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73" r:id="rId3"/>
    <p:sldId id="276" r:id="rId4"/>
    <p:sldId id="476" r:id="rId5"/>
    <p:sldId id="452" r:id="rId6"/>
    <p:sldId id="417" r:id="rId7"/>
    <p:sldId id="478" r:id="rId8"/>
    <p:sldId id="474" r:id="rId9"/>
    <p:sldId id="475" r:id="rId10"/>
    <p:sldId id="477" r:id="rId11"/>
    <p:sldId id="277" r:id="rId12"/>
    <p:sldId id="427" r:id="rId13"/>
    <p:sldId id="418" r:id="rId14"/>
    <p:sldId id="480" r:id="rId15"/>
    <p:sldId id="481" r:id="rId16"/>
    <p:sldId id="257" r:id="rId17"/>
    <p:sldId id="258" r:id="rId18"/>
    <p:sldId id="482" r:id="rId19"/>
    <p:sldId id="419" r:id="rId20"/>
    <p:sldId id="483" r:id="rId21"/>
    <p:sldId id="428" r:id="rId22"/>
    <p:sldId id="484" r:id="rId23"/>
    <p:sldId id="486" r:id="rId24"/>
    <p:sldId id="487" r:id="rId25"/>
    <p:sldId id="488" r:id="rId26"/>
    <p:sldId id="259" r:id="rId27"/>
    <p:sldId id="260" r:id="rId28"/>
    <p:sldId id="489" r:id="rId29"/>
    <p:sldId id="430" r:id="rId30"/>
    <p:sldId id="485" r:id="rId31"/>
    <p:sldId id="423" r:id="rId32"/>
    <p:sldId id="432" r:id="rId33"/>
    <p:sldId id="421" r:id="rId34"/>
    <p:sldId id="261" r:id="rId35"/>
    <p:sldId id="262" r:id="rId36"/>
    <p:sldId id="431" r:id="rId37"/>
    <p:sldId id="263" r:id="rId38"/>
    <p:sldId id="264" r:id="rId39"/>
    <p:sldId id="265" r:id="rId40"/>
    <p:sldId id="267" r:id="rId41"/>
    <p:sldId id="435" r:id="rId42"/>
    <p:sldId id="436" r:id="rId43"/>
    <p:sldId id="437" r:id="rId44"/>
    <p:sldId id="438" r:id="rId45"/>
    <p:sldId id="268" r:id="rId46"/>
    <p:sldId id="434" r:id="rId47"/>
    <p:sldId id="422" r:id="rId48"/>
    <p:sldId id="439" r:id="rId49"/>
    <p:sldId id="440" r:id="rId50"/>
    <p:sldId id="490" r:id="rId51"/>
    <p:sldId id="271" r:id="rId52"/>
    <p:sldId id="441" r:id="rId53"/>
    <p:sldId id="442" r:id="rId54"/>
    <p:sldId id="424" r:id="rId55"/>
    <p:sldId id="492" r:id="rId56"/>
    <p:sldId id="491" r:id="rId57"/>
    <p:sldId id="433" r:id="rId58"/>
    <p:sldId id="444" r:id="rId59"/>
    <p:sldId id="443" r:id="rId60"/>
    <p:sldId id="446" r:id="rId61"/>
    <p:sldId id="425" r:id="rId62"/>
    <p:sldId id="445" r:id="rId63"/>
    <p:sldId id="493" r:id="rId64"/>
    <p:sldId id="494" r:id="rId65"/>
    <p:sldId id="447" r:id="rId66"/>
    <p:sldId id="461" r:id="rId67"/>
    <p:sldId id="495" r:id="rId68"/>
    <p:sldId id="448" r:id="rId69"/>
    <p:sldId id="450" r:id="rId70"/>
    <p:sldId id="420" r:id="rId71"/>
    <p:sldId id="266" r:id="rId72"/>
    <p:sldId id="426" r:id="rId73"/>
    <p:sldId id="451" r:id="rId74"/>
    <p:sldId id="453" r:id="rId75"/>
    <p:sldId id="465" r:id="rId76"/>
    <p:sldId id="498" r:id="rId77"/>
    <p:sldId id="499" r:id="rId78"/>
    <p:sldId id="449" r:id="rId79"/>
    <p:sldId id="458" r:id="rId80"/>
    <p:sldId id="456" r:id="rId81"/>
    <p:sldId id="455" r:id="rId82"/>
    <p:sldId id="503" r:id="rId83"/>
    <p:sldId id="462" r:id="rId84"/>
    <p:sldId id="504" r:id="rId85"/>
    <p:sldId id="457" r:id="rId86"/>
    <p:sldId id="454" r:id="rId87"/>
    <p:sldId id="466" r:id="rId88"/>
    <p:sldId id="467" r:id="rId89"/>
    <p:sldId id="464" r:id="rId90"/>
    <p:sldId id="501" r:id="rId91"/>
    <p:sldId id="502" r:id="rId92"/>
    <p:sldId id="459" r:id="rId93"/>
    <p:sldId id="469" r:id="rId94"/>
    <p:sldId id="468" r:id="rId95"/>
    <p:sldId id="470" r:id="rId96"/>
    <p:sldId id="460" r:id="rId97"/>
    <p:sldId id="505" r:id="rId98"/>
    <p:sldId id="496" r:id="rId9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1EEA"/>
    <a:srgbClr val="0066FF"/>
    <a:srgbClr val="000000"/>
    <a:srgbClr val="5B9BD5"/>
    <a:srgbClr val="92D050"/>
    <a:srgbClr val="CDA31E"/>
    <a:srgbClr val="128C4C"/>
    <a:srgbClr val="1A68A5"/>
    <a:srgbClr val="4472C4"/>
    <a:srgbClr val="6052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1" autoAdjust="0"/>
    <p:restoredTop sz="57228" autoAdjust="0"/>
  </p:normalViewPr>
  <p:slideViewPr>
    <p:cSldViewPr snapToGrid="0" snapToObjects="1">
      <p:cViewPr varScale="1">
        <p:scale>
          <a:sx n="65" d="100"/>
          <a:sy n="65" d="100"/>
        </p:scale>
        <p:origin x="195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E5703-B5F4-450A-90F0-097C40CB1B1D}" type="doc">
      <dgm:prSet loTypeId="urn:microsoft.com/office/officeart/2005/8/layout/orgChart1" loCatId="hierarchy" qsTypeId="urn:microsoft.com/office/officeart/2005/8/quickstyle/3d4" qsCatId="3D" csTypeId="urn:microsoft.com/office/officeart/2005/8/colors/colorful3" csCatId="colorful" phldr="1"/>
      <dgm:spPr/>
      <dgm:t>
        <a:bodyPr/>
        <a:lstStyle/>
        <a:p>
          <a:endParaRPr lang="en-US"/>
        </a:p>
      </dgm:t>
    </dgm:pt>
    <dgm:pt modelId="{CE7A7585-CF1C-46F0-B881-7F88EE575824}">
      <dgm:prSet/>
      <dgm:spPr/>
      <dgm:t>
        <a:bodyPr/>
        <a:lstStyle/>
        <a:p>
          <a:r>
            <a:rPr lang="en-US" dirty="0"/>
            <a:t>Service Discovery</a:t>
          </a:r>
        </a:p>
      </dgm:t>
    </dgm:pt>
    <dgm:pt modelId="{D0AE462D-E32D-4F02-9BB7-B49719E9232E}" type="parTrans" cxnId="{697F0A24-3EB0-48CF-9D22-5C575660DB69}">
      <dgm:prSet/>
      <dgm:spPr/>
      <dgm:t>
        <a:bodyPr/>
        <a:lstStyle/>
        <a:p>
          <a:endParaRPr lang="en-US"/>
        </a:p>
      </dgm:t>
    </dgm:pt>
    <dgm:pt modelId="{92F312FB-94D6-4304-A12A-12C7CF5A9569}" type="sibTrans" cxnId="{697F0A24-3EB0-48CF-9D22-5C575660DB69}">
      <dgm:prSet/>
      <dgm:spPr/>
      <dgm:t>
        <a:bodyPr/>
        <a:lstStyle/>
        <a:p>
          <a:endParaRPr lang="en-US"/>
        </a:p>
      </dgm:t>
    </dgm:pt>
    <dgm:pt modelId="{26C61F7A-A195-428F-8F90-DD7DC860E577}">
      <dgm:prSet/>
      <dgm:spPr/>
      <dgm:t>
        <a:bodyPr/>
        <a:lstStyle/>
        <a:p>
          <a:r>
            <a:rPr lang="en-US"/>
            <a:t>File SD</a:t>
          </a:r>
        </a:p>
      </dgm:t>
    </dgm:pt>
    <dgm:pt modelId="{65D43A56-CBD1-42A3-8C28-BA3EF494B670}" type="parTrans" cxnId="{98D06404-7A8D-484F-BAB1-E5DCA1209739}">
      <dgm:prSet/>
      <dgm:spPr>
        <a:ln w="57150">
          <a:solidFill>
            <a:srgbClr val="CDA31E"/>
          </a:solidFill>
        </a:ln>
      </dgm:spPr>
      <dgm:t>
        <a:bodyPr/>
        <a:lstStyle/>
        <a:p>
          <a:endParaRPr lang="en-US"/>
        </a:p>
      </dgm:t>
    </dgm:pt>
    <dgm:pt modelId="{034EDEEB-7B5A-43BC-A096-B61446EB4ED7}" type="sibTrans" cxnId="{98D06404-7A8D-484F-BAB1-E5DCA1209739}">
      <dgm:prSet/>
      <dgm:spPr/>
      <dgm:t>
        <a:bodyPr/>
        <a:lstStyle/>
        <a:p>
          <a:endParaRPr lang="en-US"/>
        </a:p>
      </dgm:t>
    </dgm:pt>
    <dgm:pt modelId="{E14B1C7B-2A5D-49BA-8D5B-55D566D2BB94}">
      <dgm:prSet/>
      <dgm:spPr>
        <a:solidFill>
          <a:srgbClr val="0070C0"/>
        </a:solidFill>
      </dgm:spPr>
      <dgm:t>
        <a:bodyPr/>
        <a:lstStyle/>
        <a:p>
          <a:r>
            <a:rPr lang="en-US" dirty="0"/>
            <a:t>HTTP SD</a:t>
          </a:r>
        </a:p>
      </dgm:t>
    </dgm:pt>
    <dgm:pt modelId="{C8492A0A-40EE-40E4-B761-D6054FEE304D}" type="parTrans" cxnId="{3A9EA7F0-04BB-4FBD-BAC9-1EFFE128DE8E}">
      <dgm:prSet/>
      <dgm:spPr>
        <a:ln w="57150">
          <a:solidFill>
            <a:srgbClr val="1A68A5"/>
          </a:solidFill>
        </a:ln>
      </dgm:spPr>
      <dgm:t>
        <a:bodyPr/>
        <a:lstStyle/>
        <a:p>
          <a:endParaRPr lang="en-US"/>
        </a:p>
      </dgm:t>
    </dgm:pt>
    <dgm:pt modelId="{C4613722-45ED-482D-9DA1-D546F2C32D71}" type="sibTrans" cxnId="{3A9EA7F0-04BB-4FBD-BAC9-1EFFE128DE8E}">
      <dgm:prSet/>
      <dgm:spPr/>
      <dgm:t>
        <a:bodyPr/>
        <a:lstStyle/>
        <a:p>
          <a:endParaRPr lang="en-US"/>
        </a:p>
      </dgm:t>
    </dgm:pt>
    <dgm:pt modelId="{820F7EA2-BFBC-4714-B07E-D733A7A85F53}">
      <dgm:prSet/>
      <dgm:spPr>
        <a:solidFill>
          <a:srgbClr val="00B050"/>
        </a:solidFill>
      </dgm:spPr>
      <dgm:t>
        <a:bodyPr/>
        <a:lstStyle/>
        <a:p>
          <a:r>
            <a:rPr lang="en-US" dirty="0"/>
            <a:t>Kubernetes</a:t>
          </a:r>
        </a:p>
      </dgm:t>
    </dgm:pt>
    <dgm:pt modelId="{F6281F28-E580-47B3-8235-77ED71531712}" type="parTrans" cxnId="{F3159E68-4B3E-47F4-BD49-04CCD1EE348B}">
      <dgm:prSet/>
      <dgm:spPr>
        <a:ln w="57150">
          <a:solidFill>
            <a:srgbClr val="128C4C"/>
          </a:solidFill>
        </a:ln>
      </dgm:spPr>
      <dgm:t>
        <a:bodyPr/>
        <a:lstStyle/>
        <a:p>
          <a:endParaRPr lang="en-US"/>
        </a:p>
      </dgm:t>
    </dgm:pt>
    <dgm:pt modelId="{9E84B67D-84EC-4762-9EE9-1E8DA45BFD30}" type="sibTrans" cxnId="{F3159E68-4B3E-47F4-BD49-04CCD1EE348B}">
      <dgm:prSet/>
      <dgm:spPr/>
      <dgm:t>
        <a:bodyPr/>
        <a:lstStyle/>
        <a:p>
          <a:endParaRPr lang="en-US"/>
        </a:p>
      </dgm:t>
    </dgm:pt>
    <dgm:pt modelId="{9D72C2A1-5FDF-439C-9578-AFB71B5996D7}" type="pres">
      <dgm:prSet presAssocID="{ED7E5703-B5F4-450A-90F0-097C40CB1B1D}" presName="hierChild1" presStyleCnt="0">
        <dgm:presLayoutVars>
          <dgm:orgChart val="1"/>
          <dgm:chPref val="1"/>
          <dgm:dir/>
          <dgm:animOne val="branch"/>
          <dgm:animLvl val="lvl"/>
          <dgm:resizeHandles/>
        </dgm:presLayoutVars>
      </dgm:prSet>
      <dgm:spPr/>
    </dgm:pt>
    <dgm:pt modelId="{A0B0987E-559F-410B-A7ED-03CDFBDBDA22}" type="pres">
      <dgm:prSet presAssocID="{CE7A7585-CF1C-46F0-B881-7F88EE575824}" presName="hierRoot1" presStyleCnt="0">
        <dgm:presLayoutVars>
          <dgm:hierBranch val="init"/>
        </dgm:presLayoutVars>
      </dgm:prSet>
      <dgm:spPr/>
    </dgm:pt>
    <dgm:pt modelId="{A76646FD-12E5-4EE7-AB8F-871390650AF3}" type="pres">
      <dgm:prSet presAssocID="{CE7A7585-CF1C-46F0-B881-7F88EE575824}" presName="rootComposite1" presStyleCnt="0"/>
      <dgm:spPr/>
    </dgm:pt>
    <dgm:pt modelId="{8C0387DD-5D13-4C7A-88FE-09D09728A74F}" type="pres">
      <dgm:prSet presAssocID="{CE7A7585-CF1C-46F0-B881-7F88EE575824}" presName="rootText1" presStyleLbl="node0" presStyleIdx="0" presStyleCnt="1">
        <dgm:presLayoutVars>
          <dgm:chPref val="3"/>
        </dgm:presLayoutVars>
      </dgm:prSet>
      <dgm:spPr/>
    </dgm:pt>
    <dgm:pt modelId="{D2AEED82-76DE-4553-9213-39BA861C5078}" type="pres">
      <dgm:prSet presAssocID="{CE7A7585-CF1C-46F0-B881-7F88EE575824}" presName="rootConnector1" presStyleLbl="node1" presStyleIdx="0" presStyleCnt="0"/>
      <dgm:spPr/>
    </dgm:pt>
    <dgm:pt modelId="{59625E22-688E-4350-A521-D5E1797790FB}" type="pres">
      <dgm:prSet presAssocID="{CE7A7585-CF1C-46F0-B881-7F88EE575824}" presName="hierChild2" presStyleCnt="0"/>
      <dgm:spPr/>
    </dgm:pt>
    <dgm:pt modelId="{1E4D259F-6727-40A2-9B49-02E176363B8C}" type="pres">
      <dgm:prSet presAssocID="{65D43A56-CBD1-42A3-8C28-BA3EF494B670}" presName="Name37" presStyleLbl="parChTrans1D2" presStyleIdx="0" presStyleCnt="3"/>
      <dgm:spPr/>
    </dgm:pt>
    <dgm:pt modelId="{DEA2D0CA-D702-4ECB-9EA1-84D9DFA4B603}" type="pres">
      <dgm:prSet presAssocID="{26C61F7A-A195-428F-8F90-DD7DC860E577}" presName="hierRoot2" presStyleCnt="0">
        <dgm:presLayoutVars>
          <dgm:hierBranch val="init"/>
        </dgm:presLayoutVars>
      </dgm:prSet>
      <dgm:spPr/>
    </dgm:pt>
    <dgm:pt modelId="{4A662AD2-C9F8-47DE-A585-90641AF2477E}" type="pres">
      <dgm:prSet presAssocID="{26C61F7A-A195-428F-8F90-DD7DC860E577}" presName="rootComposite" presStyleCnt="0"/>
      <dgm:spPr/>
    </dgm:pt>
    <dgm:pt modelId="{6CB5D965-E8D9-4341-904A-D6C2122B69F4}" type="pres">
      <dgm:prSet presAssocID="{26C61F7A-A195-428F-8F90-DD7DC860E577}" presName="rootText" presStyleLbl="node2" presStyleIdx="0" presStyleCnt="3" custLinFactNeighborX="-5171" custLinFactNeighborY="92759">
        <dgm:presLayoutVars>
          <dgm:chPref val="3"/>
        </dgm:presLayoutVars>
      </dgm:prSet>
      <dgm:spPr/>
    </dgm:pt>
    <dgm:pt modelId="{C474975B-BB79-49EE-AEFC-2AA6F8A13FFF}" type="pres">
      <dgm:prSet presAssocID="{26C61F7A-A195-428F-8F90-DD7DC860E577}" presName="rootConnector" presStyleLbl="node2" presStyleIdx="0" presStyleCnt="3"/>
      <dgm:spPr/>
    </dgm:pt>
    <dgm:pt modelId="{119E1C7B-77F1-4AC1-B9A1-4698ECB27BEE}" type="pres">
      <dgm:prSet presAssocID="{26C61F7A-A195-428F-8F90-DD7DC860E577}" presName="hierChild4" presStyleCnt="0"/>
      <dgm:spPr/>
    </dgm:pt>
    <dgm:pt modelId="{2FE785A8-6C0F-438A-9253-B3F7F52E8719}" type="pres">
      <dgm:prSet presAssocID="{26C61F7A-A195-428F-8F90-DD7DC860E577}" presName="hierChild5" presStyleCnt="0"/>
      <dgm:spPr/>
    </dgm:pt>
    <dgm:pt modelId="{696F3700-212A-4139-BE7D-56B75FC2449F}" type="pres">
      <dgm:prSet presAssocID="{C8492A0A-40EE-40E4-B761-D6054FEE304D}" presName="Name37" presStyleLbl="parChTrans1D2" presStyleIdx="1" presStyleCnt="3"/>
      <dgm:spPr/>
    </dgm:pt>
    <dgm:pt modelId="{A2F22449-629F-4614-8226-94CA62404A08}" type="pres">
      <dgm:prSet presAssocID="{E14B1C7B-2A5D-49BA-8D5B-55D566D2BB94}" presName="hierRoot2" presStyleCnt="0">
        <dgm:presLayoutVars>
          <dgm:hierBranch val="init"/>
        </dgm:presLayoutVars>
      </dgm:prSet>
      <dgm:spPr/>
    </dgm:pt>
    <dgm:pt modelId="{A9D6B7B2-D5C1-4F5C-B47C-12E048B6966C}" type="pres">
      <dgm:prSet presAssocID="{E14B1C7B-2A5D-49BA-8D5B-55D566D2BB94}" presName="rootComposite" presStyleCnt="0"/>
      <dgm:spPr/>
    </dgm:pt>
    <dgm:pt modelId="{C04F538A-288A-4A94-BBB5-C4402AB84DE3}" type="pres">
      <dgm:prSet presAssocID="{E14B1C7B-2A5D-49BA-8D5B-55D566D2BB94}" presName="rootText" presStyleLbl="node2" presStyleIdx="1" presStyleCnt="3" custLinFactNeighborY="49582">
        <dgm:presLayoutVars>
          <dgm:chPref val="3"/>
        </dgm:presLayoutVars>
      </dgm:prSet>
      <dgm:spPr/>
    </dgm:pt>
    <dgm:pt modelId="{A8E358BA-C6DB-488A-A110-5ECC775CA85A}" type="pres">
      <dgm:prSet presAssocID="{E14B1C7B-2A5D-49BA-8D5B-55D566D2BB94}" presName="rootConnector" presStyleLbl="node2" presStyleIdx="1" presStyleCnt="3"/>
      <dgm:spPr/>
    </dgm:pt>
    <dgm:pt modelId="{B7928A10-35F6-4681-89CC-53D96A18E7BA}" type="pres">
      <dgm:prSet presAssocID="{E14B1C7B-2A5D-49BA-8D5B-55D566D2BB94}" presName="hierChild4" presStyleCnt="0"/>
      <dgm:spPr/>
    </dgm:pt>
    <dgm:pt modelId="{AA6D87E4-CBA0-467A-87D2-CEDB275D878F}" type="pres">
      <dgm:prSet presAssocID="{E14B1C7B-2A5D-49BA-8D5B-55D566D2BB94}" presName="hierChild5" presStyleCnt="0"/>
      <dgm:spPr/>
    </dgm:pt>
    <dgm:pt modelId="{016EF504-B48D-433F-8C49-F66A0A9F81E0}" type="pres">
      <dgm:prSet presAssocID="{F6281F28-E580-47B3-8235-77ED71531712}" presName="Name37" presStyleLbl="parChTrans1D2" presStyleIdx="2" presStyleCnt="3"/>
      <dgm:spPr/>
    </dgm:pt>
    <dgm:pt modelId="{D420C540-8969-41C6-9DE5-970FACBF2861}" type="pres">
      <dgm:prSet presAssocID="{820F7EA2-BFBC-4714-B07E-D733A7A85F53}" presName="hierRoot2" presStyleCnt="0">
        <dgm:presLayoutVars>
          <dgm:hierBranch val="init"/>
        </dgm:presLayoutVars>
      </dgm:prSet>
      <dgm:spPr/>
    </dgm:pt>
    <dgm:pt modelId="{4C1ABC9F-21B3-4B65-B104-7711334C37DF}" type="pres">
      <dgm:prSet presAssocID="{820F7EA2-BFBC-4714-B07E-D733A7A85F53}" presName="rootComposite" presStyleCnt="0"/>
      <dgm:spPr/>
    </dgm:pt>
    <dgm:pt modelId="{F7035A73-0206-4AA0-BD61-DC3BA14BC293}" type="pres">
      <dgm:prSet presAssocID="{820F7EA2-BFBC-4714-B07E-D733A7A85F53}" presName="rootText" presStyleLbl="node2" presStyleIdx="2" presStyleCnt="3" custLinFactNeighborX="23268" custLinFactNeighborY="62049">
        <dgm:presLayoutVars>
          <dgm:chPref val="3"/>
        </dgm:presLayoutVars>
      </dgm:prSet>
      <dgm:spPr/>
    </dgm:pt>
    <dgm:pt modelId="{2AA83245-B352-4688-A2A3-352A732FC049}" type="pres">
      <dgm:prSet presAssocID="{820F7EA2-BFBC-4714-B07E-D733A7A85F53}" presName="rootConnector" presStyleLbl="node2" presStyleIdx="2" presStyleCnt="3"/>
      <dgm:spPr/>
    </dgm:pt>
    <dgm:pt modelId="{1EBDFE13-BE9A-4BE3-8FB0-01E7646F0AC9}" type="pres">
      <dgm:prSet presAssocID="{820F7EA2-BFBC-4714-B07E-D733A7A85F53}" presName="hierChild4" presStyleCnt="0"/>
      <dgm:spPr/>
    </dgm:pt>
    <dgm:pt modelId="{813F88AB-4D04-4A7F-994F-D93F487C5BBF}" type="pres">
      <dgm:prSet presAssocID="{820F7EA2-BFBC-4714-B07E-D733A7A85F53}" presName="hierChild5" presStyleCnt="0"/>
      <dgm:spPr/>
    </dgm:pt>
    <dgm:pt modelId="{63FF45E2-7D50-42AC-85B7-F4D974473F07}" type="pres">
      <dgm:prSet presAssocID="{CE7A7585-CF1C-46F0-B881-7F88EE575824}" presName="hierChild3" presStyleCnt="0"/>
      <dgm:spPr/>
    </dgm:pt>
  </dgm:ptLst>
  <dgm:cxnLst>
    <dgm:cxn modelId="{98D06404-7A8D-484F-BAB1-E5DCA1209739}" srcId="{CE7A7585-CF1C-46F0-B881-7F88EE575824}" destId="{26C61F7A-A195-428F-8F90-DD7DC860E577}" srcOrd="0" destOrd="0" parTransId="{65D43A56-CBD1-42A3-8C28-BA3EF494B670}" sibTransId="{034EDEEB-7B5A-43BC-A096-B61446EB4ED7}"/>
    <dgm:cxn modelId="{E15AC909-E2A3-43E9-AF65-1C07B1A017B0}" type="presOf" srcId="{CE7A7585-CF1C-46F0-B881-7F88EE575824}" destId="{D2AEED82-76DE-4553-9213-39BA861C5078}" srcOrd="1" destOrd="0" presId="urn:microsoft.com/office/officeart/2005/8/layout/orgChart1"/>
    <dgm:cxn modelId="{697F0A24-3EB0-48CF-9D22-5C575660DB69}" srcId="{ED7E5703-B5F4-450A-90F0-097C40CB1B1D}" destId="{CE7A7585-CF1C-46F0-B881-7F88EE575824}" srcOrd="0" destOrd="0" parTransId="{D0AE462D-E32D-4F02-9BB7-B49719E9232E}" sibTransId="{92F312FB-94D6-4304-A12A-12C7CF5A9569}"/>
    <dgm:cxn modelId="{25703F32-50E7-4531-A468-20C1406D0D69}" type="presOf" srcId="{F6281F28-E580-47B3-8235-77ED71531712}" destId="{016EF504-B48D-433F-8C49-F66A0A9F81E0}" srcOrd="0" destOrd="0" presId="urn:microsoft.com/office/officeart/2005/8/layout/orgChart1"/>
    <dgm:cxn modelId="{E2F68D3A-5789-4CA5-9AFE-01675EFEA648}" type="presOf" srcId="{E14B1C7B-2A5D-49BA-8D5B-55D566D2BB94}" destId="{A8E358BA-C6DB-488A-A110-5ECC775CA85A}" srcOrd="1" destOrd="0" presId="urn:microsoft.com/office/officeart/2005/8/layout/orgChart1"/>
    <dgm:cxn modelId="{F3159E68-4B3E-47F4-BD49-04CCD1EE348B}" srcId="{CE7A7585-CF1C-46F0-B881-7F88EE575824}" destId="{820F7EA2-BFBC-4714-B07E-D733A7A85F53}" srcOrd="2" destOrd="0" parTransId="{F6281F28-E580-47B3-8235-77ED71531712}" sibTransId="{9E84B67D-84EC-4762-9EE9-1E8DA45BFD30}"/>
    <dgm:cxn modelId="{59486A4B-D2AF-4C6A-8611-CA321A2BDC4A}" type="presOf" srcId="{26C61F7A-A195-428F-8F90-DD7DC860E577}" destId="{6CB5D965-E8D9-4341-904A-D6C2122B69F4}" srcOrd="0" destOrd="0" presId="urn:microsoft.com/office/officeart/2005/8/layout/orgChart1"/>
    <dgm:cxn modelId="{29EAF94D-A7BC-4F4D-B605-4DC1E5D20238}" type="presOf" srcId="{ED7E5703-B5F4-450A-90F0-097C40CB1B1D}" destId="{9D72C2A1-5FDF-439C-9578-AFB71B5996D7}" srcOrd="0" destOrd="0" presId="urn:microsoft.com/office/officeart/2005/8/layout/orgChart1"/>
    <dgm:cxn modelId="{CB818376-810A-48BF-97CE-4B387E63F080}" type="presOf" srcId="{820F7EA2-BFBC-4714-B07E-D733A7A85F53}" destId="{2AA83245-B352-4688-A2A3-352A732FC049}" srcOrd="1" destOrd="0" presId="urn:microsoft.com/office/officeart/2005/8/layout/orgChart1"/>
    <dgm:cxn modelId="{7E457588-783B-45A7-B2ED-4078849971E2}" type="presOf" srcId="{C8492A0A-40EE-40E4-B761-D6054FEE304D}" destId="{696F3700-212A-4139-BE7D-56B75FC2449F}" srcOrd="0" destOrd="0" presId="urn:microsoft.com/office/officeart/2005/8/layout/orgChart1"/>
    <dgm:cxn modelId="{589EB7A2-2DE7-4847-93F1-30C5465F3CFF}" type="presOf" srcId="{65D43A56-CBD1-42A3-8C28-BA3EF494B670}" destId="{1E4D259F-6727-40A2-9B49-02E176363B8C}" srcOrd="0" destOrd="0" presId="urn:microsoft.com/office/officeart/2005/8/layout/orgChart1"/>
    <dgm:cxn modelId="{2B413CC8-885A-439D-851A-4A6F05F2BFA3}" type="presOf" srcId="{26C61F7A-A195-428F-8F90-DD7DC860E577}" destId="{C474975B-BB79-49EE-AEFC-2AA6F8A13FFF}" srcOrd="1" destOrd="0" presId="urn:microsoft.com/office/officeart/2005/8/layout/orgChart1"/>
    <dgm:cxn modelId="{10989DCA-B4A5-4584-B1DB-CEB2860BEAB7}" type="presOf" srcId="{820F7EA2-BFBC-4714-B07E-D733A7A85F53}" destId="{F7035A73-0206-4AA0-BD61-DC3BA14BC293}" srcOrd="0" destOrd="0" presId="urn:microsoft.com/office/officeart/2005/8/layout/orgChart1"/>
    <dgm:cxn modelId="{1E6638ED-ECE9-4EE5-9D1E-15C271EC949E}" type="presOf" srcId="{CE7A7585-CF1C-46F0-B881-7F88EE575824}" destId="{8C0387DD-5D13-4C7A-88FE-09D09728A74F}" srcOrd="0" destOrd="0" presId="urn:microsoft.com/office/officeart/2005/8/layout/orgChart1"/>
    <dgm:cxn modelId="{3A9EA7F0-04BB-4FBD-BAC9-1EFFE128DE8E}" srcId="{CE7A7585-CF1C-46F0-B881-7F88EE575824}" destId="{E14B1C7B-2A5D-49BA-8D5B-55D566D2BB94}" srcOrd="1" destOrd="0" parTransId="{C8492A0A-40EE-40E4-B761-D6054FEE304D}" sibTransId="{C4613722-45ED-482D-9DA1-D546F2C32D71}"/>
    <dgm:cxn modelId="{492A71FA-3A3E-4CEF-AF26-71F1821FDEEB}" type="presOf" srcId="{E14B1C7B-2A5D-49BA-8D5B-55D566D2BB94}" destId="{C04F538A-288A-4A94-BBB5-C4402AB84DE3}" srcOrd="0" destOrd="0" presId="urn:microsoft.com/office/officeart/2005/8/layout/orgChart1"/>
    <dgm:cxn modelId="{41F82E78-9E96-4AE7-8422-C2E5F852D767}" type="presParOf" srcId="{9D72C2A1-5FDF-439C-9578-AFB71B5996D7}" destId="{A0B0987E-559F-410B-A7ED-03CDFBDBDA22}" srcOrd="0" destOrd="0" presId="urn:microsoft.com/office/officeart/2005/8/layout/orgChart1"/>
    <dgm:cxn modelId="{05B4D651-B1B1-4755-9863-237A0791974F}" type="presParOf" srcId="{A0B0987E-559F-410B-A7ED-03CDFBDBDA22}" destId="{A76646FD-12E5-4EE7-AB8F-871390650AF3}" srcOrd="0" destOrd="0" presId="urn:microsoft.com/office/officeart/2005/8/layout/orgChart1"/>
    <dgm:cxn modelId="{A9FEC2BE-3586-4FD8-9105-29ADE4948F0B}" type="presParOf" srcId="{A76646FD-12E5-4EE7-AB8F-871390650AF3}" destId="{8C0387DD-5D13-4C7A-88FE-09D09728A74F}" srcOrd="0" destOrd="0" presId="urn:microsoft.com/office/officeart/2005/8/layout/orgChart1"/>
    <dgm:cxn modelId="{C1DB0C85-164B-4D95-99DE-047A82B124E8}" type="presParOf" srcId="{A76646FD-12E5-4EE7-AB8F-871390650AF3}" destId="{D2AEED82-76DE-4553-9213-39BA861C5078}" srcOrd="1" destOrd="0" presId="urn:microsoft.com/office/officeart/2005/8/layout/orgChart1"/>
    <dgm:cxn modelId="{0B68FA0F-78C5-467B-BF99-12CC44C0D23D}" type="presParOf" srcId="{A0B0987E-559F-410B-A7ED-03CDFBDBDA22}" destId="{59625E22-688E-4350-A521-D5E1797790FB}" srcOrd="1" destOrd="0" presId="urn:microsoft.com/office/officeart/2005/8/layout/orgChart1"/>
    <dgm:cxn modelId="{792DABEA-81B3-4467-8131-62DBE3517451}" type="presParOf" srcId="{59625E22-688E-4350-A521-D5E1797790FB}" destId="{1E4D259F-6727-40A2-9B49-02E176363B8C}" srcOrd="0" destOrd="0" presId="urn:microsoft.com/office/officeart/2005/8/layout/orgChart1"/>
    <dgm:cxn modelId="{72AC2527-4E78-4246-9282-9135F0A93216}" type="presParOf" srcId="{59625E22-688E-4350-A521-D5E1797790FB}" destId="{DEA2D0CA-D702-4ECB-9EA1-84D9DFA4B603}" srcOrd="1" destOrd="0" presId="urn:microsoft.com/office/officeart/2005/8/layout/orgChart1"/>
    <dgm:cxn modelId="{CD52E2D1-7EE6-4378-BCC8-1E5FE8B28E16}" type="presParOf" srcId="{DEA2D0CA-D702-4ECB-9EA1-84D9DFA4B603}" destId="{4A662AD2-C9F8-47DE-A585-90641AF2477E}" srcOrd="0" destOrd="0" presId="urn:microsoft.com/office/officeart/2005/8/layout/orgChart1"/>
    <dgm:cxn modelId="{385A4D88-016B-4EA2-B558-029F0E4168B5}" type="presParOf" srcId="{4A662AD2-C9F8-47DE-A585-90641AF2477E}" destId="{6CB5D965-E8D9-4341-904A-D6C2122B69F4}" srcOrd="0" destOrd="0" presId="urn:microsoft.com/office/officeart/2005/8/layout/orgChart1"/>
    <dgm:cxn modelId="{5FF19681-EE16-41DE-AADC-0CDD8E6B2540}" type="presParOf" srcId="{4A662AD2-C9F8-47DE-A585-90641AF2477E}" destId="{C474975B-BB79-49EE-AEFC-2AA6F8A13FFF}" srcOrd="1" destOrd="0" presId="urn:microsoft.com/office/officeart/2005/8/layout/orgChart1"/>
    <dgm:cxn modelId="{90E03122-A707-4C83-8CE6-B1F50C29F8F5}" type="presParOf" srcId="{DEA2D0CA-D702-4ECB-9EA1-84D9DFA4B603}" destId="{119E1C7B-77F1-4AC1-B9A1-4698ECB27BEE}" srcOrd="1" destOrd="0" presId="urn:microsoft.com/office/officeart/2005/8/layout/orgChart1"/>
    <dgm:cxn modelId="{28701C53-386C-401B-86F8-4F45D248D531}" type="presParOf" srcId="{DEA2D0CA-D702-4ECB-9EA1-84D9DFA4B603}" destId="{2FE785A8-6C0F-438A-9253-B3F7F52E8719}" srcOrd="2" destOrd="0" presId="urn:microsoft.com/office/officeart/2005/8/layout/orgChart1"/>
    <dgm:cxn modelId="{5B19CF19-EFF0-49E8-8256-C52E39ADC6FF}" type="presParOf" srcId="{59625E22-688E-4350-A521-D5E1797790FB}" destId="{696F3700-212A-4139-BE7D-56B75FC2449F}" srcOrd="2" destOrd="0" presId="urn:microsoft.com/office/officeart/2005/8/layout/orgChart1"/>
    <dgm:cxn modelId="{C21D62C7-1B6C-40A2-8B06-A3D87E02C63B}" type="presParOf" srcId="{59625E22-688E-4350-A521-D5E1797790FB}" destId="{A2F22449-629F-4614-8226-94CA62404A08}" srcOrd="3" destOrd="0" presId="urn:microsoft.com/office/officeart/2005/8/layout/orgChart1"/>
    <dgm:cxn modelId="{5EE370EB-D50F-44F1-B129-93E7E4E69F5F}" type="presParOf" srcId="{A2F22449-629F-4614-8226-94CA62404A08}" destId="{A9D6B7B2-D5C1-4F5C-B47C-12E048B6966C}" srcOrd="0" destOrd="0" presId="urn:microsoft.com/office/officeart/2005/8/layout/orgChart1"/>
    <dgm:cxn modelId="{2A1D8BE4-32E6-40D2-B0E7-6E55CE11D6F6}" type="presParOf" srcId="{A9D6B7B2-D5C1-4F5C-B47C-12E048B6966C}" destId="{C04F538A-288A-4A94-BBB5-C4402AB84DE3}" srcOrd="0" destOrd="0" presId="urn:microsoft.com/office/officeart/2005/8/layout/orgChart1"/>
    <dgm:cxn modelId="{E2C6FFDC-EE20-4A51-9EB9-53AC20390F1A}" type="presParOf" srcId="{A9D6B7B2-D5C1-4F5C-B47C-12E048B6966C}" destId="{A8E358BA-C6DB-488A-A110-5ECC775CA85A}" srcOrd="1" destOrd="0" presId="urn:microsoft.com/office/officeart/2005/8/layout/orgChart1"/>
    <dgm:cxn modelId="{391946E4-1F11-48F0-9041-862698595093}" type="presParOf" srcId="{A2F22449-629F-4614-8226-94CA62404A08}" destId="{B7928A10-35F6-4681-89CC-53D96A18E7BA}" srcOrd="1" destOrd="0" presId="urn:microsoft.com/office/officeart/2005/8/layout/orgChart1"/>
    <dgm:cxn modelId="{42A8056F-3964-4442-BBAB-DC178D7A9DEA}" type="presParOf" srcId="{A2F22449-629F-4614-8226-94CA62404A08}" destId="{AA6D87E4-CBA0-467A-87D2-CEDB275D878F}" srcOrd="2" destOrd="0" presId="urn:microsoft.com/office/officeart/2005/8/layout/orgChart1"/>
    <dgm:cxn modelId="{0FABF686-71BB-4434-B8F2-A3F2B8732A6B}" type="presParOf" srcId="{59625E22-688E-4350-A521-D5E1797790FB}" destId="{016EF504-B48D-433F-8C49-F66A0A9F81E0}" srcOrd="4" destOrd="0" presId="urn:microsoft.com/office/officeart/2005/8/layout/orgChart1"/>
    <dgm:cxn modelId="{6BA7BD5E-DC56-4851-B34E-591524BF9703}" type="presParOf" srcId="{59625E22-688E-4350-A521-D5E1797790FB}" destId="{D420C540-8969-41C6-9DE5-970FACBF2861}" srcOrd="5" destOrd="0" presId="urn:microsoft.com/office/officeart/2005/8/layout/orgChart1"/>
    <dgm:cxn modelId="{F1625584-9583-4AC2-9BD2-7CEEA22EC87D}" type="presParOf" srcId="{D420C540-8969-41C6-9DE5-970FACBF2861}" destId="{4C1ABC9F-21B3-4B65-B104-7711334C37DF}" srcOrd="0" destOrd="0" presId="urn:microsoft.com/office/officeart/2005/8/layout/orgChart1"/>
    <dgm:cxn modelId="{884C7C79-C3DA-4E15-A269-B4633F1265DA}" type="presParOf" srcId="{4C1ABC9F-21B3-4B65-B104-7711334C37DF}" destId="{F7035A73-0206-4AA0-BD61-DC3BA14BC293}" srcOrd="0" destOrd="0" presId="urn:microsoft.com/office/officeart/2005/8/layout/orgChart1"/>
    <dgm:cxn modelId="{7A76F602-F8F1-4623-BC1B-53520AF14568}" type="presParOf" srcId="{4C1ABC9F-21B3-4B65-B104-7711334C37DF}" destId="{2AA83245-B352-4688-A2A3-352A732FC049}" srcOrd="1" destOrd="0" presId="urn:microsoft.com/office/officeart/2005/8/layout/orgChart1"/>
    <dgm:cxn modelId="{2224F7D8-9A07-4AC2-AF26-6B9E705B00CB}" type="presParOf" srcId="{D420C540-8969-41C6-9DE5-970FACBF2861}" destId="{1EBDFE13-BE9A-4BE3-8FB0-01E7646F0AC9}" srcOrd="1" destOrd="0" presId="urn:microsoft.com/office/officeart/2005/8/layout/orgChart1"/>
    <dgm:cxn modelId="{221B89B7-9B4A-44A3-92F0-B451B0E1FA89}" type="presParOf" srcId="{D420C540-8969-41C6-9DE5-970FACBF2861}" destId="{813F88AB-4D04-4A7F-994F-D93F487C5BBF}" srcOrd="2" destOrd="0" presId="urn:microsoft.com/office/officeart/2005/8/layout/orgChart1"/>
    <dgm:cxn modelId="{BA7A6DB6-E028-4890-8A5C-FFB7E6C02C1C}" type="presParOf" srcId="{A0B0987E-559F-410B-A7ED-03CDFBDBDA22}" destId="{63FF45E2-7D50-42AC-85B7-F4D974473F0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EF504-B48D-433F-8C49-F66A0A9F81E0}">
      <dsp:nvSpPr>
        <dsp:cNvPr id="0" name=""/>
        <dsp:cNvSpPr/>
      </dsp:nvSpPr>
      <dsp:spPr>
        <a:xfrm>
          <a:off x="4800600" y="2003622"/>
          <a:ext cx="3397104" cy="1189595"/>
        </a:xfrm>
        <a:custGeom>
          <a:avLst/>
          <a:gdLst/>
          <a:ahLst/>
          <a:cxnLst/>
          <a:rect l="0" t="0" r="0" b="0"/>
          <a:pathLst>
            <a:path>
              <a:moveTo>
                <a:pt x="0" y="0"/>
              </a:moveTo>
              <a:lnTo>
                <a:pt x="0" y="894861"/>
              </a:lnTo>
              <a:lnTo>
                <a:pt x="3397104" y="894861"/>
              </a:lnTo>
              <a:lnTo>
                <a:pt x="3397104" y="1189595"/>
              </a:lnTo>
            </a:path>
          </a:pathLst>
        </a:custGeom>
        <a:noFill/>
        <a:ln w="57150" cap="flat" cmpd="sng" algn="ctr">
          <a:solidFill>
            <a:srgbClr val="128C4C"/>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696F3700-212A-4139-BE7D-56B75FC2449F}">
      <dsp:nvSpPr>
        <dsp:cNvPr id="0" name=""/>
        <dsp:cNvSpPr/>
      </dsp:nvSpPr>
      <dsp:spPr>
        <a:xfrm>
          <a:off x="4754879" y="2003622"/>
          <a:ext cx="91440" cy="1189595"/>
        </a:xfrm>
        <a:custGeom>
          <a:avLst/>
          <a:gdLst/>
          <a:ahLst/>
          <a:cxnLst/>
          <a:rect l="0" t="0" r="0" b="0"/>
          <a:pathLst>
            <a:path>
              <a:moveTo>
                <a:pt x="45720" y="0"/>
              </a:moveTo>
              <a:lnTo>
                <a:pt x="45720" y="1189595"/>
              </a:lnTo>
            </a:path>
          </a:pathLst>
        </a:custGeom>
        <a:noFill/>
        <a:ln w="57150" cap="flat" cmpd="sng" algn="ctr">
          <a:solidFill>
            <a:srgbClr val="1A68A5"/>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1E4D259F-6727-40A2-9B49-02E176363B8C}">
      <dsp:nvSpPr>
        <dsp:cNvPr id="0" name=""/>
        <dsp:cNvSpPr/>
      </dsp:nvSpPr>
      <dsp:spPr>
        <a:xfrm>
          <a:off x="1403495" y="2003622"/>
          <a:ext cx="3397104" cy="1189595"/>
        </a:xfrm>
        <a:custGeom>
          <a:avLst/>
          <a:gdLst/>
          <a:ahLst/>
          <a:cxnLst/>
          <a:rect l="0" t="0" r="0" b="0"/>
          <a:pathLst>
            <a:path>
              <a:moveTo>
                <a:pt x="3397104" y="0"/>
              </a:moveTo>
              <a:lnTo>
                <a:pt x="3397104" y="894861"/>
              </a:lnTo>
              <a:lnTo>
                <a:pt x="0" y="894861"/>
              </a:lnTo>
              <a:lnTo>
                <a:pt x="0" y="1189595"/>
              </a:lnTo>
            </a:path>
          </a:pathLst>
        </a:custGeom>
        <a:noFill/>
        <a:ln w="57150" cap="flat" cmpd="sng" algn="ctr">
          <a:solidFill>
            <a:srgbClr val="CDA31E"/>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C0387DD-5D13-4C7A-88FE-09D09728A74F}">
      <dsp:nvSpPr>
        <dsp:cNvPr id="0" name=""/>
        <dsp:cNvSpPr/>
      </dsp:nvSpPr>
      <dsp:spPr>
        <a:xfrm>
          <a:off x="3397104" y="600127"/>
          <a:ext cx="2806991" cy="1403495"/>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Service Discovery</a:t>
          </a:r>
        </a:p>
      </dsp:txBody>
      <dsp:txXfrm>
        <a:off x="3397104" y="600127"/>
        <a:ext cx="2806991" cy="1403495"/>
      </dsp:txXfrm>
    </dsp:sp>
    <dsp:sp modelId="{6CB5D965-E8D9-4341-904A-D6C2122B69F4}">
      <dsp:nvSpPr>
        <dsp:cNvPr id="0" name=""/>
        <dsp:cNvSpPr/>
      </dsp:nvSpPr>
      <dsp:spPr>
        <a:xfrm>
          <a:off x="0" y="3193218"/>
          <a:ext cx="2806991" cy="1403495"/>
        </a:xfrm>
        <a:prstGeom prst="rect">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a:t>File SD</a:t>
          </a:r>
        </a:p>
      </dsp:txBody>
      <dsp:txXfrm>
        <a:off x="0" y="3193218"/>
        <a:ext cx="2806991" cy="1403495"/>
      </dsp:txXfrm>
    </dsp:sp>
    <dsp:sp modelId="{C04F538A-288A-4A94-BBB5-C4402AB84DE3}">
      <dsp:nvSpPr>
        <dsp:cNvPr id="0" name=""/>
        <dsp:cNvSpPr/>
      </dsp:nvSpPr>
      <dsp:spPr>
        <a:xfrm>
          <a:off x="3397104" y="3193218"/>
          <a:ext cx="2806991" cy="1403495"/>
        </a:xfrm>
        <a:prstGeom prst="rect">
          <a:avLst/>
        </a:prstGeom>
        <a:solidFill>
          <a:srgbClr val="0070C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HTTP SD</a:t>
          </a:r>
        </a:p>
      </dsp:txBody>
      <dsp:txXfrm>
        <a:off x="3397104" y="3193218"/>
        <a:ext cx="2806991" cy="1403495"/>
      </dsp:txXfrm>
    </dsp:sp>
    <dsp:sp modelId="{F7035A73-0206-4AA0-BD61-DC3BA14BC293}">
      <dsp:nvSpPr>
        <dsp:cNvPr id="0" name=""/>
        <dsp:cNvSpPr/>
      </dsp:nvSpPr>
      <dsp:spPr>
        <a:xfrm>
          <a:off x="6794208" y="3193218"/>
          <a:ext cx="2806991" cy="1403495"/>
        </a:xfrm>
        <a:prstGeom prst="rect">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sz="4600" kern="1200" dirty="0"/>
            <a:t>Kubernetes</a:t>
          </a:r>
        </a:p>
      </dsp:txBody>
      <dsp:txXfrm>
        <a:off x="6794208" y="3193218"/>
        <a:ext cx="2806991" cy="140349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18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690109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198268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72549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13</a:t>
            </a:fld>
            <a:endParaRPr lang="en-US"/>
          </a:p>
        </p:txBody>
      </p:sp>
    </p:spTree>
    <p:extLst>
      <p:ext uri="{BB962C8B-B14F-4D97-AF65-F5344CB8AC3E}">
        <p14:creationId xmlns:p14="http://schemas.microsoft.com/office/powerpoint/2010/main" val="224252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472709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91157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596957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19</a:t>
            </a:fld>
            <a:endParaRPr lang="en-US"/>
          </a:p>
        </p:txBody>
      </p:sp>
    </p:spTree>
    <p:extLst>
      <p:ext uri="{BB962C8B-B14F-4D97-AF65-F5344CB8AC3E}">
        <p14:creationId xmlns:p14="http://schemas.microsoft.com/office/powerpoint/2010/main" val="3294507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cdddfa8b4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cdddfa8b4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686827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21</a:t>
            </a:fld>
            <a:endParaRPr lang="en-US"/>
          </a:p>
        </p:txBody>
      </p:sp>
    </p:spTree>
    <p:extLst>
      <p:ext uri="{BB962C8B-B14F-4D97-AF65-F5344CB8AC3E}">
        <p14:creationId xmlns:p14="http://schemas.microsoft.com/office/powerpoint/2010/main" val="1777318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643279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4197660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503321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687328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156021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29</a:t>
            </a:fld>
            <a:endParaRPr lang="en-US"/>
          </a:p>
        </p:txBody>
      </p:sp>
    </p:spTree>
    <p:extLst>
      <p:ext uri="{BB962C8B-B14F-4D97-AF65-F5344CB8AC3E}">
        <p14:creationId xmlns:p14="http://schemas.microsoft.com/office/powerpoint/2010/main" val="211562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cdddfa8b4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cdddfa8b4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923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31</a:t>
            </a:fld>
            <a:endParaRPr lang="en-US"/>
          </a:p>
        </p:txBody>
      </p:sp>
    </p:spTree>
    <p:extLst>
      <p:ext uri="{BB962C8B-B14F-4D97-AF65-F5344CB8AC3E}">
        <p14:creationId xmlns:p14="http://schemas.microsoft.com/office/powerpoint/2010/main" val="2084322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633487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33</a:t>
            </a:fld>
            <a:endParaRPr lang="en-US"/>
          </a:p>
        </p:txBody>
      </p:sp>
    </p:spTree>
    <p:extLst>
      <p:ext uri="{BB962C8B-B14F-4D97-AF65-F5344CB8AC3E}">
        <p14:creationId xmlns:p14="http://schemas.microsoft.com/office/powerpoint/2010/main" val="3084531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to URL: http://192.168.1.31:9090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End: Now the question, here is in production, we have application where values are up or down. </a:t>
            </a:r>
          </a:p>
          <a:p>
            <a:endParaRPr lang="en-US" dirty="0"/>
          </a:p>
        </p:txBody>
      </p:sp>
    </p:spTree>
    <p:extLst>
      <p:ext uri="{BB962C8B-B14F-4D97-AF65-F5344CB8AC3E}">
        <p14:creationId xmlns:p14="http://schemas.microsoft.com/office/powerpoint/2010/main" val="408974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cdddfa8b4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cdddfa8b4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3554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026557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2117822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169666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46</a:t>
            </a:fld>
            <a:endParaRPr lang="en-US"/>
          </a:p>
        </p:txBody>
      </p:sp>
    </p:spTree>
    <p:extLst>
      <p:ext uri="{BB962C8B-B14F-4D97-AF65-F5344CB8AC3E}">
        <p14:creationId xmlns:p14="http://schemas.microsoft.com/office/powerpoint/2010/main" val="1555468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47</a:t>
            </a:fld>
            <a:endParaRPr lang="en-US"/>
          </a:p>
        </p:txBody>
      </p:sp>
    </p:spTree>
    <p:extLst>
      <p:ext uri="{BB962C8B-B14F-4D97-AF65-F5344CB8AC3E}">
        <p14:creationId xmlns:p14="http://schemas.microsoft.com/office/powerpoint/2010/main" val="3902623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indent="0">
              <a:buFont typeface="+mj-lt"/>
              <a:buNone/>
            </a:pPr>
            <a:endParaRPr lang="en-US" dirty="0"/>
          </a:p>
        </p:txBody>
      </p:sp>
    </p:spTree>
    <p:extLst>
      <p:ext uri="{BB962C8B-B14F-4D97-AF65-F5344CB8AC3E}">
        <p14:creationId xmlns:p14="http://schemas.microsoft.com/office/powerpoint/2010/main" val="32100096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428226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027509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cdddfa8b4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cdddfa8b4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4727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53</a:t>
            </a:fld>
            <a:endParaRPr lang="en-US"/>
          </a:p>
        </p:txBody>
      </p:sp>
    </p:spTree>
    <p:extLst>
      <p:ext uri="{BB962C8B-B14F-4D97-AF65-F5344CB8AC3E}">
        <p14:creationId xmlns:p14="http://schemas.microsoft.com/office/powerpoint/2010/main" val="3973060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54</a:t>
            </a:fld>
            <a:endParaRPr lang="en-US"/>
          </a:p>
        </p:txBody>
      </p:sp>
    </p:spTree>
    <p:extLst>
      <p:ext uri="{BB962C8B-B14F-4D97-AF65-F5344CB8AC3E}">
        <p14:creationId xmlns:p14="http://schemas.microsoft.com/office/powerpoint/2010/main" val="4071315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675378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253171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33059375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651545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60</a:t>
            </a:fld>
            <a:endParaRPr lang="en-US"/>
          </a:p>
        </p:txBody>
      </p:sp>
    </p:spTree>
    <p:extLst>
      <p:ext uri="{BB962C8B-B14F-4D97-AF65-F5344CB8AC3E}">
        <p14:creationId xmlns:p14="http://schemas.microsoft.com/office/powerpoint/2010/main" val="28655758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61</a:t>
            </a:fld>
            <a:endParaRPr lang="en-US"/>
          </a:p>
        </p:txBody>
      </p:sp>
    </p:spTree>
    <p:extLst>
      <p:ext uri="{BB962C8B-B14F-4D97-AF65-F5344CB8AC3E}">
        <p14:creationId xmlns:p14="http://schemas.microsoft.com/office/powerpoint/2010/main" val="26242688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763560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048531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be going to talk about What is Prometheus.</a:t>
            </a:r>
          </a:p>
        </p:txBody>
      </p:sp>
      <p:sp>
        <p:nvSpPr>
          <p:cNvPr id="4" name="Slide Number Placeholder 3"/>
          <p:cNvSpPr>
            <a:spLocks noGrp="1"/>
          </p:cNvSpPr>
          <p:nvPr>
            <p:ph type="sldNum" sz="quarter" idx="5"/>
          </p:nvPr>
        </p:nvSpPr>
        <p:spPr/>
        <p:txBody>
          <a:bodyPr/>
          <a:lstStyle/>
          <a:p>
            <a:fld id="{B2DEE7FB-FC25-4D97-9F24-771A81FCE9EC}" type="slidenum">
              <a:rPr lang="en-US" smtClean="0"/>
              <a:t>6</a:t>
            </a:fld>
            <a:endParaRPr lang="en-US"/>
          </a:p>
        </p:txBody>
      </p:sp>
    </p:spTree>
    <p:extLst>
      <p:ext uri="{BB962C8B-B14F-4D97-AF65-F5344CB8AC3E}">
        <p14:creationId xmlns:p14="http://schemas.microsoft.com/office/powerpoint/2010/main" val="41483357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142783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7025572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4407454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40827878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68</a:t>
            </a:fld>
            <a:endParaRPr lang="en-US"/>
          </a:p>
        </p:txBody>
      </p:sp>
    </p:spTree>
    <p:extLst>
      <p:ext uri="{BB962C8B-B14F-4D97-AF65-F5344CB8AC3E}">
        <p14:creationId xmlns:p14="http://schemas.microsoft.com/office/powerpoint/2010/main" val="9576047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8577004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70</a:t>
            </a:fld>
            <a:endParaRPr lang="en-US"/>
          </a:p>
        </p:txBody>
      </p:sp>
    </p:spTree>
    <p:extLst>
      <p:ext uri="{BB962C8B-B14F-4D97-AF65-F5344CB8AC3E}">
        <p14:creationId xmlns:p14="http://schemas.microsoft.com/office/powerpoint/2010/main" val="10254059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21484361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73</a:t>
            </a:fld>
            <a:endParaRPr lang="en-US"/>
          </a:p>
        </p:txBody>
      </p:sp>
    </p:spTree>
    <p:extLst>
      <p:ext uri="{BB962C8B-B14F-4D97-AF65-F5344CB8AC3E}">
        <p14:creationId xmlns:p14="http://schemas.microsoft.com/office/powerpoint/2010/main" val="509404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3471415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74</a:t>
            </a:fld>
            <a:endParaRPr lang="en-US"/>
          </a:p>
        </p:txBody>
      </p:sp>
    </p:spTree>
    <p:extLst>
      <p:ext uri="{BB962C8B-B14F-4D97-AF65-F5344CB8AC3E}">
        <p14:creationId xmlns:p14="http://schemas.microsoft.com/office/powerpoint/2010/main" val="982211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41405953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3440660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4238745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4807954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935092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173700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82</a:t>
            </a:fld>
            <a:endParaRPr lang="en-US"/>
          </a:p>
        </p:txBody>
      </p:sp>
    </p:spTree>
    <p:extLst>
      <p:ext uri="{BB962C8B-B14F-4D97-AF65-F5344CB8AC3E}">
        <p14:creationId xmlns:p14="http://schemas.microsoft.com/office/powerpoint/2010/main" val="3090287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a:p>
        </p:txBody>
      </p:sp>
    </p:spTree>
    <p:extLst>
      <p:ext uri="{BB962C8B-B14F-4D97-AF65-F5344CB8AC3E}">
        <p14:creationId xmlns:p14="http://schemas.microsoft.com/office/powerpoint/2010/main" val="5878547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538942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a:t>
            </a:fld>
            <a:endParaRPr lang="en-US"/>
          </a:p>
        </p:txBody>
      </p:sp>
    </p:spTree>
    <p:extLst>
      <p:ext uri="{BB962C8B-B14F-4D97-AF65-F5344CB8AC3E}">
        <p14:creationId xmlns:p14="http://schemas.microsoft.com/office/powerpoint/2010/main" val="7404481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86</a:t>
            </a:fld>
            <a:endParaRPr lang="en-US"/>
          </a:p>
        </p:txBody>
      </p:sp>
    </p:spTree>
    <p:extLst>
      <p:ext uri="{BB962C8B-B14F-4D97-AF65-F5344CB8AC3E}">
        <p14:creationId xmlns:p14="http://schemas.microsoft.com/office/powerpoint/2010/main" val="36891670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87</a:t>
            </a:fld>
            <a:endParaRPr lang="en-US"/>
          </a:p>
        </p:txBody>
      </p:sp>
    </p:spTree>
    <p:extLst>
      <p:ext uri="{BB962C8B-B14F-4D97-AF65-F5344CB8AC3E}">
        <p14:creationId xmlns:p14="http://schemas.microsoft.com/office/powerpoint/2010/main" val="1132911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4651003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6665303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6286430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91</a:t>
            </a:fld>
            <a:endParaRPr lang="en-US"/>
          </a:p>
        </p:txBody>
      </p:sp>
    </p:spTree>
    <p:extLst>
      <p:ext uri="{BB962C8B-B14F-4D97-AF65-F5344CB8AC3E}">
        <p14:creationId xmlns:p14="http://schemas.microsoft.com/office/powerpoint/2010/main" val="40539612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481921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990149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37976103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97</a:t>
            </a:fld>
            <a:endParaRPr lang="en-US"/>
          </a:p>
        </p:txBody>
      </p:sp>
    </p:spTree>
    <p:extLst>
      <p:ext uri="{BB962C8B-B14F-4D97-AF65-F5344CB8AC3E}">
        <p14:creationId xmlns:p14="http://schemas.microsoft.com/office/powerpoint/2010/main" val="35629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a:t>
            </a:fld>
            <a:endParaRPr lang="en-US"/>
          </a:p>
        </p:txBody>
      </p:sp>
    </p:spTree>
    <p:extLst>
      <p:ext uri="{BB962C8B-B14F-4D97-AF65-F5344CB8AC3E}">
        <p14:creationId xmlns:p14="http://schemas.microsoft.com/office/powerpoint/2010/main" val="1942089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97"/>
        <p:cNvGrpSpPr/>
        <p:nvPr/>
      </p:nvGrpSpPr>
      <p:grpSpPr>
        <a:xfrm>
          <a:off x="0" y="0"/>
          <a:ext cx="0" cy="0"/>
          <a:chOff x="0" y="0"/>
          <a:chExt cx="0" cy="0"/>
        </a:xfrm>
      </p:grpSpPr>
      <p:sp>
        <p:nvSpPr>
          <p:cNvPr id="198" name="Google Shape;198;p24"/>
          <p:cNvSpPr/>
          <p:nvPr/>
        </p:nvSpPr>
        <p:spPr>
          <a:xfrm>
            <a:off x="6126480" y="-5324840"/>
            <a:ext cx="15020160" cy="15020160"/>
          </a:xfrm>
          <a:prstGeom prst="ellipse">
            <a:avLst/>
          </a:prstGeom>
          <a:gradFill>
            <a:gsLst>
              <a:gs pos="0">
                <a:srgbClr val="EE12E9">
                  <a:alpha val="47450"/>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pic>
        <p:nvPicPr>
          <p:cNvPr id="199" name="Google Shape;199;p24"/>
          <p:cNvPicPr preferRelativeResize="0"/>
          <p:nvPr/>
        </p:nvPicPr>
        <p:blipFill rotWithShape="1">
          <a:blip r:embed="rId2">
            <a:alphaModFix/>
          </a:blip>
          <a:srcRect l="66575" b="38699"/>
          <a:stretch/>
        </p:blipFill>
        <p:spPr>
          <a:xfrm>
            <a:off x="0" y="3184753"/>
            <a:ext cx="4890240" cy="5044840"/>
          </a:xfrm>
          <a:prstGeom prst="rect">
            <a:avLst/>
          </a:prstGeom>
          <a:noFill/>
          <a:ln>
            <a:noFill/>
          </a:ln>
        </p:spPr>
      </p:pic>
      <p:pic>
        <p:nvPicPr>
          <p:cNvPr id="200" name="Google Shape;200;p24"/>
          <p:cNvPicPr preferRelativeResize="0"/>
          <p:nvPr/>
        </p:nvPicPr>
        <p:blipFill rotWithShape="1">
          <a:blip r:embed="rId2">
            <a:alphaModFix/>
          </a:blip>
          <a:srcRect t="11520" r="22106"/>
          <a:stretch/>
        </p:blipFill>
        <p:spPr>
          <a:xfrm>
            <a:off x="9734201" y="0"/>
            <a:ext cx="11396283" cy="7281238"/>
          </a:xfrm>
          <a:prstGeom prst="rect">
            <a:avLst/>
          </a:prstGeom>
          <a:noFill/>
          <a:ln>
            <a:noFill/>
          </a:ln>
        </p:spPr>
      </p:pic>
      <p:sp>
        <p:nvSpPr>
          <p:cNvPr id="201" name="Google Shape;201;p24"/>
          <p:cNvSpPr/>
          <p:nvPr/>
        </p:nvSpPr>
        <p:spPr>
          <a:xfrm>
            <a:off x="-338400" y="1173920"/>
            <a:ext cx="9330240" cy="9330240"/>
          </a:xfrm>
          <a:prstGeom prst="ellipse">
            <a:avLst/>
          </a:prstGeom>
          <a:gradFill>
            <a:gsLst>
              <a:gs pos="0">
                <a:srgbClr val="3E629E">
                  <a:alpha val="52941"/>
                </a:srgbClr>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2" name="Google Shape;202;p24"/>
          <p:cNvSpPr txBox="1">
            <a:spLocks noGrp="1"/>
          </p:cNvSpPr>
          <p:nvPr>
            <p:ph type="subTitle" idx="1"/>
          </p:nvPr>
        </p:nvSpPr>
        <p:spPr>
          <a:xfrm>
            <a:off x="1152000" y="4000640"/>
            <a:ext cx="3738240" cy="92496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4"/>
          <p:cNvSpPr txBox="1">
            <a:spLocks noGrp="1"/>
          </p:cNvSpPr>
          <p:nvPr>
            <p:ph type="subTitle" idx="2"/>
          </p:nvPr>
        </p:nvSpPr>
        <p:spPr>
          <a:xfrm>
            <a:off x="5446080" y="4000640"/>
            <a:ext cx="3738240" cy="92496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4"/>
          <p:cNvSpPr txBox="1">
            <a:spLocks noGrp="1"/>
          </p:cNvSpPr>
          <p:nvPr>
            <p:ph type="subTitle" idx="3"/>
          </p:nvPr>
        </p:nvSpPr>
        <p:spPr>
          <a:xfrm>
            <a:off x="9740160" y="4000640"/>
            <a:ext cx="3738240" cy="92496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4"/>
          <p:cNvSpPr txBox="1">
            <a:spLocks noGrp="1"/>
          </p:cNvSpPr>
          <p:nvPr>
            <p:ph type="subTitle" idx="4"/>
          </p:nvPr>
        </p:nvSpPr>
        <p:spPr>
          <a:xfrm>
            <a:off x="1152000" y="5946891"/>
            <a:ext cx="3738240" cy="92496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4"/>
          <p:cNvSpPr txBox="1">
            <a:spLocks noGrp="1"/>
          </p:cNvSpPr>
          <p:nvPr>
            <p:ph type="subTitle" idx="5"/>
          </p:nvPr>
        </p:nvSpPr>
        <p:spPr>
          <a:xfrm>
            <a:off x="5446080" y="5946891"/>
            <a:ext cx="3738240" cy="92496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4"/>
          <p:cNvSpPr txBox="1">
            <a:spLocks noGrp="1"/>
          </p:cNvSpPr>
          <p:nvPr>
            <p:ph type="subTitle" idx="6"/>
          </p:nvPr>
        </p:nvSpPr>
        <p:spPr>
          <a:xfrm>
            <a:off x="9740160" y="5946891"/>
            <a:ext cx="3738240" cy="92496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4"/>
          <p:cNvSpPr txBox="1">
            <a:spLocks noGrp="1"/>
          </p:cNvSpPr>
          <p:nvPr>
            <p:ph type="subTitle" idx="7"/>
          </p:nvPr>
        </p:nvSpPr>
        <p:spPr>
          <a:xfrm>
            <a:off x="1144160" y="3297322"/>
            <a:ext cx="3738240" cy="77568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32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9pPr>
          </a:lstStyle>
          <a:p>
            <a:endParaRPr/>
          </a:p>
        </p:txBody>
      </p:sp>
      <p:sp>
        <p:nvSpPr>
          <p:cNvPr id="209" name="Google Shape;209;p24"/>
          <p:cNvSpPr txBox="1">
            <a:spLocks noGrp="1"/>
          </p:cNvSpPr>
          <p:nvPr>
            <p:ph type="subTitle" idx="8"/>
          </p:nvPr>
        </p:nvSpPr>
        <p:spPr>
          <a:xfrm>
            <a:off x="5446080" y="3297322"/>
            <a:ext cx="3738240" cy="77568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32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9pPr>
          </a:lstStyle>
          <a:p>
            <a:endParaRPr/>
          </a:p>
        </p:txBody>
      </p:sp>
      <p:sp>
        <p:nvSpPr>
          <p:cNvPr id="210" name="Google Shape;210;p24"/>
          <p:cNvSpPr txBox="1">
            <a:spLocks noGrp="1"/>
          </p:cNvSpPr>
          <p:nvPr>
            <p:ph type="subTitle" idx="9"/>
          </p:nvPr>
        </p:nvSpPr>
        <p:spPr>
          <a:xfrm>
            <a:off x="9748000" y="3297322"/>
            <a:ext cx="3738240" cy="77568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32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9pPr>
          </a:lstStyle>
          <a:p>
            <a:endParaRPr/>
          </a:p>
        </p:txBody>
      </p:sp>
      <p:sp>
        <p:nvSpPr>
          <p:cNvPr id="211" name="Google Shape;211;p24"/>
          <p:cNvSpPr txBox="1">
            <a:spLocks noGrp="1"/>
          </p:cNvSpPr>
          <p:nvPr>
            <p:ph type="subTitle" idx="13"/>
          </p:nvPr>
        </p:nvSpPr>
        <p:spPr>
          <a:xfrm>
            <a:off x="1144160" y="5244557"/>
            <a:ext cx="3738240" cy="77568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32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9pPr>
          </a:lstStyle>
          <a:p>
            <a:endParaRPr/>
          </a:p>
        </p:txBody>
      </p:sp>
      <p:sp>
        <p:nvSpPr>
          <p:cNvPr id="212" name="Google Shape;212;p24"/>
          <p:cNvSpPr txBox="1">
            <a:spLocks noGrp="1"/>
          </p:cNvSpPr>
          <p:nvPr>
            <p:ph type="subTitle" idx="14"/>
          </p:nvPr>
        </p:nvSpPr>
        <p:spPr>
          <a:xfrm>
            <a:off x="5446080" y="5244557"/>
            <a:ext cx="3738240" cy="77568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32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9pPr>
          </a:lstStyle>
          <a:p>
            <a:endParaRPr/>
          </a:p>
        </p:txBody>
      </p:sp>
      <p:sp>
        <p:nvSpPr>
          <p:cNvPr id="213" name="Google Shape;213;p24"/>
          <p:cNvSpPr txBox="1">
            <a:spLocks noGrp="1"/>
          </p:cNvSpPr>
          <p:nvPr>
            <p:ph type="subTitle" idx="15"/>
          </p:nvPr>
        </p:nvSpPr>
        <p:spPr>
          <a:xfrm>
            <a:off x="9748000" y="5244557"/>
            <a:ext cx="3738240" cy="77568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32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3840">
                <a:solidFill>
                  <a:schemeClr val="dk1"/>
                </a:solidFill>
                <a:latin typeface="Trispace SemiBold"/>
                <a:ea typeface="Trispace SemiBold"/>
                <a:cs typeface="Trispace SemiBold"/>
                <a:sym typeface="Trispace SemiBold"/>
              </a:defRPr>
            </a:lvl9pPr>
          </a:lstStyle>
          <a:p>
            <a:endParaRPr/>
          </a:p>
        </p:txBody>
      </p:sp>
      <p:sp>
        <p:nvSpPr>
          <p:cNvPr id="214" name="Google Shape;214;p24"/>
          <p:cNvSpPr txBox="1">
            <a:spLocks noGrp="1"/>
          </p:cNvSpPr>
          <p:nvPr>
            <p:ph type="sldNum" idx="12"/>
          </p:nvPr>
        </p:nvSpPr>
        <p:spPr>
          <a:xfrm>
            <a:off x="13197600" y="7373602"/>
            <a:ext cx="877920" cy="62976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fld id="{00000000-1234-1234-1234-123412341234}" type="slidenum">
              <a:rPr lang="en" smtClean="0"/>
              <a:pPr/>
              <a:t>‹#›</a:t>
            </a:fld>
            <a:endParaRPr lang="en"/>
          </a:p>
        </p:txBody>
      </p:sp>
      <p:cxnSp>
        <p:nvCxnSpPr>
          <p:cNvPr id="215" name="Google Shape;215;p24"/>
          <p:cNvCxnSpPr/>
          <p:nvPr/>
        </p:nvCxnSpPr>
        <p:spPr>
          <a:xfrm flipH="1">
            <a:off x="554880" y="7688482"/>
            <a:ext cx="12642720" cy="5280"/>
          </a:xfrm>
          <a:prstGeom prst="straightConnector1">
            <a:avLst/>
          </a:prstGeom>
          <a:noFill/>
          <a:ln w="19050" cap="flat" cmpd="sng">
            <a:solidFill>
              <a:schemeClr val="dk1"/>
            </a:solidFill>
            <a:prstDash val="solid"/>
            <a:round/>
            <a:headEnd type="none" w="med" len="med"/>
            <a:tailEnd type="none" w="med" len="med"/>
          </a:ln>
        </p:spPr>
      </p:cxnSp>
      <p:sp>
        <p:nvSpPr>
          <p:cNvPr id="216" name="Google Shape;216;p24"/>
          <p:cNvSpPr txBox="1">
            <a:spLocks noGrp="1"/>
          </p:cNvSpPr>
          <p:nvPr>
            <p:ph type="title"/>
          </p:nvPr>
        </p:nvSpPr>
        <p:spPr>
          <a:xfrm>
            <a:off x="1152000" y="712040"/>
            <a:ext cx="12326400" cy="221424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494061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2980-5484-F907-55E9-EFFBB39F02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2292F0-D950-6071-DF9B-A5BC0CE3ED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12CEFD-2DDE-EA26-F98B-85F5C4647B8A}"/>
              </a:ext>
            </a:extLst>
          </p:cNvPr>
          <p:cNvSpPr>
            <a:spLocks noGrp="1"/>
          </p:cNvSpPr>
          <p:nvPr>
            <p:ph type="dt" sz="half" idx="10"/>
          </p:nvPr>
        </p:nvSpPr>
        <p:spPr/>
        <p:txBody>
          <a:bodyPr/>
          <a:lstStyle/>
          <a:p>
            <a:fld id="{2D9EEB27-0A1F-4D76-B42C-19619B93FC1A}" type="datetimeFigureOut">
              <a:rPr lang="en-US" smtClean="0"/>
              <a:t>2024-11-22</a:t>
            </a:fld>
            <a:endParaRPr lang="en-US"/>
          </a:p>
        </p:txBody>
      </p:sp>
      <p:sp>
        <p:nvSpPr>
          <p:cNvPr id="5" name="Footer Placeholder 4">
            <a:extLst>
              <a:ext uri="{FF2B5EF4-FFF2-40B4-BE49-F238E27FC236}">
                <a16:creationId xmlns:a16="http://schemas.microsoft.com/office/drawing/2014/main" id="{D526A69D-7CF3-21A1-64A7-8F6674082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664A22-0F15-51C2-495C-FBBBAABC7E29}"/>
              </a:ext>
            </a:extLst>
          </p:cNvPr>
          <p:cNvSpPr>
            <a:spLocks noGrp="1"/>
          </p:cNvSpPr>
          <p:nvPr>
            <p:ph type="sldNum" sz="quarter" idx="12"/>
          </p:nvPr>
        </p:nvSpPr>
        <p:spPr/>
        <p:txBody>
          <a:bodyPr/>
          <a:lstStyle/>
          <a:p>
            <a:fld id="{68FC6228-CCCC-469E-A283-1D26BB3F47BE}" type="slidenum">
              <a:rPr lang="en-US" smtClean="0"/>
              <a:t>‹#›</a:t>
            </a:fld>
            <a:endParaRPr lang="en-US"/>
          </a:p>
        </p:txBody>
      </p:sp>
    </p:spTree>
    <p:extLst>
      <p:ext uri="{BB962C8B-B14F-4D97-AF65-F5344CB8AC3E}">
        <p14:creationId xmlns:p14="http://schemas.microsoft.com/office/powerpoint/2010/main" val="1440541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localhost:9090"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17/06/relationships/model3d" Target="../media/model3d1.glb"/></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8779"/>
            <a:ext cx="14630400" cy="8229600"/>
          </a:xfrm>
          <a:prstGeom prst="rect">
            <a:avLst/>
          </a:prstGeom>
          <a:solidFill>
            <a:srgbClr val="0C0C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90949" y="214472"/>
            <a:ext cx="8439451" cy="2178129"/>
          </a:xfrm>
          <a:prstGeom prst="rect">
            <a:avLst/>
          </a:prstGeom>
          <a:noFill/>
          <a:ln/>
        </p:spPr>
        <p:txBody>
          <a:bodyPr wrap="squar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Prometheus: Unlocking the Power of Time Series Monitoring</a:t>
            </a:r>
            <a:endParaRPr lang="en-US" sz="4574" dirty="0"/>
          </a:p>
        </p:txBody>
      </p:sp>
      <p:sp>
        <p:nvSpPr>
          <p:cNvPr id="6" name="Text 2"/>
          <p:cNvSpPr/>
          <p:nvPr/>
        </p:nvSpPr>
        <p:spPr>
          <a:xfrm>
            <a:off x="5756565" y="2150705"/>
            <a:ext cx="8873836" cy="4005546"/>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Prometheus is an </a:t>
            </a:r>
            <a:r>
              <a:rPr lang="en-US" sz="1944" b="1" dirty="0">
                <a:solidFill>
                  <a:schemeClr val="accent2"/>
                </a:solidFill>
                <a:latin typeface="Overpass" pitchFamily="34" charset="0"/>
                <a:ea typeface="Overpass" pitchFamily="34" charset="-122"/>
                <a:cs typeface="Overpass" pitchFamily="34" charset="-120"/>
              </a:rPr>
              <a:t>open-source</a:t>
            </a:r>
            <a:r>
              <a:rPr lang="en-US" sz="1944" dirty="0">
                <a:solidFill>
                  <a:schemeClr val="accent2"/>
                </a:solidFill>
                <a:latin typeface="Overpass" pitchFamily="34" charset="0"/>
                <a:ea typeface="Overpass" pitchFamily="34" charset="-122"/>
                <a:cs typeface="Overpass" pitchFamily="34" charset="-120"/>
              </a:rPr>
              <a:t> </a:t>
            </a:r>
            <a:r>
              <a:rPr lang="en-US" sz="1944" dirty="0">
                <a:solidFill>
                  <a:srgbClr val="E5E0DF"/>
                </a:solidFill>
                <a:latin typeface="Overpass" pitchFamily="34" charset="0"/>
                <a:ea typeface="Overpass" pitchFamily="34" charset="-122"/>
                <a:cs typeface="Overpass" pitchFamily="34" charset="-120"/>
              </a:rPr>
              <a:t>monitoring and </a:t>
            </a:r>
            <a:r>
              <a:rPr lang="en-US" sz="1944" b="1" dirty="0">
                <a:solidFill>
                  <a:schemeClr val="accent2"/>
                </a:solidFill>
                <a:latin typeface="Overpass" pitchFamily="34" charset="0"/>
                <a:ea typeface="Overpass" pitchFamily="34" charset="-122"/>
                <a:cs typeface="Overpass" pitchFamily="34" charset="-120"/>
              </a:rPr>
              <a:t>alerting system</a:t>
            </a:r>
            <a:r>
              <a:rPr lang="en-US" sz="1944" dirty="0">
                <a:solidFill>
                  <a:srgbClr val="E5E0DF"/>
                </a:solidFill>
                <a:latin typeface="Overpass" pitchFamily="34" charset="0"/>
                <a:ea typeface="Overpass" pitchFamily="34" charset="-122"/>
                <a:cs typeface="Overpass" pitchFamily="34" charset="-120"/>
              </a:rPr>
              <a:t> designed to track and analyze </a:t>
            </a:r>
            <a:r>
              <a:rPr lang="en-US" sz="1944" b="1" dirty="0">
                <a:solidFill>
                  <a:schemeClr val="accent2"/>
                </a:solidFill>
                <a:latin typeface="Overpass" pitchFamily="34" charset="0"/>
                <a:ea typeface="Overpass" pitchFamily="34" charset="-122"/>
                <a:cs typeface="Overpass" pitchFamily="34" charset="-120"/>
              </a:rPr>
              <a:t>time-series data</a:t>
            </a:r>
            <a:r>
              <a:rPr lang="en-US" sz="1944" dirty="0">
                <a:solidFill>
                  <a:srgbClr val="E5E0DF"/>
                </a:solidFill>
                <a:latin typeface="Overpass" pitchFamily="34" charset="0"/>
                <a:ea typeface="Overpass" pitchFamily="34" charset="-122"/>
                <a:cs typeface="Overpass" pitchFamily="34" charset="-120"/>
              </a:rPr>
              <a:t>. It is a powerful tool that helps organizations monitor their infrastructures, applications, and services, providing valuable insights into system performance, resource utilization, and potential issues. </a:t>
            </a:r>
          </a:p>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With its </a:t>
            </a:r>
            <a:r>
              <a:rPr lang="en-US" sz="1944" b="1" dirty="0">
                <a:solidFill>
                  <a:schemeClr val="accent2"/>
                </a:solidFill>
                <a:latin typeface="Overpass" pitchFamily="34" charset="0"/>
                <a:ea typeface="Overpass" pitchFamily="34" charset="-122"/>
                <a:cs typeface="Overpass" pitchFamily="34" charset="-120"/>
              </a:rPr>
              <a:t>robust features and flexible configuration</a:t>
            </a:r>
            <a:r>
              <a:rPr lang="en-US" sz="1944" dirty="0">
                <a:solidFill>
                  <a:srgbClr val="E5E0DF"/>
                </a:solidFill>
                <a:latin typeface="Overpass" pitchFamily="34" charset="0"/>
                <a:ea typeface="Overpass" pitchFamily="34" charset="-122"/>
                <a:cs typeface="Overpass" pitchFamily="34" charset="-120"/>
              </a:rPr>
              <a:t>, Prometheus has become a  go-to choice for IT professionals and system administrators seeking a comprehensive monitoring solution.</a:t>
            </a:r>
            <a:endParaRPr lang="en-US" sz="1944" dirty="0"/>
          </a:p>
        </p:txBody>
      </p:sp>
      <p:grpSp>
        <p:nvGrpSpPr>
          <p:cNvPr id="12" name="Group 11">
            <a:extLst>
              <a:ext uri="{FF2B5EF4-FFF2-40B4-BE49-F238E27FC236}">
                <a16:creationId xmlns:a16="http://schemas.microsoft.com/office/drawing/2014/main" id="{307DA940-1C53-2F7A-07C4-54719514C598}"/>
              </a:ext>
            </a:extLst>
          </p:cNvPr>
          <p:cNvGrpSpPr/>
          <p:nvPr/>
        </p:nvGrpSpPr>
        <p:grpSpPr>
          <a:xfrm>
            <a:off x="7482464" y="6807002"/>
            <a:ext cx="3323071" cy="761212"/>
            <a:chOff x="7846087" y="6665630"/>
            <a:chExt cx="3323071" cy="761212"/>
          </a:xfrm>
        </p:grpSpPr>
        <p:sp>
          <p:nvSpPr>
            <p:cNvPr id="7" name="Shape 3"/>
            <p:cNvSpPr/>
            <p:nvPr/>
          </p:nvSpPr>
          <p:spPr>
            <a:xfrm>
              <a:off x="8425219" y="6665630"/>
              <a:ext cx="2164809" cy="670835"/>
            </a:xfrm>
            <a:prstGeom prst="roundRect">
              <a:avLst>
                <a:gd name="adj" fmla="val 23151155"/>
              </a:avLst>
            </a:prstGeom>
            <a:solidFill>
              <a:srgbClr val="B1D173"/>
            </a:solidFill>
            <a:ln w="7620">
              <a:solidFill>
                <a:srgbClr val="FFFFFF"/>
              </a:solidFill>
              <a:prstDash val="solid"/>
            </a:ln>
          </p:spPr>
          <p:txBody>
            <a:bodyPr/>
            <a:lstStyle/>
            <a:p>
              <a:endParaRPr lang="en-US" dirty="0"/>
            </a:p>
          </p:txBody>
        </p:sp>
        <p:sp>
          <p:nvSpPr>
            <p:cNvPr id="8" name="Text 4"/>
            <p:cNvSpPr/>
            <p:nvPr/>
          </p:nvSpPr>
          <p:spPr>
            <a:xfrm>
              <a:off x="7846087" y="6959009"/>
              <a:ext cx="3323071" cy="467833"/>
            </a:xfrm>
            <a:prstGeom prst="rect">
              <a:avLst/>
            </a:prstGeom>
            <a:noFill/>
            <a:ln/>
          </p:spPr>
          <p:txBody>
            <a:bodyPr wrap="none" rtlCol="0" anchor="t"/>
            <a:lstStyle/>
            <a:p>
              <a:pPr marL="0" indent="0" algn="ctr">
                <a:lnSpc>
                  <a:spcPts val="768"/>
                </a:lnSpc>
                <a:buNone/>
              </a:pPr>
              <a:r>
                <a:rPr lang="en-US" sz="2000" dirty="0"/>
                <a:t>anishrana2001</a:t>
              </a:r>
            </a:p>
          </p:txBody>
        </p:sp>
      </p:grpSp>
      <p:pic>
        <p:nvPicPr>
          <p:cNvPr id="11" name="Picture 10">
            <a:extLst>
              <a:ext uri="{FF2B5EF4-FFF2-40B4-BE49-F238E27FC236}">
                <a16:creationId xmlns:a16="http://schemas.microsoft.com/office/drawing/2014/main" id="{9E0765AC-3AED-D20F-9DDB-2EA5FA6DF845}"/>
              </a:ext>
            </a:extLst>
          </p:cNvPr>
          <p:cNvPicPr>
            <a:picLocks noChangeAspect="1"/>
          </p:cNvPicPr>
          <p:nvPr/>
        </p:nvPicPr>
        <p:blipFill>
          <a:blip r:embed="rId5"/>
          <a:stretch>
            <a:fillRect/>
          </a:stretch>
        </p:blipFill>
        <p:spPr>
          <a:xfrm>
            <a:off x="6343650" y="6507125"/>
            <a:ext cx="1943100" cy="1244009"/>
          </a:xfrm>
          <a:prstGeom prst="rect">
            <a:avLst/>
          </a:prstGeom>
        </p:spPr>
      </p:pic>
      <p:grpSp>
        <p:nvGrpSpPr>
          <p:cNvPr id="13" name="Group 12">
            <a:extLst>
              <a:ext uri="{FF2B5EF4-FFF2-40B4-BE49-F238E27FC236}">
                <a16:creationId xmlns:a16="http://schemas.microsoft.com/office/drawing/2014/main" id="{E6A40368-B5D8-FE4B-A2C4-8EEDD40498D4}"/>
              </a:ext>
            </a:extLst>
          </p:cNvPr>
          <p:cNvGrpSpPr/>
          <p:nvPr/>
        </p:nvGrpSpPr>
        <p:grpSpPr>
          <a:xfrm>
            <a:off x="11194753" y="6919037"/>
            <a:ext cx="3474315" cy="952453"/>
            <a:chOff x="8425219" y="6665630"/>
            <a:chExt cx="3474315" cy="952453"/>
          </a:xfrm>
        </p:grpSpPr>
        <p:sp>
          <p:nvSpPr>
            <p:cNvPr id="14" name="Shape 3">
              <a:extLst>
                <a:ext uri="{FF2B5EF4-FFF2-40B4-BE49-F238E27FC236}">
                  <a16:creationId xmlns:a16="http://schemas.microsoft.com/office/drawing/2014/main" id="{D65C0F8C-2491-307B-12FC-2CB123B8439D}"/>
                </a:ext>
              </a:extLst>
            </p:cNvPr>
            <p:cNvSpPr/>
            <p:nvPr/>
          </p:nvSpPr>
          <p:spPr>
            <a:xfrm>
              <a:off x="8425219" y="6665630"/>
              <a:ext cx="3222996" cy="670835"/>
            </a:xfrm>
            <a:prstGeom prst="roundRect">
              <a:avLst>
                <a:gd name="adj" fmla="val 23151155"/>
              </a:avLst>
            </a:prstGeom>
            <a:solidFill>
              <a:srgbClr val="B1D173"/>
            </a:solidFill>
            <a:ln w="7620">
              <a:solidFill>
                <a:srgbClr val="FFFFFF"/>
              </a:solidFill>
              <a:prstDash val="solid"/>
            </a:ln>
          </p:spPr>
          <p:txBody>
            <a:bodyPr/>
            <a:lstStyle/>
            <a:p>
              <a:endParaRPr lang="en-US" dirty="0"/>
            </a:p>
          </p:txBody>
        </p:sp>
        <p:sp>
          <p:nvSpPr>
            <p:cNvPr id="15" name="Text 4">
              <a:extLst>
                <a:ext uri="{FF2B5EF4-FFF2-40B4-BE49-F238E27FC236}">
                  <a16:creationId xmlns:a16="http://schemas.microsoft.com/office/drawing/2014/main" id="{EB627AD2-DDAC-74C6-9E44-B236A96FE8E0}"/>
                </a:ext>
              </a:extLst>
            </p:cNvPr>
            <p:cNvSpPr/>
            <p:nvPr/>
          </p:nvSpPr>
          <p:spPr>
            <a:xfrm>
              <a:off x="8576463" y="6947249"/>
              <a:ext cx="3323071" cy="670834"/>
            </a:xfrm>
            <a:prstGeom prst="rect">
              <a:avLst/>
            </a:prstGeom>
            <a:noFill/>
            <a:ln/>
          </p:spPr>
          <p:txBody>
            <a:bodyPr wrap="none" rtlCol="0" anchor="t"/>
            <a:lstStyle/>
            <a:p>
              <a:pPr marL="0" indent="0">
                <a:lnSpc>
                  <a:spcPts val="768"/>
                </a:lnSpc>
                <a:buNone/>
              </a:pPr>
              <a:r>
                <a:rPr lang="en-US" sz="2000" dirty="0"/>
                <a:t>https://Devops-wala.com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50"/>
                                  </p:iterate>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E8F9A1-75EA-1BDF-2FED-E8FA3A074F82}"/>
              </a:ext>
            </a:extLst>
          </p:cNvPr>
          <p:cNvSpPr/>
          <p:nvPr/>
        </p:nvSpPr>
        <p:spPr>
          <a:xfrm>
            <a:off x="0" y="0"/>
            <a:ext cx="5065486" cy="8229600"/>
          </a:xfrm>
          <a:prstGeom prst="rect">
            <a:avLst/>
          </a:prstGeom>
          <a:solidFill>
            <a:srgbClr val="6360A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6EA702B-A300-44A7-BEA0-9888BBAA42EF}"/>
              </a:ext>
            </a:extLst>
          </p:cNvPr>
          <p:cNvSpPr/>
          <p:nvPr/>
        </p:nvSpPr>
        <p:spPr>
          <a:xfrm>
            <a:off x="5065486" y="0"/>
            <a:ext cx="5065486" cy="8229600"/>
          </a:xfrm>
          <a:prstGeom prst="rect">
            <a:avLst/>
          </a:prstGeom>
          <a:solidFill>
            <a:srgbClr val="6052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F9D86D6-D3D3-6B1F-101A-65F6F48369FA}"/>
              </a:ext>
            </a:extLst>
          </p:cNvPr>
          <p:cNvSpPr/>
          <p:nvPr/>
        </p:nvSpPr>
        <p:spPr>
          <a:xfrm>
            <a:off x="10130972" y="0"/>
            <a:ext cx="5065486" cy="8229600"/>
          </a:xfrm>
          <a:prstGeom prst="rect">
            <a:avLst/>
          </a:prstGeom>
          <a:solidFill>
            <a:srgbClr val="695E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6F0D1BA-DE14-D56F-C5E0-BD8BF2537D82}"/>
              </a:ext>
            </a:extLst>
          </p:cNvPr>
          <p:cNvSpPr/>
          <p:nvPr/>
        </p:nvSpPr>
        <p:spPr>
          <a:xfrm>
            <a:off x="0" y="0"/>
            <a:ext cx="5065486" cy="78377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4000" dirty="0"/>
              <a:t>Prometheus</a:t>
            </a:r>
            <a:endParaRPr lang="en-US" sz="2800" dirty="0"/>
          </a:p>
        </p:txBody>
      </p:sp>
      <p:sp>
        <p:nvSpPr>
          <p:cNvPr id="11" name="Rectangle 10">
            <a:extLst>
              <a:ext uri="{FF2B5EF4-FFF2-40B4-BE49-F238E27FC236}">
                <a16:creationId xmlns:a16="http://schemas.microsoft.com/office/drawing/2014/main" id="{C93EE81B-A0CF-84CA-A527-9CC8F211B34A}"/>
              </a:ext>
            </a:extLst>
          </p:cNvPr>
          <p:cNvSpPr/>
          <p:nvPr/>
        </p:nvSpPr>
        <p:spPr>
          <a:xfrm>
            <a:off x="5065486" y="-1"/>
            <a:ext cx="5065486" cy="78377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4000" dirty="0"/>
              <a:t>Loki</a:t>
            </a:r>
            <a:endParaRPr lang="en-US" sz="2800" dirty="0"/>
          </a:p>
        </p:txBody>
      </p:sp>
      <p:sp>
        <p:nvSpPr>
          <p:cNvPr id="12" name="Rectangle 11">
            <a:extLst>
              <a:ext uri="{FF2B5EF4-FFF2-40B4-BE49-F238E27FC236}">
                <a16:creationId xmlns:a16="http://schemas.microsoft.com/office/drawing/2014/main" id="{433C38A8-2D89-A2E6-9F6C-4296529B053F}"/>
              </a:ext>
            </a:extLst>
          </p:cNvPr>
          <p:cNvSpPr/>
          <p:nvPr/>
        </p:nvSpPr>
        <p:spPr>
          <a:xfrm>
            <a:off x="10130972" y="-2"/>
            <a:ext cx="5065486" cy="78377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4000" dirty="0"/>
              <a:t>Syslog</a:t>
            </a:r>
            <a:endParaRPr lang="en-US" sz="2800" dirty="0"/>
          </a:p>
        </p:txBody>
      </p:sp>
      <p:sp>
        <p:nvSpPr>
          <p:cNvPr id="13" name="Rectangle 12">
            <a:extLst>
              <a:ext uri="{FF2B5EF4-FFF2-40B4-BE49-F238E27FC236}">
                <a16:creationId xmlns:a16="http://schemas.microsoft.com/office/drawing/2014/main" id="{F7414B4F-F9D9-9459-25FA-FF9AA875E7F2}"/>
              </a:ext>
            </a:extLst>
          </p:cNvPr>
          <p:cNvSpPr/>
          <p:nvPr/>
        </p:nvSpPr>
        <p:spPr>
          <a:xfrm>
            <a:off x="0" y="783771"/>
            <a:ext cx="5065486" cy="1045029"/>
          </a:xfrm>
          <a:prstGeom prst="rect">
            <a:avLst/>
          </a:prstGeom>
          <a:solidFill>
            <a:srgbClr val="6360A8"/>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Type: </a:t>
            </a:r>
            <a:r>
              <a:rPr lang="en-US" sz="2800" dirty="0"/>
              <a:t>Metrics Monitoring Tool</a:t>
            </a:r>
          </a:p>
        </p:txBody>
      </p:sp>
      <p:sp>
        <p:nvSpPr>
          <p:cNvPr id="14" name="Rectangle 13">
            <a:extLst>
              <a:ext uri="{FF2B5EF4-FFF2-40B4-BE49-F238E27FC236}">
                <a16:creationId xmlns:a16="http://schemas.microsoft.com/office/drawing/2014/main" id="{1D117DAD-1FB7-86ED-DFBF-864B2A23E71A}"/>
              </a:ext>
            </a:extLst>
          </p:cNvPr>
          <p:cNvSpPr/>
          <p:nvPr/>
        </p:nvSpPr>
        <p:spPr>
          <a:xfrm>
            <a:off x="5065486" y="783771"/>
            <a:ext cx="5065486" cy="1045029"/>
          </a:xfrm>
          <a:prstGeom prst="rect">
            <a:avLst/>
          </a:prstGeom>
          <a:solidFill>
            <a:srgbClr val="6052B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Type: </a:t>
            </a:r>
            <a:r>
              <a:rPr lang="en-US" sz="2800" dirty="0"/>
              <a:t>Log Aggregation Tool</a:t>
            </a:r>
          </a:p>
        </p:txBody>
      </p:sp>
      <p:sp>
        <p:nvSpPr>
          <p:cNvPr id="15" name="Rectangle 14">
            <a:extLst>
              <a:ext uri="{FF2B5EF4-FFF2-40B4-BE49-F238E27FC236}">
                <a16:creationId xmlns:a16="http://schemas.microsoft.com/office/drawing/2014/main" id="{1E36D1E0-08DF-0451-2F84-D217213C157D}"/>
              </a:ext>
            </a:extLst>
          </p:cNvPr>
          <p:cNvSpPr/>
          <p:nvPr/>
        </p:nvSpPr>
        <p:spPr>
          <a:xfrm>
            <a:off x="10130972" y="783771"/>
            <a:ext cx="5065486" cy="1045029"/>
          </a:xfrm>
          <a:prstGeom prst="rect">
            <a:avLst/>
          </a:prstGeom>
          <a:solidFill>
            <a:srgbClr val="695EA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Type: </a:t>
            </a:r>
            <a:r>
              <a:rPr lang="en-US" sz="2800" dirty="0"/>
              <a:t>Logging Protocol</a:t>
            </a:r>
          </a:p>
        </p:txBody>
      </p:sp>
      <p:sp>
        <p:nvSpPr>
          <p:cNvPr id="16" name="Rectangle 15">
            <a:extLst>
              <a:ext uri="{FF2B5EF4-FFF2-40B4-BE49-F238E27FC236}">
                <a16:creationId xmlns:a16="http://schemas.microsoft.com/office/drawing/2014/main" id="{64C4EF94-6D05-5F82-08BD-7F8597B49097}"/>
              </a:ext>
            </a:extLst>
          </p:cNvPr>
          <p:cNvSpPr/>
          <p:nvPr/>
        </p:nvSpPr>
        <p:spPr>
          <a:xfrm>
            <a:off x="0" y="1828800"/>
            <a:ext cx="5065486" cy="1828800"/>
          </a:xfrm>
          <a:prstGeom prst="rect">
            <a:avLst/>
          </a:prstGeom>
          <a:solidFill>
            <a:srgbClr val="6360A8"/>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Where To Use</a:t>
            </a:r>
          </a:p>
          <a:p>
            <a:pPr algn="ctr"/>
            <a:r>
              <a:rPr lang="en-US" sz="2800" dirty="0"/>
              <a:t>Monitor the CPU, RAM, Hard disk, error messages</a:t>
            </a:r>
          </a:p>
        </p:txBody>
      </p:sp>
      <p:sp>
        <p:nvSpPr>
          <p:cNvPr id="17" name="Rectangle 16">
            <a:extLst>
              <a:ext uri="{FF2B5EF4-FFF2-40B4-BE49-F238E27FC236}">
                <a16:creationId xmlns:a16="http://schemas.microsoft.com/office/drawing/2014/main" id="{5FDE27A8-2260-62E1-C093-21961C8D25AF}"/>
              </a:ext>
            </a:extLst>
          </p:cNvPr>
          <p:cNvSpPr/>
          <p:nvPr/>
        </p:nvSpPr>
        <p:spPr>
          <a:xfrm>
            <a:off x="5065486" y="1828798"/>
            <a:ext cx="5065486" cy="1828802"/>
          </a:xfrm>
          <a:prstGeom prst="rect">
            <a:avLst/>
          </a:prstGeom>
          <a:solidFill>
            <a:srgbClr val="6052B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Where To Use</a:t>
            </a:r>
          </a:p>
          <a:p>
            <a:r>
              <a:rPr lang="en-US" sz="2400" dirty="0"/>
              <a:t>Monitor the logs of file i.e.  Web server, Database, etc</a:t>
            </a:r>
          </a:p>
          <a:p>
            <a:r>
              <a:rPr lang="en-US" sz="2800" dirty="0"/>
              <a:t>Trace the logs.</a:t>
            </a:r>
          </a:p>
        </p:txBody>
      </p:sp>
      <p:sp>
        <p:nvSpPr>
          <p:cNvPr id="18" name="Rectangle 17">
            <a:extLst>
              <a:ext uri="{FF2B5EF4-FFF2-40B4-BE49-F238E27FC236}">
                <a16:creationId xmlns:a16="http://schemas.microsoft.com/office/drawing/2014/main" id="{36BD4FCE-B4EF-7288-7550-860ACC8428AB}"/>
              </a:ext>
            </a:extLst>
          </p:cNvPr>
          <p:cNvSpPr/>
          <p:nvPr/>
        </p:nvSpPr>
        <p:spPr>
          <a:xfrm>
            <a:off x="10130972" y="1828796"/>
            <a:ext cx="4610264" cy="1828800"/>
          </a:xfrm>
          <a:prstGeom prst="rect">
            <a:avLst/>
          </a:prstGeom>
          <a:solidFill>
            <a:srgbClr val="695EA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Where To Use</a:t>
            </a:r>
          </a:p>
          <a:p>
            <a:pPr algn="ctr"/>
            <a:r>
              <a:rPr lang="en-US" sz="2800" dirty="0"/>
              <a:t>Forward the system logs with the help of syslog protocol</a:t>
            </a:r>
          </a:p>
        </p:txBody>
      </p:sp>
      <p:sp>
        <p:nvSpPr>
          <p:cNvPr id="19" name="Rectangle 18">
            <a:extLst>
              <a:ext uri="{FF2B5EF4-FFF2-40B4-BE49-F238E27FC236}">
                <a16:creationId xmlns:a16="http://schemas.microsoft.com/office/drawing/2014/main" id="{831F87CF-5EB2-C7E5-F2F4-FE1398DE4590}"/>
              </a:ext>
            </a:extLst>
          </p:cNvPr>
          <p:cNvSpPr/>
          <p:nvPr/>
        </p:nvSpPr>
        <p:spPr>
          <a:xfrm>
            <a:off x="0" y="3657600"/>
            <a:ext cx="5065486" cy="2082799"/>
          </a:xfrm>
          <a:prstGeom prst="rect">
            <a:avLst/>
          </a:prstGeom>
          <a:solidFill>
            <a:srgbClr val="6360A8"/>
          </a:solid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Use Case</a:t>
            </a:r>
          </a:p>
          <a:p>
            <a:pPr algn="ctr"/>
            <a:r>
              <a:rPr lang="en-US" sz="2800" dirty="0"/>
              <a:t>Monitoring system performance, application metrics, and infrastructure health.</a:t>
            </a:r>
          </a:p>
        </p:txBody>
      </p:sp>
      <p:sp>
        <p:nvSpPr>
          <p:cNvPr id="20" name="Rectangle 19">
            <a:extLst>
              <a:ext uri="{FF2B5EF4-FFF2-40B4-BE49-F238E27FC236}">
                <a16:creationId xmlns:a16="http://schemas.microsoft.com/office/drawing/2014/main" id="{A6A589A1-86ED-DDF5-6F00-461B8134BA73}"/>
              </a:ext>
            </a:extLst>
          </p:cNvPr>
          <p:cNvSpPr/>
          <p:nvPr/>
        </p:nvSpPr>
        <p:spPr>
          <a:xfrm>
            <a:off x="5065486" y="3657599"/>
            <a:ext cx="5065486" cy="2082799"/>
          </a:xfrm>
          <a:prstGeom prst="rect">
            <a:avLst/>
          </a:prstGeom>
          <a:solidFill>
            <a:srgbClr val="6052B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Use Case</a:t>
            </a:r>
          </a:p>
          <a:p>
            <a:pPr algn="ctr"/>
            <a:endParaRPr lang="en-US" sz="2800" b="1" dirty="0">
              <a:solidFill>
                <a:schemeClr val="tx1"/>
              </a:solidFill>
            </a:endParaRPr>
          </a:p>
          <a:p>
            <a:pPr algn="ctr"/>
            <a:r>
              <a:rPr lang="en-US" sz="2800" dirty="0"/>
              <a:t>Centralized logging, troubleshooting, and log analysis.</a:t>
            </a:r>
          </a:p>
        </p:txBody>
      </p:sp>
      <p:sp>
        <p:nvSpPr>
          <p:cNvPr id="21" name="Rectangle 20">
            <a:extLst>
              <a:ext uri="{FF2B5EF4-FFF2-40B4-BE49-F238E27FC236}">
                <a16:creationId xmlns:a16="http://schemas.microsoft.com/office/drawing/2014/main" id="{93826741-4731-14C7-91E7-0449CAC9E30E}"/>
              </a:ext>
            </a:extLst>
          </p:cNvPr>
          <p:cNvSpPr/>
          <p:nvPr/>
        </p:nvSpPr>
        <p:spPr>
          <a:xfrm>
            <a:off x="10130972" y="3657600"/>
            <a:ext cx="4610264" cy="2082798"/>
          </a:xfrm>
          <a:prstGeom prst="rect">
            <a:avLst/>
          </a:prstGeom>
          <a:solidFill>
            <a:srgbClr val="695EA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Use Case</a:t>
            </a:r>
          </a:p>
          <a:p>
            <a:pPr algn="ctr"/>
            <a:endParaRPr lang="en-US" sz="2800" b="1" dirty="0">
              <a:solidFill>
                <a:schemeClr val="tx1"/>
              </a:solidFill>
            </a:endParaRPr>
          </a:p>
          <a:p>
            <a:pPr algn="ctr"/>
            <a:r>
              <a:rPr lang="en-US" sz="2400" dirty="0"/>
              <a:t>Collecting logs from network devices, servers, and applications for monitoring and troubleshooting</a:t>
            </a:r>
          </a:p>
        </p:txBody>
      </p:sp>
      <p:sp>
        <p:nvSpPr>
          <p:cNvPr id="22" name="Rectangle 21">
            <a:extLst>
              <a:ext uri="{FF2B5EF4-FFF2-40B4-BE49-F238E27FC236}">
                <a16:creationId xmlns:a16="http://schemas.microsoft.com/office/drawing/2014/main" id="{1ACF053C-7B57-3B52-D7DB-32B1C58DDC22}"/>
              </a:ext>
            </a:extLst>
          </p:cNvPr>
          <p:cNvSpPr/>
          <p:nvPr/>
        </p:nvSpPr>
        <p:spPr>
          <a:xfrm>
            <a:off x="0" y="5740399"/>
            <a:ext cx="5065486" cy="2082799"/>
          </a:xfrm>
          <a:prstGeom prst="rect">
            <a:avLst/>
          </a:prstGeom>
          <a:solidFill>
            <a:srgbClr val="6360A8"/>
          </a:solid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Key Features</a:t>
            </a:r>
          </a:p>
          <a:p>
            <a:pPr algn="ctr"/>
            <a:r>
              <a:rPr lang="en-US" sz="2800" dirty="0"/>
              <a:t>Uses a powerful query language called </a:t>
            </a:r>
            <a:r>
              <a:rPr lang="en-US" sz="2800" b="1" dirty="0" err="1">
                <a:solidFill>
                  <a:schemeClr val="accent2"/>
                </a:solidFill>
              </a:rPr>
              <a:t>PromQ</a:t>
            </a:r>
            <a:endParaRPr lang="en-US" sz="2800" b="1" dirty="0">
              <a:solidFill>
                <a:schemeClr val="accent2"/>
              </a:solidFill>
            </a:endParaRPr>
          </a:p>
        </p:txBody>
      </p:sp>
      <p:sp>
        <p:nvSpPr>
          <p:cNvPr id="23" name="Rectangle 22">
            <a:extLst>
              <a:ext uri="{FF2B5EF4-FFF2-40B4-BE49-F238E27FC236}">
                <a16:creationId xmlns:a16="http://schemas.microsoft.com/office/drawing/2014/main" id="{EDA409DB-49AF-13C4-86F1-04749C8B26F0}"/>
              </a:ext>
            </a:extLst>
          </p:cNvPr>
          <p:cNvSpPr/>
          <p:nvPr/>
        </p:nvSpPr>
        <p:spPr>
          <a:xfrm>
            <a:off x="5065486" y="5740399"/>
            <a:ext cx="5065486" cy="2082799"/>
          </a:xfrm>
          <a:prstGeom prst="rect">
            <a:avLst/>
          </a:prstGeom>
          <a:solidFill>
            <a:srgbClr val="6052B6"/>
          </a:solid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Key Features</a:t>
            </a:r>
          </a:p>
          <a:p>
            <a:pPr algn="ctr"/>
            <a:r>
              <a:rPr lang="en-US" sz="2800" dirty="0"/>
              <a:t>Supports </a:t>
            </a:r>
            <a:r>
              <a:rPr lang="en-US" sz="2800" b="1" dirty="0" err="1">
                <a:solidFill>
                  <a:schemeClr val="accent2"/>
                </a:solidFill>
              </a:rPr>
              <a:t>LogQL</a:t>
            </a:r>
            <a:r>
              <a:rPr lang="en-US" sz="2800" dirty="0"/>
              <a:t> for querying logs</a:t>
            </a:r>
          </a:p>
        </p:txBody>
      </p:sp>
      <p:sp>
        <p:nvSpPr>
          <p:cNvPr id="24" name="Rectangle 23">
            <a:extLst>
              <a:ext uri="{FF2B5EF4-FFF2-40B4-BE49-F238E27FC236}">
                <a16:creationId xmlns:a16="http://schemas.microsoft.com/office/drawing/2014/main" id="{8A08CD46-4767-39F0-761C-1C9ACB3B6FF3}"/>
              </a:ext>
            </a:extLst>
          </p:cNvPr>
          <p:cNvSpPr/>
          <p:nvPr/>
        </p:nvSpPr>
        <p:spPr>
          <a:xfrm>
            <a:off x="10130972" y="5740400"/>
            <a:ext cx="4791528" cy="2082798"/>
          </a:xfrm>
          <a:prstGeom prst="rect">
            <a:avLst/>
          </a:prstGeom>
          <a:solidFill>
            <a:srgbClr val="695EA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800" b="1" dirty="0">
                <a:solidFill>
                  <a:schemeClr val="tx1"/>
                </a:solidFill>
              </a:rPr>
              <a:t>Key Features</a:t>
            </a:r>
          </a:p>
          <a:p>
            <a:pPr algn="ctr"/>
            <a:r>
              <a:rPr lang="en-US" sz="2800" dirty="0"/>
              <a:t>Uses a simple, </a:t>
            </a:r>
            <a:r>
              <a:rPr lang="en-US" sz="2800" b="1" dirty="0">
                <a:solidFill>
                  <a:schemeClr val="accent2"/>
                </a:solidFill>
              </a:rPr>
              <a:t>text-based format </a:t>
            </a:r>
            <a:r>
              <a:rPr lang="en-US" sz="2800" dirty="0"/>
              <a:t>for log messages.</a:t>
            </a:r>
          </a:p>
        </p:txBody>
      </p:sp>
    </p:spTree>
    <p:extLst>
      <p:ext uri="{BB962C8B-B14F-4D97-AF65-F5344CB8AC3E}">
        <p14:creationId xmlns:p14="http://schemas.microsoft.com/office/powerpoint/2010/main" val="237635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50"/>
                                  </p:iterate>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50"/>
                                  </p:iterate>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50"/>
                                  </p:iterate>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50"/>
                                  </p:iterate>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50"/>
                                  </p:iterate>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50"/>
                                  </p:iterate>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lt">
                                    <p:tmAbs val="50"/>
                                  </p:iterate>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5C1451-BA5D-269B-EB9F-CCAD7DB9F47A}"/>
              </a:ext>
            </a:extLst>
          </p:cNvPr>
          <p:cNvSpPr/>
          <p:nvPr/>
        </p:nvSpPr>
        <p:spPr>
          <a:xfrm>
            <a:off x="4629150" y="3006090"/>
            <a:ext cx="5718962" cy="221742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D8822E-E1E7-8005-5B40-96139AF689BF}"/>
              </a:ext>
            </a:extLst>
          </p:cNvPr>
          <p:cNvSpPr/>
          <p:nvPr/>
        </p:nvSpPr>
        <p:spPr>
          <a:xfrm>
            <a:off x="5324035" y="3579821"/>
            <a:ext cx="131064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Retrieval</a:t>
            </a:r>
          </a:p>
        </p:txBody>
      </p:sp>
      <p:sp>
        <p:nvSpPr>
          <p:cNvPr id="19" name="Rectangle 18">
            <a:extLst>
              <a:ext uri="{FF2B5EF4-FFF2-40B4-BE49-F238E27FC236}">
                <a16:creationId xmlns:a16="http://schemas.microsoft.com/office/drawing/2014/main" id="{CBA1303A-4426-51C4-A73C-1BFF384BB0AC}"/>
              </a:ext>
            </a:extLst>
          </p:cNvPr>
          <p:cNvSpPr/>
          <p:nvPr/>
        </p:nvSpPr>
        <p:spPr>
          <a:xfrm>
            <a:off x="7175782" y="3566160"/>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ADDB51-7229-B9AC-508E-4911E6CA5588}"/>
              </a:ext>
            </a:extLst>
          </p:cNvPr>
          <p:cNvSpPr/>
          <p:nvPr/>
        </p:nvSpPr>
        <p:spPr>
          <a:xfrm>
            <a:off x="8984558" y="3586653"/>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HTTP Server</a:t>
            </a:r>
          </a:p>
        </p:txBody>
      </p:sp>
      <p:sp>
        <p:nvSpPr>
          <p:cNvPr id="21" name="TextBox 20">
            <a:extLst>
              <a:ext uri="{FF2B5EF4-FFF2-40B4-BE49-F238E27FC236}">
                <a16:creationId xmlns:a16="http://schemas.microsoft.com/office/drawing/2014/main" id="{EA3B0B83-8809-B8C7-1D4F-29B3EB6EEB0F}"/>
              </a:ext>
            </a:extLst>
          </p:cNvPr>
          <p:cNvSpPr txBox="1"/>
          <p:nvPr/>
        </p:nvSpPr>
        <p:spPr>
          <a:xfrm>
            <a:off x="7347098" y="3769667"/>
            <a:ext cx="852731" cy="461665"/>
          </a:xfrm>
          <a:prstGeom prst="rect">
            <a:avLst/>
          </a:prstGeom>
          <a:noFill/>
        </p:spPr>
        <p:txBody>
          <a:bodyPr wrap="square" rtlCol="0">
            <a:spAutoFit/>
          </a:bodyPr>
          <a:lstStyle/>
          <a:p>
            <a:r>
              <a:rPr lang="en-US" sz="2400" dirty="0"/>
              <a:t>TSDB</a:t>
            </a:r>
            <a:endParaRPr lang="en-US" dirty="0"/>
          </a:p>
        </p:txBody>
      </p:sp>
      <p:sp>
        <p:nvSpPr>
          <p:cNvPr id="22" name="TextBox 21">
            <a:extLst>
              <a:ext uri="{FF2B5EF4-FFF2-40B4-BE49-F238E27FC236}">
                <a16:creationId xmlns:a16="http://schemas.microsoft.com/office/drawing/2014/main" id="{C0D4BD65-CCB2-D5DD-97D2-422532C87532}"/>
              </a:ext>
            </a:extLst>
          </p:cNvPr>
          <p:cNvSpPr txBox="1"/>
          <p:nvPr/>
        </p:nvSpPr>
        <p:spPr>
          <a:xfrm>
            <a:off x="5402579" y="3057525"/>
            <a:ext cx="3688257" cy="461665"/>
          </a:xfrm>
          <a:prstGeom prst="rect">
            <a:avLst/>
          </a:prstGeom>
          <a:noFill/>
        </p:spPr>
        <p:txBody>
          <a:bodyPr wrap="square" rtlCol="0">
            <a:spAutoFit/>
          </a:bodyPr>
          <a:lstStyle/>
          <a:p>
            <a:r>
              <a:rPr lang="en-US" sz="2400" dirty="0">
                <a:solidFill>
                  <a:schemeClr val="bg1"/>
                </a:solidFill>
              </a:rPr>
              <a:t>           Prometheus Server</a:t>
            </a:r>
          </a:p>
        </p:txBody>
      </p:sp>
      <p:sp>
        <p:nvSpPr>
          <p:cNvPr id="23" name="Rectangle 22">
            <a:extLst>
              <a:ext uri="{FF2B5EF4-FFF2-40B4-BE49-F238E27FC236}">
                <a16:creationId xmlns:a16="http://schemas.microsoft.com/office/drawing/2014/main" id="{FDCBAF3D-E0ED-8F3C-0FFD-38AF9A034991}"/>
              </a:ext>
            </a:extLst>
          </p:cNvPr>
          <p:cNvSpPr/>
          <p:nvPr/>
        </p:nvSpPr>
        <p:spPr>
          <a:xfrm>
            <a:off x="1193016" y="5238982"/>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6995ED-9042-CCFA-581A-86082BE6CAE3}"/>
              </a:ext>
            </a:extLst>
          </p:cNvPr>
          <p:cNvSpPr txBox="1"/>
          <p:nvPr/>
        </p:nvSpPr>
        <p:spPr>
          <a:xfrm>
            <a:off x="5213501" y="31897"/>
            <a:ext cx="2215999" cy="461665"/>
          </a:xfrm>
          <a:prstGeom prst="rect">
            <a:avLst/>
          </a:prstGeom>
          <a:noFill/>
        </p:spPr>
        <p:txBody>
          <a:bodyPr wrap="square" rtlCol="0">
            <a:spAutoFit/>
          </a:bodyPr>
          <a:lstStyle/>
          <a:p>
            <a:r>
              <a:rPr lang="en-US" sz="2400" dirty="0">
                <a:solidFill>
                  <a:schemeClr val="bg1"/>
                </a:solidFill>
              </a:rPr>
              <a:t>Service discover</a:t>
            </a:r>
          </a:p>
        </p:txBody>
      </p:sp>
      <p:grpSp>
        <p:nvGrpSpPr>
          <p:cNvPr id="8" name="Group 7">
            <a:extLst>
              <a:ext uri="{FF2B5EF4-FFF2-40B4-BE49-F238E27FC236}">
                <a16:creationId xmlns:a16="http://schemas.microsoft.com/office/drawing/2014/main" id="{8278DF5C-9D18-BE69-77B9-6019B443B571}"/>
              </a:ext>
            </a:extLst>
          </p:cNvPr>
          <p:cNvGrpSpPr/>
          <p:nvPr/>
        </p:nvGrpSpPr>
        <p:grpSpPr>
          <a:xfrm>
            <a:off x="2958154" y="3645710"/>
            <a:ext cx="942708" cy="736904"/>
            <a:chOff x="2958154" y="3645710"/>
            <a:chExt cx="942708" cy="736904"/>
          </a:xfrm>
        </p:grpSpPr>
        <p:sp>
          <p:nvSpPr>
            <p:cNvPr id="25" name="Rectangle 24">
              <a:extLst>
                <a:ext uri="{FF2B5EF4-FFF2-40B4-BE49-F238E27FC236}">
                  <a16:creationId xmlns:a16="http://schemas.microsoft.com/office/drawing/2014/main" id="{FFFEFDF1-26D6-557C-4E57-748C9654A3FA}"/>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507A060-C090-0680-E021-76679E363CF5}"/>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Pull metrics</a:t>
              </a:r>
            </a:p>
          </p:txBody>
        </p:sp>
      </p:grpSp>
      <p:cxnSp>
        <p:nvCxnSpPr>
          <p:cNvPr id="28" name="Straight Connector 27">
            <a:extLst>
              <a:ext uri="{FF2B5EF4-FFF2-40B4-BE49-F238E27FC236}">
                <a16:creationId xmlns:a16="http://schemas.microsoft.com/office/drawing/2014/main" id="{BEC88D19-DE57-9801-C1FD-1BE311F846BA}"/>
              </a:ext>
            </a:extLst>
          </p:cNvPr>
          <p:cNvCxnSpPr>
            <a:cxnSpLocks/>
            <a:stCxn id="26" idx="3"/>
            <a:endCxn id="18" idx="1"/>
          </p:cNvCxnSpPr>
          <p:nvPr/>
        </p:nvCxnSpPr>
        <p:spPr>
          <a:xfrm flipV="1">
            <a:off x="3900862" y="4014161"/>
            <a:ext cx="1423173" cy="1"/>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B81F7D-29AE-7107-8C53-C5C1EF277B79}"/>
              </a:ext>
            </a:extLst>
          </p:cNvPr>
          <p:cNvCxnSpPr>
            <a:cxnSpLocks/>
          </p:cNvCxnSpPr>
          <p:nvPr/>
        </p:nvCxnSpPr>
        <p:spPr>
          <a:xfrm flipV="1">
            <a:off x="2238195" y="4014162"/>
            <a:ext cx="658842" cy="13662"/>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9A6C90-BB66-3856-FA5F-8DD51280D739}"/>
              </a:ext>
            </a:extLst>
          </p:cNvPr>
          <p:cNvCxnSpPr>
            <a:cxnSpLocks/>
            <a:endCxn id="23" idx="0"/>
          </p:cNvCxnSpPr>
          <p:nvPr/>
        </p:nvCxnSpPr>
        <p:spPr>
          <a:xfrm>
            <a:off x="2279265" y="4027824"/>
            <a:ext cx="0" cy="1211158"/>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582FE17-7067-F510-4B71-B88A4660C693}"/>
              </a:ext>
            </a:extLst>
          </p:cNvPr>
          <p:cNvSpPr/>
          <p:nvPr/>
        </p:nvSpPr>
        <p:spPr>
          <a:xfrm>
            <a:off x="1362094" y="5380184"/>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419D2D-B3F9-32E3-E8AA-542A6BF88043}"/>
              </a:ext>
            </a:extLst>
          </p:cNvPr>
          <p:cNvSpPr/>
          <p:nvPr/>
        </p:nvSpPr>
        <p:spPr>
          <a:xfrm>
            <a:off x="1497817" y="5543782"/>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6023D5B-A576-09B4-D2AF-7570A3EAB019}"/>
              </a:ext>
            </a:extLst>
          </p:cNvPr>
          <p:cNvGrpSpPr/>
          <p:nvPr/>
        </p:nvGrpSpPr>
        <p:grpSpPr>
          <a:xfrm>
            <a:off x="1805511" y="6001131"/>
            <a:ext cx="1584456" cy="375535"/>
            <a:chOff x="1876113" y="6706103"/>
            <a:chExt cx="1750523" cy="461665"/>
          </a:xfrm>
        </p:grpSpPr>
        <p:sp>
          <p:nvSpPr>
            <p:cNvPr id="45" name="Rectangle 44">
              <a:extLst>
                <a:ext uri="{FF2B5EF4-FFF2-40B4-BE49-F238E27FC236}">
                  <a16:creationId xmlns:a16="http://schemas.microsoft.com/office/drawing/2014/main" id="{E1AF1303-C45E-6071-3614-87E7F4A7BB87}"/>
                </a:ext>
              </a:extLst>
            </p:cNvPr>
            <p:cNvSpPr/>
            <p:nvPr/>
          </p:nvSpPr>
          <p:spPr>
            <a:xfrm>
              <a:off x="1876113" y="6706103"/>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75B1AF1-48FB-F120-2244-31819407DBB8}"/>
                </a:ext>
              </a:extLst>
            </p:cNvPr>
            <p:cNvSpPr txBox="1"/>
            <p:nvPr/>
          </p:nvSpPr>
          <p:spPr>
            <a:xfrm>
              <a:off x="1884444" y="6751389"/>
              <a:ext cx="1742192" cy="409501"/>
            </a:xfrm>
            <a:prstGeom prst="rect">
              <a:avLst/>
            </a:prstGeom>
            <a:noFill/>
          </p:spPr>
          <p:txBody>
            <a:bodyPr wrap="square" rtlCol="0">
              <a:spAutoFit/>
            </a:bodyPr>
            <a:lstStyle/>
            <a:p>
              <a:r>
                <a:rPr lang="en-US" dirty="0">
                  <a:solidFill>
                    <a:schemeClr val="bg1"/>
                  </a:solidFill>
                </a:rPr>
                <a:t>Node Exporter</a:t>
              </a:r>
            </a:p>
          </p:txBody>
        </p:sp>
      </p:grpSp>
      <p:grpSp>
        <p:nvGrpSpPr>
          <p:cNvPr id="7" name="Group 6">
            <a:extLst>
              <a:ext uri="{FF2B5EF4-FFF2-40B4-BE49-F238E27FC236}">
                <a16:creationId xmlns:a16="http://schemas.microsoft.com/office/drawing/2014/main" id="{394D9B09-34A8-9404-E05A-C45542659D77}"/>
              </a:ext>
            </a:extLst>
          </p:cNvPr>
          <p:cNvGrpSpPr/>
          <p:nvPr/>
        </p:nvGrpSpPr>
        <p:grpSpPr>
          <a:xfrm>
            <a:off x="1377666" y="2126710"/>
            <a:ext cx="1764293" cy="461665"/>
            <a:chOff x="1377666" y="2126710"/>
            <a:chExt cx="1764293" cy="461665"/>
          </a:xfrm>
        </p:grpSpPr>
        <p:sp>
          <p:nvSpPr>
            <p:cNvPr id="47" name="Rectangle 46">
              <a:extLst>
                <a:ext uri="{FF2B5EF4-FFF2-40B4-BE49-F238E27FC236}">
                  <a16:creationId xmlns:a16="http://schemas.microsoft.com/office/drawing/2014/main" id="{728516D0-5887-E255-4818-E81A976300E2}"/>
                </a:ext>
              </a:extLst>
            </p:cNvPr>
            <p:cNvSpPr/>
            <p:nvPr/>
          </p:nvSpPr>
          <p:spPr>
            <a:xfrm>
              <a:off x="1377666" y="2126710"/>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D08AA24-A5AD-E868-7A45-720DBF5DF758}"/>
                </a:ext>
              </a:extLst>
            </p:cNvPr>
            <p:cNvSpPr txBox="1"/>
            <p:nvPr/>
          </p:nvSpPr>
          <p:spPr>
            <a:xfrm>
              <a:off x="1416570" y="2181652"/>
              <a:ext cx="1725389" cy="369332"/>
            </a:xfrm>
            <a:prstGeom prst="rect">
              <a:avLst/>
            </a:prstGeom>
            <a:noFill/>
          </p:spPr>
          <p:txBody>
            <a:bodyPr wrap="square" rtlCol="0">
              <a:spAutoFit/>
            </a:bodyPr>
            <a:lstStyle/>
            <a:p>
              <a:r>
                <a:rPr lang="en-US" dirty="0">
                  <a:solidFill>
                    <a:schemeClr val="bg1"/>
                  </a:solidFill>
                </a:rPr>
                <a:t>Push Gateway</a:t>
              </a:r>
            </a:p>
          </p:txBody>
        </p:sp>
      </p:grpSp>
      <p:cxnSp>
        <p:nvCxnSpPr>
          <p:cNvPr id="49" name="Straight Connector 48">
            <a:extLst>
              <a:ext uri="{FF2B5EF4-FFF2-40B4-BE49-F238E27FC236}">
                <a16:creationId xmlns:a16="http://schemas.microsoft.com/office/drawing/2014/main" id="{2BD40BCE-68AB-E5D1-6AF5-E9A764B79A73}"/>
              </a:ext>
            </a:extLst>
          </p:cNvPr>
          <p:cNvCxnSpPr>
            <a:cxnSpLocks/>
            <a:endCxn id="48" idx="2"/>
          </p:cNvCxnSpPr>
          <p:nvPr/>
        </p:nvCxnSpPr>
        <p:spPr>
          <a:xfrm flipV="1">
            <a:off x="2279265" y="2550984"/>
            <a:ext cx="0" cy="1449516"/>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75D334D9-0240-1D58-283C-65510058AE0D}"/>
              </a:ext>
            </a:extLst>
          </p:cNvPr>
          <p:cNvSpPr/>
          <p:nvPr/>
        </p:nvSpPr>
        <p:spPr>
          <a:xfrm>
            <a:off x="317645" y="251631"/>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22316B-8451-5B9C-967D-7F95C3742D6B}"/>
              </a:ext>
            </a:extLst>
          </p:cNvPr>
          <p:cNvSpPr/>
          <p:nvPr/>
        </p:nvSpPr>
        <p:spPr>
          <a:xfrm>
            <a:off x="486723" y="392833"/>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3417C7D-0541-8DD5-BED9-EA82CE9600C3}"/>
              </a:ext>
            </a:extLst>
          </p:cNvPr>
          <p:cNvSpPr/>
          <p:nvPr/>
        </p:nvSpPr>
        <p:spPr>
          <a:xfrm>
            <a:off x="622446" y="556431"/>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52ACBEB-C35D-1BD8-7DC4-DFD00893D827}"/>
              </a:ext>
            </a:extLst>
          </p:cNvPr>
          <p:cNvSpPr txBox="1"/>
          <p:nvPr/>
        </p:nvSpPr>
        <p:spPr>
          <a:xfrm>
            <a:off x="701750" y="712381"/>
            <a:ext cx="1729916" cy="369332"/>
          </a:xfrm>
          <a:prstGeom prst="rect">
            <a:avLst/>
          </a:prstGeom>
          <a:noFill/>
        </p:spPr>
        <p:txBody>
          <a:bodyPr wrap="square" rtlCol="0">
            <a:spAutoFit/>
          </a:bodyPr>
          <a:lstStyle/>
          <a:p>
            <a:r>
              <a:rPr lang="en-US" dirty="0">
                <a:solidFill>
                  <a:schemeClr val="bg1"/>
                </a:solidFill>
              </a:rPr>
              <a:t>Short-lived jobs</a:t>
            </a:r>
          </a:p>
        </p:txBody>
      </p:sp>
      <p:cxnSp>
        <p:nvCxnSpPr>
          <p:cNvPr id="57" name="Straight Connector 56">
            <a:extLst>
              <a:ext uri="{FF2B5EF4-FFF2-40B4-BE49-F238E27FC236}">
                <a16:creationId xmlns:a16="http://schemas.microsoft.com/office/drawing/2014/main" id="{EA645CF9-EDAD-856B-262D-A7B7F4D04E44}"/>
              </a:ext>
            </a:extLst>
          </p:cNvPr>
          <p:cNvCxnSpPr>
            <a:cxnSpLocks/>
            <a:stCxn id="55" idx="2"/>
            <a:endCxn id="47" idx="0"/>
          </p:cNvCxnSpPr>
          <p:nvPr/>
        </p:nvCxnSpPr>
        <p:spPr>
          <a:xfrm>
            <a:off x="1556295" y="1412799"/>
            <a:ext cx="696633" cy="713911"/>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724E020A-2CF6-8DA7-3023-A161FC24723B}"/>
              </a:ext>
            </a:extLst>
          </p:cNvPr>
          <p:cNvSpPr/>
          <p:nvPr/>
        </p:nvSpPr>
        <p:spPr>
          <a:xfrm>
            <a:off x="4651348" y="80432"/>
            <a:ext cx="4439488" cy="164870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414604E-4A2E-A4EF-01ED-348EDBD2D6EB}"/>
              </a:ext>
            </a:extLst>
          </p:cNvPr>
          <p:cNvSpPr txBox="1"/>
          <p:nvPr/>
        </p:nvSpPr>
        <p:spPr>
          <a:xfrm>
            <a:off x="1488432" y="5593772"/>
            <a:ext cx="2003419" cy="400110"/>
          </a:xfrm>
          <a:prstGeom prst="rect">
            <a:avLst/>
          </a:prstGeom>
          <a:noFill/>
        </p:spPr>
        <p:txBody>
          <a:bodyPr wrap="square" rtlCol="0">
            <a:spAutoFit/>
          </a:bodyPr>
          <a:lstStyle/>
          <a:p>
            <a:r>
              <a:rPr lang="en-US" sz="2000" dirty="0">
                <a:solidFill>
                  <a:schemeClr val="bg1"/>
                </a:solidFill>
              </a:rPr>
              <a:t>Client Machines</a:t>
            </a:r>
            <a:endParaRPr lang="en-US" sz="1400" dirty="0">
              <a:solidFill>
                <a:schemeClr val="bg1"/>
              </a:solidFill>
            </a:endParaRPr>
          </a:p>
        </p:txBody>
      </p:sp>
      <p:sp>
        <p:nvSpPr>
          <p:cNvPr id="64" name="Rectangle 63">
            <a:extLst>
              <a:ext uri="{FF2B5EF4-FFF2-40B4-BE49-F238E27FC236}">
                <a16:creationId xmlns:a16="http://schemas.microsoft.com/office/drawing/2014/main" id="{99800782-9634-1BD9-C53C-0A37AAC224BB}"/>
              </a:ext>
            </a:extLst>
          </p:cNvPr>
          <p:cNvSpPr/>
          <p:nvPr/>
        </p:nvSpPr>
        <p:spPr>
          <a:xfrm>
            <a:off x="4732727" y="754017"/>
            <a:ext cx="133970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65" name="Rectangle 64">
            <a:extLst>
              <a:ext uri="{FF2B5EF4-FFF2-40B4-BE49-F238E27FC236}">
                <a16:creationId xmlns:a16="http://schemas.microsoft.com/office/drawing/2014/main" id="{EB0B64BF-6004-0ABB-7759-59E098A60645}"/>
              </a:ext>
            </a:extLst>
          </p:cNvPr>
          <p:cNvSpPr/>
          <p:nvPr/>
        </p:nvSpPr>
        <p:spPr>
          <a:xfrm>
            <a:off x="6219053" y="676271"/>
            <a:ext cx="851800"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file_sd</a:t>
            </a:r>
            <a:endParaRPr lang="en-US" dirty="0"/>
          </a:p>
        </p:txBody>
      </p:sp>
      <p:sp>
        <p:nvSpPr>
          <p:cNvPr id="66" name="Rectangle 65">
            <a:extLst>
              <a:ext uri="{FF2B5EF4-FFF2-40B4-BE49-F238E27FC236}">
                <a16:creationId xmlns:a16="http://schemas.microsoft.com/office/drawing/2014/main" id="{B16FC4CA-E15A-62A3-9AEF-400FF82E89B2}"/>
              </a:ext>
            </a:extLst>
          </p:cNvPr>
          <p:cNvSpPr/>
          <p:nvPr/>
        </p:nvSpPr>
        <p:spPr>
          <a:xfrm>
            <a:off x="7193747" y="675550"/>
            <a:ext cx="1695071"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http_sd_configs</a:t>
            </a:r>
            <a:endParaRPr lang="en-US" dirty="0"/>
          </a:p>
        </p:txBody>
      </p:sp>
      <p:sp>
        <p:nvSpPr>
          <p:cNvPr id="67" name="Rectangle 66">
            <a:extLst>
              <a:ext uri="{FF2B5EF4-FFF2-40B4-BE49-F238E27FC236}">
                <a16:creationId xmlns:a16="http://schemas.microsoft.com/office/drawing/2014/main" id="{370D91DD-B919-C8A1-0C8B-41C97F218EDA}"/>
              </a:ext>
            </a:extLst>
          </p:cNvPr>
          <p:cNvSpPr/>
          <p:nvPr/>
        </p:nvSpPr>
        <p:spPr>
          <a:xfrm>
            <a:off x="5213500" y="2231080"/>
            <a:ext cx="1080971" cy="53914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4F6B2F94-2F80-0C33-D654-B2B153F81EBB}"/>
              </a:ext>
            </a:extLst>
          </p:cNvPr>
          <p:cNvCxnSpPr>
            <a:cxnSpLocks/>
            <a:stCxn id="67" idx="2"/>
            <a:endCxn id="18" idx="0"/>
          </p:cNvCxnSpPr>
          <p:nvPr/>
        </p:nvCxnSpPr>
        <p:spPr>
          <a:xfrm>
            <a:off x="5753986" y="2770227"/>
            <a:ext cx="225369" cy="809594"/>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D647E47-3F30-C3E9-3BA2-81A2B7BD120A}"/>
              </a:ext>
            </a:extLst>
          </p:cNvPr>
          <p:cNvSpPr txBox="1"/>
          <p:nvPr/>
        </p:nvSpPr>
        <p:spPr>
          <a:xfrm>
            <a:off x="5213501" y="2181653"/>
            <a:ext cx="1005552" cy="584775"/>
          </a:xfrm>
          <a:prstGeom prst="rect">
            <a:avLst/>
          </a:prstGeom>
          <a:noFill/>
        </p:spPr>
        <p:txBody>
          <a:bodyPr wrap="square" rtlCol="0">
            <a:spAutoFit/>
          </a:bodyPr>
          <a:lstStyle/>
          <a:p>
            <a:r>
              <a:rPr lang="en-US" sz="1600" dirty="0">
                <a:solidFill>
                  <a:schemeClr val="bg1"/>
                </a:solidFill>
              </a:rPr>
              <a:t>Discovery target</a:t>
            </a:r>
          </a:p>
        </p:txBody>
      </p:sp>
      <p:cxnSp>
        <p:nvCxnSpPr>
          <p:cNvPr id="73" name="Straight Connector 72">
            <a:extLst>
              <a:ext uri="{FF2B5EF4-FFF2-40B4-BE49-F238E27FC236}">
                <a16:creationId xmlns:a16="http://schemas.microsoft.com/office/drawing/2014/main" id="{9D931843-EDD6-77B2-78D8-90B4D3FDD1D0}"/>
              </a:ext>
            </a:extLst>
          </p:cNvPr>
          <p:cNvCxnSpPr>
            <a:cxnSpLocks/>
          </p:cNvCxnSpPr>
          <p:nvPr/>
        </p:nvCxnSpPr>
        <p:spPr>
          <a:xfrm flipV="1">
            <a:off x="5660065" y="1729137"/>
            <a:ext cx="0" cy="452515"/>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5B406DE6-1CA7-67DB-F2D4-F3C25842A192}"/>
              </a:ext>
            </a:extLst>
          </p:cNvPr>
          <p:cNvSpPr/>
          <p:nvPr/>
        </p:nvSpPr>
        <p:spPr>
          <a:xfrm>
            <a:off x="4629149" y="5238982"/>
            <a:ext cx="5718963" cy="55825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Node Hard disk</a:t>
            </a:r>
          </a:p>
        </p:txBody>
      </p:sp>
      <p:grpSp>
        <p:nvGrpSpPr>
          <p:cNvPr id="5" name="Group 4">
            <a:extLst>
              <a:ext uri="{FF2B5EF4-FFF2-40B4-BE49-F238E27FC236}">
                <a16:creationId xmlns:a16="http://schemas.microsoft.com/office/drawing/2014/main" id="{2B70A667-A63B-1D3D-1778-73F47195274D}"/>
              </a:ext>
            </a:extLst>
          </p:cNvPr>
          <p:cNvGrpSpPr/>
          <p:nvPr/>
        </p:nvGrpSpPr>
        <p:grpSpPr>
          <a:xfrm>
            <a:off x="2157461" y="5568419"/>
            <a:ext cx="274204" cy="211917"/>
            <a:chOff x="5213501" y="6500463"/>
            <a:chExt cx="274204" cy="211917"/>
          </a:xfrm>
        </p:grpSpPr>
        <p:sp>
          <p:nvSpPr>
            <p:cNvPr id="3" name="Rectangle 2">
              <a:extLst>
                <a:ext uri="{FF2B5EF4-FFF2-40B4-BE49-F238E27FC236}">
                  <a16:creationId xmlns:a16="http://schemas.microsoft.com/office/drawing/2014/main" id="{F7E54151-3C06-28E6-4498-DF06E87B61F2}"/>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1D1F9FA0-0F55-7DF0-08E7-33AE62797DA3}"/>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15A7BF2-0B90-B33E-4DC7-1B23F078C6A3}"/>
              </a:ext>
            </a:extLst>
          </p:cNvPr>
          <p:cNvGrpSpPr/>
          <p:nvPr/>
        </p:nvGrpSpPr>
        <p:grpSpPr>
          <a:xfrm rot="10800000">
            <a:off x="1223613" y="1081713"/>
            <a:ext cx="274204" cy="211917"/>
            <a:chOff x="5213501" y="6500463"/>
            <a:chExt cx="274204" cy="211917"/>
          </a:xfrm>
        </p:grpSpPr>
        <p:sp>
          <p:nvSpPr>
            <p:cNvPr id="10" name="Rectangle 9">
              <a:extLst>
                <a:ext uri="{FF2B5EF4-FFF2-40B4-BE49-F238E27FC236}">
                  <a16:creationId xmlns:a16="http://schemas.microsoft.com/office/drawing/2014/main" id="{333DB311-9E3E-D286-54E6-792D1437D9C7}"/>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42BAA0D4-E125-4ED2-4B98-55C0AC9CC2AC}"/>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CE96DE3-AE77-E136-F508-1AFC1C6656AB}"/>
              </a:ext>
            </a:extLst>
          </p:cNvPr>
          <p:cNvGrpSpPr/>
          <p:nvPr/>
        </p:nvGrpSpPr>
        <p:grpSpPr>
          <a:xfrm rot="10800000">
            <a:off x="2115826" y="2147791"/>
            <a:ext cx="274204" cy="211917"/>
            <a:chOff x="5213501" y="6500463"/>
            <a:chExt cx="274204" cy="211917"/>
          </a:xfrm>
        </p:grpSpPr>
        <p:sp>
          <p:nvSpPr>
            <p:cNvPr id="13" name="Rectangle 12">
              <a:extLst>
                <a:ext uri="{FF2B5EF4-FFF2-40B4-BE49-F238E27FC236}">
                  <a16:creationId xmlns:a16="http://schemas.microsoft.com/office/drawing/2014/main" id="{B50D06F6-E3D6-56E6-1711-E84B5BDD0C19}"/>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2DF85DA-1D04-8018-B43B-5A44660655DD}"/>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D78515E-D9B4-336C-2023-3E7892ABF3D4}"/>
              </a:ext>
            </a:extLst>
          </p:cNvPr>
          <p:cNvGrpSpPr/>
          <p:nvPr/>
        </p:nvGrpSpPr>
        <p:grpSpPr>
          <a:xfrm>
            <a:off x="6113643" y="4159432"/>
            <a:ext cx="274204" cy="211917"/>
            <a:chOff x="5213501" y="6500463"/>
            <a:chExt cx="274204" cy="211917"/>
          </a:xfrm>
        </p:grpSpPr>
        <p:sp>
          <p:nvSpPr>
            <p:cNvPr id="16" name="Rectangle 15">
              <a:extLst>
                <a:ext uri="{FF2B5EF4-FFF2-40B4-BE49-F238E27FC236}">
                  <a16:creationId xmlns:a16="http://schemas.microsoft.com/office/drawing/2014/main" id="{E6E4F283-84F5-8C34-F0C7-9B18D4111945}"/>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9EB31B6-4F61-C209-F6D9-3F109D2C20A6}"/>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C69AFC44-42A4-532A-2EBB-1BE48B346AF4}"/>
              </a:ext>
            </a:extLst>
          </p:cNvPr>
          <p:cNvGrpSpPr/>
          <p:nvPr/>
        </p:nvGrpSpPr>
        <p:grpSpPr>
          <a:xfrm>
            <a:off x="6395548" y="4222340"/>
            <a:ext cx="274204" cy="211917"/>
            <a:chOff x="5213501" y="6500463"/>
            <a:chExt cx="274204" cy="211917"/>
          </a:xfrm>
        </p:grpSpPr>
        <p:sp>
          <p:nvSpPr>
            <p:cNvPr id="35" name="Rectangle 34">
              <a:extLst>
                <a:ext uri="{FF2B5EF4-FFF2-40B4-BE49-F238E27FC236}">
                  <a16:creationId xmlns:a16="http://schemas.microsoft.com/office/drawing/2014/main" id="{321EEE6D-2E10-282F-C1D2-0124E6866A7E}"/>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014C9D3-4281-1FF7-397D-BC8FF6E3F518}"/>
                </a:ext>
              </a:extLst>
            </p:cNvPr>
            <p:cNvSpPr/>
            <p:nvPr/>
          </p:nvSpPr>
          <p:spPr>
            <a:xfrm>
              <a:off x="5213501" y="6500463"/>
              <a:ext cx="274204" cy="211917"/>
            </a:xfrm>
            <a:prstGeom prst="triangle">
              <a:avLst>
                <a:gd name="adj" fmla="val 5072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6845B3B8-E207-240D-0C69-17AE4EABD021}"/>
              </a:ext>
            </a:extLst>
          </p:cNvPr>
          <p:cNvGrpSpPr/>
          <p:nvPr/>
        </p:nvGrpSpPr>
        <p:grpSpPr>
          <a:xfrm rot="10800000">
            <a:off x="5513426" y="1654166"/>
            <a:ext cx="293277" cy="318346"/>
            <a:chOff x="5213501" y="6500463"/>
            <a:chExt cx="274204" cy="211917"/>
          </a:xfrm>
        </p:grpSpPr>
        <p:sp>
          <p:nvSpPr>
            <p:cNvPr id="38" name="Rectangle 37">
              <a:extLst>
                <a:ext uri="{FF2B5EF4-FFF2-40B4-BE49-F238E27FC236}">
                  <a16:creationId xmlns:a16="http://schemas.microsoft.com/office/drawing/2014/main" id="{CCB2195E-D9E3-01BA-CE47-77789729CB09}"/>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D7B648C-DA93-C280-C9D2-9F4C05BD5C55}"/>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F295B312-27C2-310D-79F6-34BAD293AECD}"/>
              </a:ext>
            </a:extLst>
          </p:cNvPr>
          <p:cNvGrpSpPr/>
          <p:nvPr/>
        </p:nvGrpSpPr>
        <p:grpSpPr>
          <a:xfrm rot="10800000">
            <a:off x="6387846" y="3610494"/>
            <a:ext cx="222298" cy="159173"/>
            <a:chOff x="5213501" y="6500463"/>
            <a:chExt cx="274204" cy="211917"/>
          </a:xfrm>
        </p:grpSpPr>
        <p:sp>
          <p:nvSpPr>
            <p:cNvPr id="41" name="Rectangle 40">
              <a:extLst>
                <a:ext uri="{FF2B5EF4-FFF2-40B4-BE49-F238E27FC236}">
                  <a16:creationId xmlns:a16="http://schemas.microsoft.com/office/drawing/2014/main" id="{EEE22482-9775-58CC-148B-1364D1EB7C59}"/>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499B2E2A-8D07-257A-566B-908DCBC2BCF0}"/>
                </a:ext>
              </a:extLst>
            </p:cNvPr>
            <p:cNvSpPr/>
            <p:nvPr/>
          </p:nvSpPr>
          <p:spPr>
            <a:xfrm>
              <a:off x="5213501" y="6500463"/>
              <a:ext cx="274204" cy="211917"/>
            </a:xfrm>
            <a:prstGeom prst="triangle">
              <a:avLst>
                <a:gd name="adj" fmla="val 5323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B58A11D3-DEB5-956F-40B4-52287845CA79}"/>
              </a:ext>
            </a:extLst>
          </p:cNvPr>
          <p:cNvCxnSpPr>
            <a:stCxn id="20" idx="1"/>
            <a:endCxn id="19" idx="3"/>
          </p:cNvCxnSpPr>
          <p:nvPr/>
        </p:nvCxnSpPr>
        <p:spPr>
          <a:xfrm flipH="1" flipV="1">
            <a:off x="8375932" y="4000500"/>
            <a:ext cx="608626" cy="2049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44F7A7B5-51E4-1044-E17C-C6B16EE6E896}"/>
              </a:ext>
            </a:extLst>
          </p:cNvPr>
          <p:cNvGrpSpPr/>
          <p:nvPr/>
        </p:nvGrpSpPr>
        <p:grpSpPr>
          <a:xfrm>
            <a:off x="10658541" y="173150"/>
            <a:ext cx="1644545" cy="1441687"/>
            <a:chOff x="11252041" y="391690"/>
            <a:chExt cx="1594149" cy="1816157"/>
          </a:xfrm>
        </p:grpSpPr>
        <p:pic>
          <p:nvPicPr>
            <p:cNvPr id="31" name="Graphic 30">
              <a:extLst>
                <a:ext uri="{FF2B5EF4-FFF2-40B4-BE49-F238E27FC236}">
                  <a16:creationId xmlns:a16="http://schemas.microsoft.com/office/drawing/2014/main" id="{61040B3F-9C42-B541-FB00-AEA7FE2F0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52041" y="391690"/>
              <a:ext cx="1521724" cy="1521724"/>
            </a:xfrm>
            <a:prstGeom prst="rect">
              <a:avLst/>
            </a:prstGeom>
          </p:spPr>
        </p:pic>
        <p:sp>
          <p:nvSpPr>
            <p:cNvPr id="50" name="Rectangle 49">
              <a:extLst>
                <a:ext uri="{FF2B5EF4-FFF2-40B4-BE49-F238E27FC236}">
                  <a16:creationId xmlns:a16="http://schemas.microsoft.com/office/drawing/2014/main" id="{6F1590FA-A602-0AF2-F382-1CB318975F59}"/>
                </a:ext>
              </a:extLst>
            </p:cNvPr>
            <p:cNvSpPr/>
            <p:nvPr/>
          </p:nvSpPr>
          <p:spPr>
            <a:xfrm>
              <a:off x="11324469" y="1890181"/>
              <a:ext cx="1521721" cy="3176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Alert Manager</a:t>
              </a:r>
            </a:p>
          </p:txBody>
        </p:sp>
      </p:grpSp>
      <p:grpSp>
        <p:nvGrpSpPr>
          <p:cNvPr id="52" name="Group 51">
            <a:extLst>
              <a:ext uri="{FF2B5EF4-FFF2-40B4-BE49-F238E27FC236}">
                <a16:creationId xmlns:a16="http://schemas.microsoft.com/office/drawing/2014/main" id="{80315FA4-7BF4-52B4-FDBF-DA4B4290015D}"/>
              </a:ext>
            </a:extLst>
          </p:cNvPr>
          <p:cNvGrpSpPr/>
          <p:nvPr/>
        </p:nvGrpSpPr>
        <p:grpSpPr>
          <a:xfrm>
            <a:off x="11589782" y="3150738"/>
            <a:ext cx="942708" cy="736904"/>
            <a:chOff x="2958154" y="3645710"/>
            <a:chExt cx="942708" cy="736904"/>
          </a:xfrm>
        </p:grpSpPr>
        <p:sp>
          <p:nvSpPr>
            <p:cNvPr id="58" name="Rectangle 57">
              <a:extLst>
                <a:ext uri="{FF2B5EF4-FFF2-40B4-BE49-F238E27FC236}">
                  <a16:creationId xmlns:a16="http://schemas.microsoft.com/office/drawing/2014/main" id="{52F7F3E6-497D-9B9D-5D9B-B91807E810DC}"/>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B8DE0F1-DAC8-6C67-0377-11B4E8DB11CD}"/>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Push alerts</a:t>
              </a:r>
            </a:p>
          </p:txBody>
        </p:sp>
      </p:grpSp>
      <p:cxnSp>
        <p:nvCxnSpPr>
          <p:cNvPr id="61" name="Straight Arrow Connector 60">
            <a:extLst>
              <a:ext uri="{FF2B5EF4-FFF2-40B4-BE49-F238E27FC236}">
                <a16:creationId xmlns:a16="http://schemas.microsoft.com/office/drawing/2014/main" id="{B7761C09-2581-AD36-15E7-E3E719290156}"/>
              </a:ext>
            </a:extLst>
          </p:cNvPr>
          <p:cNvCxnSpPr>
            <a:stCxn id="17" idx="3"/>
            <a:endCxn id="59" idx="1"/>
          </p:cNvCxnSpPr>
          <p:nvPr/>
        </p:nvCxnSpPr>
        <p:spPr>
          <a:xfrm flipV="1">
            <a:off x="10348112" y="3519190"/>
            <a:ext cx="1249999" cy="59561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24A394A-9B50-8125-6233-17CECCB9CAEE}"/>
              </a:ext>
            </a:extLst>
          </p:cNvPr>
          <p:cNvCxnSpPr>
            <a:cxnSpLocks/>
            <a:stCxn id="58" idx="0"/>
            <a:endCxn id="50" idx="2"/>
          </p:cNvCxnSpPr>
          <p:nvPr/>
        </p:nvCxnSpPr>
        <p:spPr>
          <a:xfrm flipH="1" flipV="1">
            <a:off x="11518173" y="1614837"/>
            <a:ext cx="542963" cy="1535901"/>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4ABD36-6516-1F13-B79B-D6C2E9B7AA9D}"/>
              </a:ext>
            </a:extLst>
          </p:cNvPr>
          <p:cNvSpPr/>
          <p:nvPr/>
        </p:nvSpPr>
        <p:spPr>
          <a:xfrm>
            <a:off x="13258798" y="173150"/>
            <a:ext cx="133970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Pagerduty</a:t>
            </a:r>
            <a:endParaRPr lang="en-US" dirty="0"/>
          </a:p>
        </p:txBody>
      </p:sp>
      <p:cxnSp>
        <p:nvCxnSpPr>
          <p:cNvPr id="76" name="Straight Arrow Connector 75">
            <a:extLst>
              <a:ext uri="{FF2B5EF4-FFF2-40B4-BE49-F238E27FC236}">
                <a16:creationId xmlns:a16="http://schemas.microsoft.com/office/drawing/2014/main" id="{FC699EE9-FC6C-3D52-35DB-B76AC666F314}"/>
              </a:ext>
            </a:extLst>
          </p:cNvPr>
          <p:cNvCxnSpPr>
            <a:cxnSpLocks/>
            <a:stCxn id="31" idx="3"/>
            <a:endCxn id="74" idx="1"/>
          </p:cNvCxnSpPr>
          <p:nvPr/>
        </p:nvCxnSpPr>
        <p:spPr>
          <a:xfrm flipV="1">
            <a:off x="12228371" y="493562"/>
            <a:ext cx="1030427" cy="28357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1C9618A0-60B3-3F64-4EE0-D99AE321E382}"/>
              </a:ext>
            </a:extLst>
          </p:cNvPr>
          <p:cNvSpPr/>
          <p:nvPr/>
        </p:nvSpPr>
        <p:spPr>
          <a:xfrm>
            <a:off x="13249273" y="970345"/>
            <a:ext cx="1339703" cy="283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Email</a:t>
            </a:r>
          </a:p>
        </p:txBody>
      </p:sp>
      <p:cxnSp>
        <p:nvCxnSpPr>
          <p:cNvPr id="80" name="Straight Arrow Connector 79">
            <a:extLst>
              <a:ext uri="{FF2B5EF4-FFF2-40B4-BE49-F238E27FC236}">
                <a16:creationId xmlns:a16="http://schemas.microsoft.com/office/drawing/2014/main" id="{2492F756-007A-7C0F-2933-E670D7D38036}"/>
              </a:ext>
            </a:extLst>
          </p:cNvPr>
          <p:cNvCxnSpPr>
            <a:cxnSpLocks/>
            <a:endCxn id="79" idx="1"/>
          </p:cNvCxnSpPr>
          <p:nvPr/>
        </p:nvCxnSpPr>
        <p:spPr>
          <a:xfrm>
            <a:off x="12228371" y="821266"/>
            <a:ext cx="1020902" cy="29086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2063E7-DED4-B053-3821-1FF7B5AE502A}"/>
              </a:ext>
            </a:extLst>
          </p:cNvPr>
          <p:cNvCxnSpPr>
            <a:cxnSpLocks/>
          </p:cNvCxnSpPr>
          <p:nvPr/>
        </p:nvCxnSpPr>
        <p:spPr>
          <a:xfrm flipH="1">
            <a:off x="10355813" y="4627900"/>
            <a:ext cx="1242298" cy="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68E50CDC-192E-95AA-21F9-094E8B7DEAF5}"/>
              </a:ext>
            </a:extLst>
          </p:cNvPr>
          <p:cNvGrpSpPr/>
          <p:nvPr/>
        </p:nvGrpSpPr>
        <p:grpSpPr>
          <a:xfrm>
            <a:off x="11583516" y="4220303"/>
            <a:ext cx="951075" cy="487848"/>
            <a:chOff x="2925377" y="3645710"/>
            <a:chExt cx="1597362" cy="736904"/>
          </a:xfrm>
        </p:grpSpPr>
        <p:sp>
          <p:nvSpPr>
            <p:cNvPr id="89" name="Rectangle 88">
              <a:extLst>
                <a:ext uri="{FF2B5EF4-FFF2-40B4-BE49-F238E27FC236}">
                  <a16:creationId xmlns:a16="http://schemas.microsoft.com/office/drawing/2014/main" id="{805FBB3A-C91F-5689-D90C-95477A71659C}"/>
                </a:ext>
              </a:extLst>
            </p:cNvPr>
            <p:cNvSpPr/>
            <p:nvPr/>
          </p:nvSpPr>
          <p:spPr>
            <a:xfrm>
              <a:off x="2958154" y="3645710"/>
              <a:ext cx="1500896"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B02B7913-1815-5C02-DB92-9F82E460B75E}"/>
                </a:ext>
              </a:extLst>
            </p:cNvPr>
            <p:cNvSpPr txBox="1"/>
            <p:nvPr/>
          </p:nvSpPr>
          <p:spPr>
            <a:xfrm>
              <a:off x="2925377" y="3742569"/>
              <a:ext cx="1597362" cy="557883"/>
            </a:xfrm>
            <a:prstGeom prst="rect">
              <a:avLst/>
            </a:prstGeom>
            <a:noFill/>
          </p:spPr>
          <p:txBody>
            <a:bodyPr wrap="square" rtlCol="0">
              <a:spAutoFit/>
            </a:bodyPr>
            <a:lstStyle/>
            <a:p>
              <a:r>
                <a:rPr lang="en-US" dirty="0" err="1">
                  <a:solidFill>
                    <a:schemeClr val="bg1"/>
                  </a:solidFill>
                </a:rPr>
                <a:t>PromQl</a:t>
              </a:r>
              <a:endParaRPr lang="en-US" sz="1400" dirty="0">
                <a:solidFill>
                  <a:schemeClr val="bg1"/>
                </a:solidFill>
              </a:endParaRPr>
            </a:p>
          </p:txBody>
        </p:sp>
      </p:grpSp>
      <p:sp>
        <p:nvSpPr>
          <p:cNvPr id="91" name="Rectangle 90">
            <a:extLst>
              <a:ext uri="{FF2B5EF4-FFF2-40B4-BE49-F238E27FC236}">
                <a16:creationId xmlns:a16="http://schemas.microsoft.com/office/drawing/2014/main" id="{C625A796-FB10-F571-2B40-3987A05A9744}"/>
              </a:ext>
            </a:extLst>
          </p:cNvPr>
          <p:cNvSpPr/>
          <p:nvPr/>
        </p:nvSpPr>
        <p:spPr>
          <a:xfrm>
            <a:off x="13400942" y="4016915"/>
            <a:ext cx="115252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Prometheus</a:t>
            </a:r>
            <a:r>
              <a:rPr lang="en-US" dirty="0">
                <a:solidFill>
                  <a:schemeClr val="bg1"/>
                </a:solidFill>
              </a:rPr>
              <a:t> Web UI</a:t>
            </a:r>
          </a:p>
        </p:txBody>
      </p:sp>
      <p:cxnSp>
        <p:nvCxnSpPr>
          <p:cNvPr id="92" name="Straight Arrow Connector 91">
            <a:extLst>
              <a:ext uri="{FF2B5EF4-FFF2-40B4-BE49-F238E27FC236}">
                <a16:creationId xmlns:a16="http://schemas.microsoft.com/office/drawing/2014/main" id="{8CD6E361-2E50-61D0-0BD6-4F1AAFEA4887}"/>
              </a:ext>
            </a:extLst>
          </p:cNvPr>
          <p:cNvCxnSpPr>
            <a:cxnSpLocks/>
            <a:stCxn id="91" idx="1"/>
            <a:endCxn id="90" idx="3"/>
          </p:cNvCxnSpPr>
          <p:nvPr/>
        </p:nvCxnSpPr>
        <p:spPr>
          <a:xfrm flipH="1">
            <a:off x="12534591" y="4337327"/>
            <a:ext cx="866351" cy="13176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79EF522F-C8AF-EDBC-5AF4-AD2FF59F8BA9}"/>
              </a:ext>
            </a:extLst>
          </p:cNvPr>
          <p:cNvSpPr/>
          <p:nvPr/>
        </p:nvSpPr>
        <p:spPr>
          <a:xfrm>
            <a:off x="13398534" y="4827365"/>
            <a:ext cx="1050892"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Grafana</a:t>
            </a:r>
            <a:endParaRPr lang="en-US" dirty="0">
              <a:solidFill>
                <a:schemeClr val="bg1"/>
              </a:solidFill>
            </a:endParaRPr>
          </a:p>
        </p:txBody>
      </p:sp>
      <p:cxnSp>
        <p:nvCxnSpPr>
          <p:cNvPr id="96" name="Straight Arrow Connector 95">
            <a:extLst>
              <a:ext uri="{FF2B5EF4-FFF2-40B4-BE49-F238E27FC236}">
                <a16:creationId xmlns:a16="http://schemas.microsoft.com/office/drawing/2014/main" id="{BAC7203F-74FF-645A-7C37-E7C9505B5C97}"/>
              </a:ext>
            </a:extLst>
          </p:cNvPr>
          <p:cNvCxnSpPr>
            <a:cxnSpLocks/>
            <a:stCxn id="95" idx="1"/>
            <a:endCxn id="90" idx="3"/>
          </p:cNvCxnSpPr>
          <p:nvPr/>
        </p:nvCxnSpPr>
        <p:spPr>
          <a:xfrm flipH="1" flipV="1">
            <a:off x="12534591" y="4469092"/>
            <a:ext cx="863943" cy="67868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8F0A4DCF-4FA5-42F7-7EFB-63CADF768CC3}"/>
              </a:ext>
            </a:extLst>
          </p:cNvPr>
          <p:cNvSpPr/>
          <p:nvPr/>
        </p:nvSpPr>
        <p:spPr>
          <a:xfrm>
            <a:off x="13437384" y="5582760"/>
            <a:ext cx="1050892"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API Clients</a:t>
            </a:r>
            <a:endParaRPr lang="en-US" dirty="0">
              <a:solidFill>
                <a:schemeClr val="bg1"/>
              </a:solidFill>
            </a:endParaRPr>
          </a:p>
        </p:txBody>
      </p:sp>
      <p:cxnSp>
        <p:nvCxnSpPr>
          <p:cNvPr id="101" name="Straight Arrow Connector 100">
            <a:extLst>
              <a:ext uri="{FF2B5EF4-FFF2-40B4-BE49-F238E27FC236}">
                <a16:creationId xmlns:a16="http://schemas.microsoft.com/office/drawing/2014/main" id="{AF7444A8-AC44-A0BC-E2F5-5FAA1FDBA4C1}"/>
              </a:ext>
            </a:extLst>
          </p:cNvPr>
          <p:cNvCxnSpPr>
            <a:cxnSpLocks/>
            <a:stCxn id="100" idx="1"/>
            <a:endCxn id="90" idx="2"/>
          </p:cNvCxnSpPr>
          <p:nvPr/>
        </p:nvCxnSpPr>
        <p:spPr>
          <a:xfrm flipH="1" flipV="1">
            <a:off x="12059054" y="4653758"/>
            <a:ext cx="1378330" cy="1249414"/>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5369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2500"/>
                            </p:stCondLst>
                            <p:childTnLst>
                              <p:par>
                                <p:cTn id="15" presetID="1"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2500"/>
                            </p:stCondLst>
                            <p:childTnLst>
                              <p:par>
                                <p:cTn id="18" presetID="53" presetClass="entr" presetSubtype="16"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par>
                          <p:cTn id="45" fill="hold">
                            <p:stCondLst>
                              <p:cond delay="500"/>
                            </p:stCondLst>
                            <p:childTnLst>
                              <p:par>
                                <p:cTn id="46" presetID="53" presetClass="entr" presetSubtype="16"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childTnLst>
                          </p:cTn>
                        </p:par>
                        <p:par>
                          <p:cTn id="51" fill="hold">
                            <p:stCondLst>
                              <p:cond delay="1000"/>
                            </p:stCondLst>
                            <p:childTnLst>
                              <p:par>
                                <p:cTn id="52" presetID="53" presetClass="entr" presetSubtype="16"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p:cTn id="54" dur="500" fill="hold"/>
                                        <p:tgtEl>
                                          <p:spTgt spid="44"/>
                                        </p:tgtEl>
                                        <p:attrNameLst>
                                          <p:attrName>ppt_w</p:attrName>
                                        </p:attrNameLst>
                                      </p:cBhvr>
                                      <p:tavLst>
                                        <p:tav tm="0">
                                          <p:val>
                                            <p:fltVal val="0"/>
                                          </p:val>
                                        </p:tav>
                                        <p:tav tm="100000">
                                          <p:val>
                                            <p:strVal val="#ppt_w"/>
                                          </p:val>
                                        </p:tav>
                                      </p:tavLst>
                                    </p:anim>
                                    <p:anim calcmode="lin" valueType="num">
                                      <p:cBhvr>
                                        <p:cTn id="55" dur="500" fill="hold"/>
                                        <p:tgtEl>
                                          <p:spTgt spid="44"/>
                                        </p:tgtEl>
                                        <p:attrNameLst>
                                          <p:attrName>ppt_h</p:attrName>
                                        </p:attrNameLst>
                                      </p:cBhvr>
                                      <p:tavLst>
                                        <p:tav tm="0">
                                          <p:val>
                                            <p:fltVal val="0"/>
                                          </p:val>
                                        </p:tav>
                                        <p:tav tm="100000">
                                          <p:val>
                                            <p:strVal val="#ppt_h"/>
                                          </p:val>
                                        </p:tav>
                                      </p:tavLst>
                                    </p:anim>
                                    <p:animEffect transition="in" filter="fade">
                                      <p:cBhvr>
                                        <p:cTn id="56" dur="500"/>
                                        <p:tgtEl>
                                          <p:spTgt spid="44"/>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wipe(left)">
                                      <p:cBhvr>
                                        <p:cTn id="60" dur="500"/>
                                        <p:tgtEl>
                                          <p:spTgt spid="63"/>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p:cTn id="65" dur="500" fill="hold"/>
                                        <p:tgtEl>
                                          <p:spTgt spid="6"/>
                                        </p:tgtEl>
                                        <p:attrNameLst>
                                          <p:attrName>ppt_w</p:attrName>
                                        </p:attrNameLst>
                                      </p:cBhvr>
                                      <p:tavLst>
                                        <p:tav tm="0">
                                          <p:val>
                                            <p:fltVal val="0"/>
                                          </p:val>
                                        </p:tav>
                                        <p:tav tm="100000">
                                          <p:val>
                                            <p:strVal val="#ppt_w"/>
                                          </p:val>
                                        </p:tav>
                                      </p:tavLst>
                                    </p:anim>
                                    <p:anim calcmode="lin" valueType="num">
                                      <p:cBhvr>
                                        <p:cTn id="66" dur="500" fill="hold"/>
                                        <p:tgtEl>
                                          <p:spTgt spid="6"/>
                                        </p:tgtEl>
                                        <p:attrNameLst>
                                          <p:attrName>ppt_h</p:attrName>
                                        </p:attrNameLst>
                                      </p:cBhvr>
                                      <p:tavLst>
                                        <p:tav tm="0">
                                          <p:val>
                                            <p:fltVal val="0"/>
                                          </p:val>
                                        </p:tav>
                                        <p:tav tm="100000">
                                          <p:val>
                                            <p:strVal val="#ppt_h"/>
                                          </p:val>
                                        </p:tav>
                                      </p:tavLst>
                                    </p:anim>
                                    <p:animEffect transition="in" filter="fade">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right)">
                                      <p:cBhvr>
                                        <p:cTn id="72" dur="500"/>
                                        <p:tgtEl>
                                          <p:spTgt spid="28"/>
                                        </p:tgtEl>
                                      </p:cBhvr>
                                    </p:animEffect>
                                  </p:childTnLst>
                                </p:cTn>
                              </p:par>
                            </p:childTnLst>
                          </p:cTn>
                        </p:par>
                        <p:par>
                          <p:cTn id="73" fill="hold">
                            <p:stCondLst>
                              <p:cond delay="500"/>
                            </p:stCondLst>
                            <p:childTnLst>
                              <p:par>
                                <p:cTn id="74" presetID="2" presetClass="entr" presetSubtype="9"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0-#ppt_w/2"/>
                                          </p:val>
                                        </p:tav>
                                        <p:tav tm="100000">
                                          <p:val>
                                            <p:strVal val="#ppt_x"/>
                                          </p:val>
                                        </p:tav>
                                      </p:tavLst>
                                    </p:anim>
                                    <p:anim calcmode="lin" valueType="num">
                                      <p:cBhvr additive="base">
                                        <p:cTn id="77" dur="500" fill="hold"/>
                                        <p:tgtEl>
                                          <p:spTgt spid="8"/>
                                        </p:tgtEl>
                                        <p:attrNameLst>
                                          <p:attrName>ppt_y</p:attrName>
                                        </p:attrNameLst>
                                      </p:cBhvr>
                                      <p:tavLst>
                                        <p:tav tm="0">
                                          <p:val>
                                            <p:strVal val="0-#ppt_h/2"/>
                                          </p:val>
                                        </p:tav>
                                        <p:tav tm="100000">
                                          <p:val>
                                            <p:strVal val="#ppt_y"/>
                                          </p:val>
                                        </p:tav>
                                      </p:tavLst>
                                    </p:anim>
                                  </p:childTnLst>
                                </p:cTn>
                              </p:par>
                            </p:childTnLst>
                          </p:cTn>
                        </p:par>
                        <p:par>
                          <p:cTn id="78" fill="hold">
                            <p:stCondLst>
                              <p:cond delay="1000"/>
                            </p:stCondLst>
                            <p:childTnLst>
                              <p:par>
                                <p:cTn id="79" presetID="22" presetClass="entr" presetSubtype="2" fill="hold"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wipe(right)">
                                      <p:cBhvr>
                                        <p:cTn id="81" dur="500"/>
                                        <p:tgtEl>
                                          <p:spTgt spid="32"/>
                                        </p:tgtEl>
                                      </p:cBhvr>
                                    </p:animEffect>
                                  </p:childTnLst>
                                </p:cTn>
                              </p:par>
                            </p:childTnLst>
                          </p:cTn>
                        </p:par>
                        <p:par>
                          <p:cTn id="82" fill="hold">
                            <p:stCondLst>
                              <p:cond delay="1500"/>
                            </p:stCondLst>
                            <p:childTnLst>
                              <p:par>
                                <p:cTn id="83" presetID="22" presetClass="entr" presetSubtype="1" fill="hold"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up)">
                                      <p:cBhvr>
                                        <p:cTn id="85" dur="500"/>
                                        <p:tgtEl>
                                          <p:spTgt spid="33"/>
                                        </p:tgtEl>
                                      </p:cBhvr>
                                    </p:animEffect>
                                  </p:childTnLst>
                                </p:cTn>
                              </p:par>
                            </p:childTnLst>
                          </p:cTn>
                        </p:par>
                        <p:par>
                          <p:cTn id="86" fill="hold">
                            <p:stCondLst>
                              <p:cond delay="2000"/>
                            </p:stCondLst>
                            <p:childTnLst>
                              <p:par>
                                <p:cTn id="87" presetID="1"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par>
                          <p:cTn id="89" fill="hold">
                            <p:stCondLst>
                              <p:cond delay="2000"/>
                            </p:stCondLst>
                            <p:childTnLst>
                              <p:par>
                                <p:cTn id="90" presetID="0" presetClass="path" presetSubtype="0" repeatCount="2000" accel="50000" decel="50000" fill="hold" nodeType="afterEffect">
                                  <p:stCondLst>
                                    <p:cond delay="0"/>
                                  </p:stCondLst>
                                  <p:childTnLst>
                                    <p:animMotion origin="layout" path="M -0.00011 -0.02681 L -0.00011 -0.02662 C -0.00032 -0.03048 -0.00043 -0.03414 -0.00054 -0.03781 C -0.00076 -0.04051 -0.00097 -0.0434 -0.00097 -0.0463 C -0.00097 -0.11092 -0.00076 -0.07658 -0.00011 -0.11651 C -2.53472E-6 -0.12905 0.00011 -0.14159 0.00033 -0.15432 C 0.00011 -0.16744 -0.00021 -0.18056 -0.00011 -0.19367 C -0.00011 -0.19869 -0.00021 -0.20409 0.00076 -0.20911 C 0.00098 -0.21026 0.00217 -0.20949 0.00293 -0.20988 C 0.0038 -0.21026 0.00456 -0.21123 0.00554 -0.21142 L 0.09191 -0.21219 C 0.11057 -0.21374 0.11155 -0.21412 0.13965 -0.21219 C 0.14497 -0.21181 0.15028 -0.20949 0.15571 -0.20911 L 0.17307 -0.20756 C 0.17839 -0.20776 0.1837 -0.20776 0.18913 -0.20833 C 0.19217 -0.20853 0.1951 -0.2093 0.19824 -0.20988 C 0.21007 -0.21161 0.20671 -0.21123 0.21821 -0.21219 C 0.21962 -0.20949 0.22157 -0.20756 0.22255 -0.20448 C 0.22353 -0.20081 0.22385 -0.1929 0.22385 -0.19271 C 0.22331 -0.17303 0.22342 -0.18152 0.22342 -0.16744 " pathEditMode="relative" rAng="0" ptsTypes="AAAAAAAAAAAAAAAAAAAA">
                                      <p:cBhvr>
                                        <p:cTn id="91" dur="2000" fill="hold"/>
                                        <p:tgtEl>
                                          <p:spTgt spid="5"/>
                                        </p:tgtEl>
                                        <p:attrNameLst>
                                          <p:attrName>ppt_x</p:attrName>
                                          <p:attrName>ppt_y</p:attrName>
                                        </p:attrNameLst>
                                      </p:cBhvr>
                                      <p:rCtr x="11155" y="-9336"/>
                                    </p:animMotion>
                                  </p:childTnLst>
                                </p:cTn>
                              </p:par>
                            </p:childTnLst>
                          </p:cTn>
                        </p:par>
                        <p:par>
                          <p:cTn id="92" fill="hold">
                            <p:stCondLst>
                              <p:cond delay="6000"/>
                            </p:stCondLst>
                            <p:childTnLst>
                              <p:par>
                                <p:cTn id="93" presetID="1" presetClass="exit" presetSubtype="0" fill="hold" nodeType="afterEffect">
                                  <p:stCondLst>
                                    <p:cond delay="0"/>
                                  </p:stCondLst>
                                  <p:childTnLst>
                                    <p:set>
                                      <p:cBhvr>
                                        <p:cTn id="94" dur="1" fill="hold">
                                          <p:stCondLst>
                                            <p:cond delay="0"/>
                                          </p:stCondLst>
                                        </p:cTn>
                                        <p:tgtEl>
                                          <p:spTgt spid="5"/>
                                        </p:tgtEl>
                                        <p:attrNameLst>
                                          <p:attrName>style.visibility</p:attrName>
                                        </p:attrNameLst>
                                      </p:cBhvr>
                                      <p:to>
                                        <p:strVal val="hidden"/>
                                      </p:to>
                                    </p:set>
                                  </p:childTnLst>
                                </p:cTn>
                              </p:par>
                            </p:childTnLst>
                          </p:cTn>
                        </p:par>
                        <p:par>
                          <p:cTn id="95" fill="hold">
                            <p:stCondLst>
                              <p:cond delay="6000"/>
                            </p:stCondLst>
                            <p:childTnLst>
                              <p:par>
                                <p:cTn id="96" presetID="1" presetClass="entr" presetSubtype="0" fill="hold" nodeType="afterEffect">
                                  <p:stCondLst>
                                    <p:cond delay="0"/>
                                  </p:stCondLst>
                                  <p:childTnLst>
                                    <p:set>
                                      <p:cBhvr>
                                        <p:cTn id="97" dur="1" fill="hold">
                                          <p:stCondLst>
                                            <p:cond delay="0"/>
                                          </p:stCondLst>
                                        </p:cTn>
                                        <p:tgtEl>
                                          <p:spTgt spid="15"/>
                                        </p:tgtEl>
                                        <p:attrNameLst>
                                          <p:attrName>style.visibility</p:attrName>
                                        </p:attrNameLst>
                                      </p:cBhvr>
                                      <p:to>
                                        <p:strVal val="visible"/>
                                      </p:to>
                                    </p:set>
                                  </p:childTnLst>
                                </p:cTn>
                              </p:par>
                              <p:par>
                                <p:cTn id="98" presetID="42" presetClass="path" presetSubtype="0" accel="50000" decel="50000" fill="hold" nodeType="withEffect">
                                  <p:stCondLst>
                                    <p:cond delay="0"/>
                                  </p:stCondLst>
                                  <p:childTnLst>
                                    <p:animMotion origin="layout" path="M -1.84028E-6 4.38272E-6 L 0.10211 0.00327 " pathEditMode="relative" rAng="0" ptsTypes="AA">
                                      <p:cBhvr>
                                        <p:cTn id="99" dur="2000" fill="hold"/>
                                        <p:tgtEl>
                                          <p:spTgt spid="15"/>
                                        </p:tgtEl>
                                        <p:attrNameLst>
                                          <p:attrName>ppt_x</p:attrName>
                                          <p:attrName>ppt_y</p:attrName>
                                        </p:attrNameLst>
                                      </p:cBhvr>
                                      <p:rCtr x="5100" y="154"/>
                                    </p:animMotion>
                                  </p:childTnLst>
                                </p:cTn>
                              </p:par>
                            </p:childTnLst>
                          </p:cTn>
                        </p:par>
                      </p:childTnLst>
                    </p:cTn>
                  </p:par>
                  <p:par>
                    <p:cTn id="100" fill="hold">
                      <p:stCondLst>
                        <p:cond delay="indefinite"/>
                      </p:stCondLst>
                      <p:childTnLst>
                        <p:par>
                          <p:cTn id="101" fill="hold">
                            <p:stCondLst>
                              <p:cond delay="0"/>
                            </p:stCondLst>
                            <p:childTnLst>
                              <p:par>
                                <p:cTn id="102" presetID="22" presetClass="entr" presetSubtype="2" fill="hold" nodeType="click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53"/>
                                        </p:tgtEl>
                                        <p:attrNameLst>
                                          <p:attrName>style.visibility</p:attrName>
                                        </p:attrNameLst>
                                      </p:cBhvr>
                                      <p:to>
                                        <p:strVal val="visible"/>
                                      </p:to>
                                    </p:set>
                                    <p:anim calcmode="lin" valueType="num">
                                      <p:cBhvr>
                                        <p:cTn id="109" dur="500" fill="hold"/>
                                        <p:tgtEl>
                                          <p:spTgt spid="53"/>
                                        </p:tgtEl>
                                        <p:attrNameLst>
                                          <p:attrName>ppt_w</p:attrName>
                                        </p:attrNameLst>
                                      </p:cBhvr>
                                      <p:tavLst>
                                        <p:tav tm="0">
                                          <p:val>
                                            <p:fltVal val="0"/>
                                          </p:val>
                                        </p:tav>
                                        <p:tav tm="100000">
                                          <p:val>
                                            <p:strVal val="#ppt_w"/>
                                          </p:val>
                                        </p:tav>
                                      </p:tavLst>
                                    </p:anim>
                                    <p:anim calcmode="lin" valueType="num">
                                      <p:cBhvr>
                                        <p:cTn id="110" dur="500" fill="hold"/>
                                        <p:tgtEl>
                                          <p:spTgt spid="53"/>
                                        </p:tgtEl>
                                        <p:attrNameLst>
                                          <p:attrName>ppt_h</p:attrName>
                                        </p:attrNameLst>
                                      </p:cBhvr>
                                      <p:tavLst>
                                        <p:tav tm="0">
                                          <p:val>
                                            <p:fltVal val="0"/>
                                          </p:val>
                                        </p:tav>
                                        <p:tav tm="100000">
                                          <p:val>
                                            <p:strVal val="#ppt_h"/>
                                          </p:val>
                                        </p:tav>
                                      </p:tavLst>
                                    </p:anim>
                                    <p:animEffect transition="in" filter="fade">
                                      <p:cBhvr>
                                        <p:cTn id="111" dur="500"/>
                                        <p:tgtEl>
                                          <p:spTgt spid="53"/>
                                        </p:tgtEl>
                                      </p:cBhvr>
                                    </p:animEffect>
                                  </p:childTnLst>
                                </p:cTn>
                              </p:par>
                            </p:childTnLst>
                          </p:cTn>
                        </p:par>
                        <p:par>
                          <p:cTn id="112" fill="hold">
                            <p:stCondLst>
                              <p:cond delay="500"/>
                            </p:stCondLst>
                            <p:childTnLst>
                              <p:par>
                                <p:cTn id="113" presetID="53" presetClass="entr" presetSubtype="16" fill="hold" grpId="0" nodeType="after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p:cTn id="115" dur="500" fill="hold"/>
                                        <p:tgtEl>
                                          <p:spTgt spid="54"/>
                                        </p:tgtEl>
                                        <p:attrNameLst>
                                          <p:attrName>ppt_w</p:attrName>
                                        </p:attrNameLst>
                                      </p:cBhvr>
                                      <p:tavLst>
                                        <p:tav tm="0">
                                          <p:val>
                                            <p:fltVal val="0"/>
                                          </p:val>
                                        </p:tav>
                                        <p:tav tm="100000">
                                          <p:val>
                                            <p:strVal val="#ppt_w"/>
                                          </p:val>
                                        </p:tav>
                                      </p:tavLst>
                                    </p:anim>
                                    <p:anim calcmode="lin" valueType="num">
                                      <p:cBhvr>
                                        <p:cTn id="116" dur="500" fill="hold"/>
                                        <p:tgtEl>
                                          <p:spTgt spid="54"/>
                                        </p:tgtEl>
                                        <p:attrNameLst>
                                          <p:attrName>ppt_h</p:attrName>
                                        </p:attrNameLst>
                                      </p:cBhvr>
                                      <p:tavLst>
                                        <p:tav tm="0">
                                          <p:val>
                                            <p:fltVal val="0"/>
                                          </p:val>
                                        </p:tav>
                                        <p:tav tm="100000">
                                          <p:val>
                                            <p:strVal val="#ppt_h"/>
                                          </p:val>
                                        </p:tav>
                                      </p:tavLst>
                                    </p:anim>
                                    <p:animEffect transition="in" filter="fade">
                                      <p:cBhvr>
                                        <p:cTn id="117" dur="500"/>
                                        <p:tgtEl>
                                          <p:spTgt spid="54"/>
                                        </p:tgtEl>
                                      </p:cBhvr>
                                    </p:animEffect>
                                  </p:childTnLst>
                                </p:cTn>
                              </p:par>
                            </p:childTnLst>
                          </p:cTn>
                        </p:par>
                        <p:par>
                          <p:cTn id="118" fill="hold">
                            <p:stCondLst>
                              <p:cond delay="1000"/>
                            </p:stCondLst>
                            <p:childTnLst>
                              <p:par>
                                <p:cTn id="119" presetID="53" presetClass="entr" presetSubtype="16" fill="hold" grpId="0" nodeType="afterEffect">
                                  <p:stCondLst>
                                    <p:cond delay="0"/>
                                  </p:stCondLst>
                                  <p:childTnLst>
                                    <p:set>
                                      <p:cBhvr>
                                        <p:cTn id="120" dur="1" fill="hold">
                                          <p:stCondLst>
                                            <p:cond delay="0"/>
                                          </p:stCondLst>
                                        </p:cTn>
                                        <p:tgtEl>
                                          <p:spTgt spid="55"/>
                                        </p:tgtEl>
                                        <p:attrNameLst>
                                          <p:attrName>style.visibility</p:attrName>
                                        </p:attrNameLst>
                                      </p:cBhvr>
                                      <p:to>
                                        <p:strVal val="visible"/>
                                      </p:to>
                                    </p:set>
                                    <p:anim calcmode="lin" valueType="num">
                                      <p:cBhvr>
                                        <p:cTn id="121" dur="500" fill="hold"/>
                                        <p:tgtEl>
                                          <p:spTgt spid="55"/>
                                        </p:tgtEl>
                                        <p:attrNameLst>
                                          <p:attrName>ppt_w</p:attrName>
                                        </p:attrNameLst>
                                      </p:cBhvr>
                                      <p:tavLst>
                                        <p:tav tm="0">
                                          <p:val>
                                            <p:fltVal val="0"/>
                                          </p:val>
                                        </p:tav>
                                        <p:tav tm="100000">
                                          <p:val>
                                            <p:strVal val="#ppt_w"/>
                                          </p:val>
                                        </p:tav>
                                      </p:tavLst>
                                    </p:anim>
                                    <p:anim calcmode="lin" valueType="num">
                                      <p:cBhvr>
                                        <p:cTn id="122" dur="500" fill="hold"/>
                                        <p:tgtEl>
                                          <p:spTgt spid="55"/>
                                        </p:tgtEl>
                                        <p:attrNameLst>
                                          <p:attrName>ppt_h</p:attrName>
                                        </p:attrNameLst>
                                      </p:cBhvr>
                                      <p:tavLst>
                                        <p:tav tm="0">
                                          <p:val>
                                            <p:fltVal val="0"/>
                                          </p:val>
                                        </p:tav>
                                        <p:tav tm="100000">
                                          <p:val>
                                            <p:strVal val="#ppt_h"/>
                                          </p:val>
                                        </p:tav>
                                      </p:tavLst>
                                    </p:anim>
                                    <p:animEffect transition="in" filter="fade">
                                      <p:cBhvr>
                                        <p:cTn id="123" dur="500"/>
                                        <p:tgtEl>
                                          <p:spTgt spid="55"/>
                                        </p:tgtEl>
                                      </p:cBhvr>
                                    </p:animEffect>
                                  </p:childTnLst>
                                </p:cTn>
                              </p:par>
                            </p:childTnLst>
                          </p:cTn>
                        </p:par>
                        <p:par>
                          <p:cTn id="124" fill="hold">
                            <p:stCondLst>
                              <p:cond delay="1500"/>
                            </p:stCondLst>
                            <p:childTnLst>
                              <p:par>
                                <p:cTn id="125" presetID="22" presetClass="entr" presetSubtype="8" fill="hold" grpId="0" nodeType="after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wipe(left)">
                                      <p:cBhvr>
                                        <p:cTn id="127" dur="500"/>
                                        <p:tgtEl>
                                          <p:spTgt spid="56"/>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8" fill="hold" nodeType="clickEffect">
                                  <p:stCondLst>
                                    <p:cond delay="0"/>
                                  </p:stCondLst>
                                  <p:childTnLst>
                                    <p:set>
                                      <p:cBhvr>
                                        <p:cTn id="131" dur="1" fill="hold">
                                          <p:stCondLst>
                                            <p:cond delay="0"/>
                                          </p:stCondLst>
                                        </p:cTn>
                                        <p:tgtEl>
                                          <p:spTgt spid="7"/>
                                        </p:tgtEl>
                                        <p:attrNameLst>
                                          <p:attrName>style.visibility</p:attrName>
                                        </p:attrNameLst>
                                      </p:cBhvr>
                                      <p:to>
                                        <p:strVal val="visible"/>
                                      </p:to>
                                    </p:set>
                                    <p:anim calcmode="lin" valueType="num">
                                      <p:cBhvr additive="base">
                                        <p:cTn id="132" dur="500" fill="hold"/>
                                        <p:tgtEl>
                                          <p:spTgt spid="7"/>
                                        </p:tgtEl>
                                        <p:attrNameLst>
                                          <p:attrName>ppt_x</p:attrName>
                                        </p:attrNameLst>
                                      </p:cBhvr>
                                      <p:tavLst>
                                        <p:tav tm="0">
                                          <p:val>
                                            <p:strVal val="0-#ppt_w/2"/>
                                          </p:val>
                                        </p:tav>
                                        <p:tav tm="100000">
                                          <p:val>
                                            <p:strVal val="#ppt_x"/>
                                          </p:val>
                                        </p:tav>
                                      </p:tavLst>
                                    </p:anim>
                                    <p:anim calcmode="lin" valueType="num">
                                      <p:cBhvr additive="base">
                                        <p:cTn id="13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nodeType="clickEffect">
                                  <p:stCondLst>
                                    <p:cond delay="0"/>
                                  </p:stCondLst>
                                  <p:childTnLst>
                                    <p:set>
                                      <p:cBhvr>
                                        <p:cTn id="137" dur="1" fill="hold">
                                          <p:stCondLst>
                                            <p:cond delay="0"/>
                                          </p:stCondLst>
                                        </p:cTn>
                                        <p:tgtEl>
                                          <p:spTgt spid="57"/>
                                        </p:tgtEl>
                                        <p:attrNameLst>
                                          <p:attrName>style.visibility</p:attrName>
                                        </p:attrNameLst>
                                      </p:cBhvr>
                                      <p:to>
                                        <p:strVal val="visible"/>
                                      </p:to>
                                    </p:set>
                                    <p:animEffect transition="in" filter="wipe(up)">
                                      <p:cBhvr>
                                        <p:cTn id="138" dur="500"/>
                                        <p:tgtEl>
                                          <p:spTgt spid="57"/>
                                        </p:tgtEl>
                                      </p:cBhvr>
                                    </p:animEffect>
                                  </p:childTnLst>
                                </p:cTn>
                              </p:par>
                            </p:childTnLst>
                          </p:cTn>
                        </p:par>
                        <p:par>
                          <p:cTn id="139" fill="hold">
                            <p:stCondLst>
                              <p:cond delay="500"/>
                            </p:stCondLst>
                            <p:childTnLst>
                              <p:par>
                                <p:cTn id="140" presetID="1" presetClass="entr" presetSubtype="0" fill="hold" nodeType="afterEffect">
                                  <p:stCondLst>
                                    <p:cond delay="0"/>
                                  </p:stCondLst>
                                  <p:childTnLst>
                                    <p:set>
                                      <p:cBhvr>
                                        <p:cTn id="141" dur="1" fill="hold">
                                          <p:stCondLst>
                                            <p:cond delay="0"/>
                                          </p:stCondLst>
                                        </p:cTn>
                                        <p:tgtEl>
                                          <p:spTgt spid="9"/>
                                        </p:tgtEl>
                                        <p:attrNameLst>
                                          <p:attrName>style.visibility</p:attrName>
                                        </p:attrNameLst>
                                      </p:cBhvr>
                                      <p:to>
                                        <p:strVal val="visible"/>
                                      </p:to>
                                    </p:set>
                                  </p:childTnLst>
                                </p:cTn>
                              </p:par>
                              <p:par>
                                <p:cTn id="142" presetID="0" presetClass="path" presetSubtype="0" accel="50000" decel="50000" fill="hold" nodeType="withEffect">
                                  <p:stCondLst>
                                    <p:cond delay="0"/>
                                  </p:stCondLst>
                                  <p:childTnLst>
                                    <p:animMotion origin="layout" path="M -0.0025 -0.00772 L -0.0025 -0.00772 C -0.00141 -0.00386 -0.00033 -0.00019 0.00076 0.00386 C 0.00119 0.00559 0.00141 0.00772 0.00206 0.00965 C 0.0025 0.01119 0.00336 0.01273 0.00402 0.01427 C 0.00553 0.02508 0.00347 0.01235 0.00857 0.03048 C 0.00901 0.03202 0.00944 0.03337 0.00987 0.03511 C 0.01009 0.03607 0.0102 0.03742 0.01053 0.03858 C 0.01096 0.04051 0.01259 0.04649 0.01378 0.049 C 0.0178 0.0571 0.01573 0.05228 0.01964 0.05826 C 0.02029 0.05922 0.02083 0.06057 0.02159 0.06173 C 0.02604 0.06771 0.02724 0.06887 0.03136 0.0733 C 0.03179 0.07446 0.03212 0.07562 0.03266 0.07677 C 0.03494 0.08102 0.03787 0.08449 0.03982 0.08951 C 0.04026 0.09066 0.04058 0.09182 0.04112 0.09298 C 0.04232 0.09549 0.04536 0.10031 0.04698 0.10224 C 0.04753 0.10282 0.04829 0.10282 0.04894 0.1034 C 0.04981 0.10397 0.05067 0.10494 0.05154 0.10571 C 0.05252 0.10841 0.05317 0.11053 0.0548 0.11265 C 0.05556 0.11362 0.05653 0.114 0.0574 0.11497 C 0.05805 0.11555 0.0587 0.11651 0.05935 0.11728 C 0.06174 0.12365 0.05935 0.11825 0.06261 0.12307 C 0.06326 0.12404 0.06456 0.12654 0.06456 0.12654 " pathEditMode="relative" ptsTypes="AAAAAAAAAAAAAAAAAAAAAAA">
                                      <p:cBhvr>
                                        <p:cTn id="143" dur="2000" fill="hold"/>
                                        <p:tgtEl>
                                          <p:spTgt spid="9"/>
                                        </p:tgtEl>
                                        <p:attrNameLst>
                                          <p:attrName>ppt_x</p:attrName>
                                          <p:attrName>ppt_y</p:attrName>
                                        </p:attrNameLst>
                                      </p:cBhvr>
                                    </p:animMotion>
                                  </p:childTnLst>
                                </p:cTn>
                              </p:par>
                            </p:childTnLst>
                          </p:cTn>
                        </p:par>
                      </p:childTnLst>
                    </p:cTn>
                  </p:par>
                  <p:par>
                    <p:cTn id="144" fill="hold">
                      <p:stCondLst>
                        <p:cond delay="indefinite"/>
                      </p:stCondLst>
                      <p:childTnLst>
                        <p:par>
                          <p:cTn id="145" fill="hold">
                            <p:stCondLst>
                              <p:cond delay="0"/>
                            </p:stCondLst>
                            <p:childTnLst>
                              <p:par>
                                <p:cTn id="146" presetID="22" presetClass="entr" presetSubtype="2" fill="hold" nodeType="clickEffect">
                                  <p:stCondLst>
                                    <p:cond delay="0"/>
                                  </p:stCondLst>
                                  <p:childTnLst>
                                    <p:set>
                                      <p:cBhvr>
                                        <p:cTn id="147" dur="1" fill="hold">
                                          <p:stCondLst>
                                            <p:cond delay="0"/>
                                          </p:stCondLst>
                                        </p:cTn>
                                        <p:tgtEl>
                                          <p:spTgt spid="28"/>
                                        </p:tgtEl>
                                        <p:attrNameLst>
                                          <p:attrName>style.visibility</p:attrName>
                                        </p:attrNameLst>
                                      </p:cBhvr>
                                      <p:to>
                                        <p:strVal val="visible"/>
                                      </p:to>
                                    </p:set>
                                    <p:animEffect transition="in" filter="wipe(right)">
                                      <p:cBhvr>
                                        <p:cTn id="148" dur="500"/>
                                        <p:tgtEl>
                                          <p:spTgt spid="28"/>
                                        </p:tgtEl>
                                      </p:cBhvr>
                                    </p:animEffect>
                                  </p:childTnLst>
                                </p:cTn>
                              </p:par>
                            </p:childTnLst>
                          </p:cTn>
                        </p:par>
                        <p:par>
                          <p:cTn id="149" fill="hold">
                            <p:stCondLst>
                              <p:cond delay="500"/>
                            </p:stCondLst>
                            <p:childTnLst>
                              <p:par>
                                <p:cTn id="150" presetID="22" presetClass="entr" presetSubtype="2" fill="hold" nodeType="after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right)">
                                      <p:cBhvr>
                                        <p:cTn id="152" dur="500"/>
                                        <p:tgtEl>
                                          <p:spTgt spid="32"/>
                                        </p:tgtEl>
                                      </p:cBhvr>
                                    </p:animEffect>
                                  </p:childTnLst>
                                </p:cTn>
                              </p:par>
                            </p:childTnLst>
                          </p:cTn>
                        </p:par>
                        <p:par>
                          <p:cTn id="153" fill="hold">
                            <p:stCondLst>
                              <p:cond delay="1000"/>
                            </p:stCondLst>
                            <p:childTnLst>
                              <p:par>
                                <p:cTn id="154" presetID="22" presetClass="entr" presetSubtype="4" fill="hold" nodeType="afterEffect">
                                  <p:stCondLst>
                                    <p:cond delay="0"/>
                                  </p:stCondLst>
                                  <p:childTnLst>
                                    <p:set>
                                      <p:cBhvr>
                                        <p:cTn id="155" dur="1" fill="hold">
                                          <p:stCondLst>
                                            <p:cond delay="0"/>
                                          </p:stCondLst>
                                        </p:cTn>
                                        <p:tgtEl>
                                          <p:spTgt spid="49"/>
                                        </p:tgtEl>
                                        <p:attrNameLst>
                                          <p:attrName>style.visibility</p:attrName>
                                        </p:attrNameLst>
                                      </p:cBhvr>
                                      <p:to>
                                        <p:strVal val="visible"/>
                                      </p:to>
                                    </p:set>
                                    <p:animEffect transition="in" filter="wipe(down)">
                                      <p:cBhvr>
                                        <p:cTn id="156" dur="500"/>
                                        <p:tgtEl>
                                          <p:spTgt spid="49"/>
                                        </p:tgtEl>
                                      </p:cBhvr>
                                    </p:animEffect>
                                  </p:childTnLst>
                                </p:cTn>
                              </p:par>
                            </p:childTnLst>
                          </p:cTn>
                        </p:par>
                        <p:par>
                          <p:cTn id="157" fill="hold">
                            <p:stCondLst>
                              <p:cond delay="1500"/>
                            </p:stCondLst>
                            <p:childTnLst>
                              <p:par>
                                <p:cTn id="158" presetID="1" presetClass="entr" presetSubtype="0" fill="hold" nodeType="afterEffect">
                                  <p:stCondLst>
                                    <p:cond delay="0"/>
                                  </p:stCondLst>
                                  <p:childTnLst>
                                    <p:set>
                                      <p:cBhvr>
                                        <p:cTn id="159" dur="1" fill="hold">
                                          <p:stCondLst>
                                            <p:cond delay="0"/>
                                          </p:stCondLst>
                                        </p:cTn>
                                        <p:tgtEl>
                                          <p:spTgt spid="12"/>
                                        </p:tgtEl>
                                        <p:attrNameLst>
                                          <p:attrName>style.visibility</p:attrName>
                                        </p:attrNameLst>
                                      </p:cBhvr>
                                      <p:to>
                                        <p:strVal val="visible"/>
                                      </p:to>
                                    </p:set>
                                  </p:childTnLst>
                                </p:cTn>
                              </p:par>
                              <p:par>
                                <p:cTn id="160" presetID="0" presetClass="path" presetSubtype="0" accel="50000" decel="50000" fill="hold" nodeType="withEffect">
                                  <p:stCondLst>
                                    <p:cond delay="0"/>
                                  </p:stCondLst>
                                  <p:childTnLst>
                                    <p:animMotion origin="layout" path="M 0.00098 0.00058 L 0.00098 0.00058 C 0.00033 0.0054 -0.00054 0.01041 -0.00098 0.01543 C -0.00141 0.0189 -0.00141 0.02257 -0.00163 0.02585 C -0.00184 0.02874 -0.00206 0.03125 -0.00228 0.03395 C -0.00206 0.05671 -0.00206 0.07947 -0.00163 0.10223 C -0.00163 0.10416 -0.00054 0.11728 -0.00032 0.1196 C -0.00011 0.14815 -0.00032 0.17669 0.00033 0.20524 C 0.00054 0.21662 -0.00011 0.21662 0.00423 0.21798 C 0.0102 0.2201 0.01628 0.22338 0.02246 0.22376 C 0.05122 0.22569 0.08019 0.22453 0.10905 0.22492 L 0.13835 0.22839 L 0.14942 0.22955 L 0.15983 0.23071 L 0.19629 0.22955 C 0.20562 0.22936 0.21485 0.22839 0.22429 0.22839 C 0.23123 0.22839 0.23817 0.22916 0.24512 0.22955 C 0.24577 0.23032 0.24664 0.23071 0.24707 0.23186 C 0.24761 0.2336 0.24751 0.23572 0.24772 0.23765 C 0.24816 0.24267 0.24805 0.24787 0.24902 0.2527 C 0.24913 0.25366 0.24989 0.25193 0.25033 0.25154 " pathEditMode="relative" ptsTypes="AAAAAAAAAAAAAAAAAAAAA">
                                      <p:cBhvr>
                                        <p:cTn id="161" dur="2000" fill="hold"/>
                                        <p:tgtEl>
                                          <p:spTgt spid="12"/>
                                        </p:tgtEl>
                                        <p:attrNameLst>
                                          <p:attrName>ppt_x</p:attrName>
                                          <p:attrName>ppt_y</p:attrName>
                                        </p:attrNameLst>
                                      </p:cBhvr>
                                    </p:animMotion>
                                  </p:childTnLst>
                                </p:cTn>
                              </p:par>
                            </p:childTnLst>
                          </p:cTn>
                        </p:par>
                        <p:par>
                          <p:cTn id="162" fill="hold">
                            <p:stCondLst>
                              <p:cond delay="3500"/>
                            </p:stCondLst>
                            <p:childTnLst>
                              <p:par>
                                <p:cTn id="163" presetID="1" presetClass="exit" presetSubtype="0" fill="hold" nodeType="afterEffect">
                                  <p:stCondLst>
                                    <p:cond delay="0"/>
                                  </p:stCondLst>
                                  <p:childTnLst>
                                    <p:set>
                                      <p:cBhvr>
                                        <p:cTn id="164" dur="1" fill="hold">
                                          <p:stCondLst>
                                            <p:cond delay="0"/>
                                          </p:stCondLst>
                                        </p:cTn>
                                        <p:tgtEl>
                                          <p:spTgt spid="12"/>
                                        </p:tgtEl>
                                        <p:attrNameLst>
                                          <p:attrName>style.visibility</p:attrName>
                                        </p:attrNameLst>
                                      </p:cBhvr>
                                      <p:to>
                                        <p:strVal val="hidden"/>
                                      </p:to>
                                    </p:set>
                                  </p:childTnLst>
                                </p:cTn>
                              </p:par>
                            </p:childTnLst>
                          </p:cTn>
                        </p:par>
                        <p:par>
                          <p:cTn id="165" fill="hold">
                            <p:stCondLst>
                              <p:cond delay="3500"/>
                            </p:stCondLst>
                            <p:childTnLst>
                              <p:par>
                                <p:cTn id="166" presetID="1" presetClass="entr" presetSubtype="0" fill="hold" nodeType="afterEffect">
                                  <p:stCondLst>
                                    <p:cond delay="0"/>
                                  </p:stCondLst>
                                  <p:childTnLst>
                                    <p:set>
                                      <p:cBhvr>
                                        <p:cTn id="167" dur="1" fill="hold">
                                          <p:stCondLst>
                                            <p:cond delay="0"/>
                                          </p:stCondLst>
                                        </p:cTn>
                                        <p:tgtEl>
                                          <p:spTgt spid="34"/>
                                        </p:tgtEl>
                                        <p:attrNameLst>
                                          <p:attrName>style.visibility</p:attrName>
                                        </p:attrNameLst>
                                      </p:cBhvr>
                                      <p:to>
                                        <p:strVal val="visible"/>
                                      </p:to>
                                    </p:set>
                                  </p:childTnLst>
                                </p:cTn>
                              </p:par>
                            </p:childTnLst>
                          </p:cTn>
                        </p:par>
                        <p:par>
                          <p:cTn id="168" fill="hold">
                            <p:stCondLst>
                              <p:cond delay="3500"/>
                            </p:stCondLst>
                            <p:childTnLst>
                              <p:par>
                                <p:cTn id="169" presetID="63" presetClass="path" presetSubtype="0" accel="50000" decel="50000" fill="hold" nodeType="afterEffect">
                                  <p:stCondLst>
                                    <p:cond delay="0"/>
                                  </p:stCondLst>
                                  <p:childTnLst>
                                    <p:animMotion origin="layout" path="M 3.92361E-6 1.23457E-6 L 0.11111 -0.00405 " pathEditMode="relative" rAng="0" ptsTypes="AA">
                                      <p:cBhvr>
                                        <p:cTn id="170" dur="2000" fill="hold"/>
                                        <p:tgtEl>
                                          <p:spTgt spid="34"/>
                                        </p:tgtEl>
                                        <p:attrNameLst>
                                          <p:attrName>ppt_x</p:attrName>
                                          <p:attrName>ppt_y</p:attrName>
                                        </p:attrNameLst>
                                      </p:cBhvr>
                                      <p:rCtr x="5556" y="-212"/>
                                    </p:animMotion>
                                  </p:childTnLst>
                                </p:cTn>
                              </p:par>
                            </p:childTnLst>
                          </p:cTn>
                        </p:par>
                        <p:par>
                          <p:cTn id="171" fill="hold">
                            <p:stCondLst>
                              <p:cond delay="5500"/>
                            </p:stCondLst>
                            <p:childTnLst>
                              <p:par>
                                <p:cTn id="172" presetID="22" presetClass="entr" presetSubtype="2" fill="hold" nodeType="afterEffect">
                                  <p:stCondLst>
                                    <p:cond delay="0"/>
                                  </p:stCondLst>
                                  <p:childTnLst>
                                    <p:set>
                                      <p:cBhvr>
                                        <p:cTn id="173" dur="1" fill="hold">
                                          <p:stCondLst>
                                            <p:cond delay="0"/>
                                          </p:stCondLst>
                                        </p:cTn>
                                        <p:tgtEl>
                                          <p:spTgt spid="30"/>
                                        </p:tgtEl>
                                        <p:attrNameLst>
                                          <p:attrName>style.visibility</p:attrName>
                                        </p:attrNameLst>
                                      </p:cBhvr>
                                      <p:to>
                                        <p:strVal val="visible"/>
                                      </p:to>
                                    </p:set>
                                    <p:animEffect transition="in" filter="wipe(right)">
                                      <p:cBhvr>
                                        <p:cTn id="174" dur="500"/>
                                        <p:tgtEl>
                                          <p:spTgt spid="30"/>
                                        </p:tgtEl>
                                      </p:cBhvr>
                                    </p:animEffect>
                                  </p:childTnLst>
                                </p:cTn>
                              </p:par>
                            </p:childTnLst>
                          </p:cTn>
                        </p:par>
                      </p:childTnLst>
                    </p:cTn>
                  </p:par>
                  <p:par>
                    <p:cTn id="175" fill="hold">
                      <p:stCondLst>
                        <p:cond delay="indefinite"/>
                      </p:stCondLst>
                      <p:childTnLst>
                        <p:par>
                          <p:cTn id="176" fill="hold">
                            <p:stCondLst>
                              <p:cond delay="0"/>
                            </p:stCondLst>
                            <p:childTnLst>
                              <p:par>
                                <p:cTn id="177" presetID="21" presetClass="entr" presetSubtype="1" fill="hold" grpId="0" nodeType="clickEffect">
                                  <p:stCondLst>
                                    <p:cond delay="0"/>
                                  </p:stCondLst>
                                  <p:childTnLst>
                                    <p:set>
                                      <p:cBhvr>
                                        <p:cTn id="178" dur="1" fill="hold">
                                          <p:stCondLst>
                                            <p:cond delay="0"/>
                                          </p:stCondLst>
                                        </p:cTn>
                                        <p:tgtEl>
                                          <p:spTgt spid="62"/>
                                        </p:tgtEl>
                                        <p:attrNameLst>
                                          <p:attrName>style.visibility</p:attrName>
                                        </p:attrNameLst>
                                      </p:cBhvr>
                                      <p:to>
                                        <p:strVal val="visible"/>
                                      </p:to>
                                    </p:set>
                                    <p:animEffect transition="in" filter="wheel(1)">
                                      <p:cBhvr>
                                        <p:cTn id="179" dur="2000"/>
                                        <p:tgtEl>
                                          <p:spTgt spid="62"/>
                                        </p:tgtEl>
                                      </p:cBhvr>
                                    </p:animEffect>
                                  </p:childTnLst>
                                </p:cTn>
                              </p:par>
                            </p:childTnLst>
                          </p:cTn>
                        </p:par>
                        <p:par>
                          <p:cTn id="180" fill="hold">
                            <p:stCondLst>
                              <p:cond delay="2000"/>
                            </p:stCondLst>
                            <p:childTnLst>
                              <p:par>
                                <p:cTn id="181" presetID="53" presetClass="entr" presetSubtype="16" fill="hold" grpId="0" nodeType="afterEffect">
                                  <p:stCondLst>
                                    <p:cond delay="0"/>
                                  </p:stCondLst>
                                  <p:childTnLst>
                                    <p:set>
                                      <p:cBhvr>
                                        <p:cTn id="182" dur="1" fill="hold">
                                          <p:stCondLst>
                                            <p:cond delay="0"/>
                                          </p:stCondLst>
                                        </p:cTn>
                                        <p:tgtEl>
                                          <p:spTgt spid="24"/>
                                        </p:tgtEl>
                                        <p:attrNameLst>
                                          <p:attrName>style.visibility</p:attrName>
                                        </p:attrNameLst>
                                      </p:cBhvr>
                                      <p:to>
                                        <p:strVal val="visible"/>
                                      </p:to>
                                    </p:set>
                                    <p:anim calcmode="lin" valueType="num">
                                      <p:cBhvr>
                                        <p:cTn id="183" dur="500" fill="hold"/>
                                        <p:tgtEl>
                                          <p:spTgt spid="24"/>
                                        </p:tgtEl>
                                        <p:attrNameLst>
                                          <p:attrName>ppt_w</p:attrName>
                                        </p:attrNameLst>
                                      </p:cBhvr>
                                      <p:tavLst>
                                        <p:tav tm="0">
                                          <p:val>
                                            <p:fltVal val="0"/>
                                          </p:val>
                                        </p:tav>
                                        <p:tav tm="100000">
                                          <p:val>
                                            <p:strVal val="#ppt_w"/>
                                          </p:val>
                                        </p:tav>
                                      </p:tavLst>
                                    </p:anim>
                                    <p:anim calcmode="lin" valueType="num">
                                      <p:cBhvr>
                                        <p:cTn id="184" dur="500" fill="hold"/>
                                        <p:tgtEl>
                                          <p:spTgt spid="24"/>
                                        </p:tgtEl>
                                        <p:attrNameLst>
                                          <p:attrName>ppt_h</p:attrName>
                                        </p:attrNameLst>
                                      </p:cBhvr>
                                      <p:tavLst>
                                        <p:tav tm="0">
                                          <p:val>
                                            <p:fltVal val="0"/>
                                          </p:val>
                                        </p:tav>
                                        <p:tav tm="100000">
                                          <p:val>
                                            <p:strVal val="#ppt_h"/>
                                          </p:val>
                                        </p:tav>
                                      </p:tavLst>
                                    </p:anim>
                                    <p:animEffect transition="in" filter="fade">
                                      <p:cBhvr>
                                        <p:cTn id="185" dur="500"/>
                                        <p:tgtEl>
                                          <p:spTgt spid="24"/>
                                        </p:tgtEl>
                                      </p:cBhvr>
                                    </p:animEffect>
                                  </p:childTnLst>
                                </p:cTn>
                              </p:par>
                            </p:childTnLst>
                          </p:cTn>
                        </p:par>
                      </p:childTnLst>
                    </p:cTn>
                  </p:par>
                  <p:par>
                    <p:cTn id="186" fill="hold">
                      <p:stCondLst>
                        <p:cond delay="indefinite"/>
                      </p:stCondLst>
                      <p:childTnLst>
                        <p:par>
                          <p:cTn id="187" fill="hold">
                            <p:stCondLst>
                              <p:cond delay="0"/>
                            </p:stCondLst>
                            <p:childTnLst>
                              <p:par>
                                <p:cTn id="188" presetID="47" presetClass="entr" presetSubtype="0" fill="hold" grpId="0" nodeType="click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1000"/>
                                        <p:tgtEl>
                                          <p:spTgt spid="64"/>
                                        </p:tgtEl>
                                      </p:cBhvr>
                                    </p:animEffect>
                                    <p:anim calcmode="lin" valueType="num">
                                      <p:cBhvr>
                                        <p:cTn id="191" dur="1000" fill="hold"/>
                                        <p:tgtEl>
                                          <p:spTgt spid="64"/>
                                        </p:tgtEl>
                                        <p:attrNameLst>
                                          <p:attrName>ppt_x</p:attrName>
                                        </p:attrNameLst>
                                      </p:cBhvr>
                                      <p:tavLst>
                                        <p:tav tm="0">
                                          <p:val>
                                            <p:strVal val="#ppt_x"/>
                                          </p:val>
                                        </p:tav>
                                        <p:tav tm="100000">
                                          <p:val>
                                            <p:strVal val="#ppt_x"/>
                                          </p:val>
                                        </p:tav>
                                      </p:tavLst>
                                    </p:anim>
                                    <p:anim calcmode="lin" valueType="num">
                                      <p:cBhvr>
                                        <p:cTn id="19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1" fill="hold" grpId="0" nodeType="clickEffect">
                                  <p:stCondLst>
                                    <p:cond delay="0"/>
                                  </p:stCondLst>
                                  <p:childTnLst>
                                    <p:set>
                                      <p:cBhvr>
                                        <p:cTn id="196" dur="1" fill="hold">
                                          <p:stCondLst>
                                            <p:cond delay="0"/>
                                          </p:stCondLst>
                                        </p:cTn>
                                        <p:tgtEl>
                                          <p:spTgt spid="65"/>
                                        </p:tgtEl>
                                        <p:attrNameLst>
                                          <p:attrName>style.visibility</p:attrName>
                                        </p:attrNameLst>
                                      </p:cBhvr>
                                      <p:to>
                                        <p:strVal val="visible"/>
                                      </p:to>
                                    </p:set>
                                    <p:anim calcmode="lin" valueType="num">
                                      <p:cBhvr additive="base">
                                        <p:cTn id="197" dur="500" fill="hold"/>
                                        <p:tgtEl>
                                          <p:spTgt spid="65"/>
                                        </p:tgtEl>
                                        <p:attrNameLst>
                                          <p:attrName>ppt_x</p:attrName>
                                        </p:attrNameLst>
                                      </p:cBhvr>
                                      <p:tavLst>
                                        <p:tav tm="0">
                                          <p:val>
                                            <p:strVal val="#ppt_x"/>
                                          </p:val>
                                        </p:tav>
                                        <p:tav tm="100000">
                                          <p:val>
                                            <p:strVal val="#ppt_x"/>
                                          </p:val>
                                        </p:tav>
                                      </p:tavLst>
                                    </p:anim>
                                    <p:anim calcmode="lin" valueType="num">
                                      <p:cBhvr additive="base">
                                        <p:cTn id="198"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 presetClass="entr" presetSubtype="3" fill="hold" grpId="0" nodeType="clickEffect">
                                  <p:stCondLst>
                                    <p:cond delay="0"/>
                                  </p:stCondLst>
                                  <p:childTnLst>
                                    <p:set>
                                      <p:cBhvr>
                                        <p:cTn id="202" dur="1" fill="hold">
                                          <p:stCondLst>
                                            <p:cond delay="0"/>
                                          </p:stCondLst>
                                        </p:cTn>
                                        <p:tgtEl>
                                          <p:spTgt spid="66"/>
                                        </p:tgtEl>
                                        <p:attrNameLst>
                                          <p:attrName>style.visibility</p:attrName>
                                        </p:attrNameLst>
                                      </p:cBhvr>
                                      <p:to>
                                        <p:strVal val="visible"/>
                                      </p:to>
                                    </p:set>
                                    <p:anim calcmode="lin" valueType="num">
                                      <p:cBhvr additive="base">
                                        <p:cTn id="203" dur="500" fill="hold"/>
                                        <p:tgtEl>
                                          <p:spTgt spid="66"/>
                                        </p:tgtEl>
                                        <p:attrNameLst>
                                          <p:attrName>ppt_x</p:attrName>
                                        </p:attrNameLst>
                                      </p:cBhvr>
                                      <p:tavLst>
                                        <p:tav tm="0">
                                          <p:val>
                                            <p:strVal val="1+#ppt_w/2"/>
                                          </p:val>
                                        </p:tav>
                                        <p:tav tm="100000">
                                          <p:val>
                                            <p:strVal val="#ppt_x"/>
                                          </p:val>
                                        </p:tav>
                                      </p:tavLst>
                                    </p:anim>
                                    <p:anim calcmode="lin" valueType="num">
                                      <p:cBhvr additive="base">
                                        <p:cTn id="204"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205" fill="hold">
                      <p:stCondLst>
                        <p:cond delay="indefinite"/>
                      </p:stCondLst>
                      <p:childTnLst>
                        <p:par>
                          <p:cTn id="206" fill="hold">
                            <p:stCondLst>
                              <p:cond delay="0"/>
                            </p:stCondLst>
                            <p:childTnLst>
                              <p:par>
                                <p:cTn id="207" presetID="22" presetClass="entr" presetSubtype="4" fill="hold" nodeType="clickEffect">
                                  <p:stCondLst>
                                    <p:cond delay="0"/>
                                  </p:stCondLst>
                                  <p:childTnLst>
                                    <p:set>
                                      <p:cBhvr>
                                        <p:cTn id="208" dur="1" fill="hold">
                                          <p:stCondLst>
                                            <p:cond delay="0"/>
                                          </p:stCondLst>
                                        </p:cTn>
                                        <p:tgtEl>
                                          <p:spTgt spid="68"/>
                                        </p:tgtEl>
                                        <p:attrNameLst>
                                          <p:attrName>style.visibility</p:attrName>
                                        </p:attrNameLst>
                                      </p:cBhvr>
                                      <p:to>
                                        <p:strVal val="visible"/>
                                      </p:to>
                                    </p:set>
                                    <p:animEffect transition="in" filter="wipe(down)">
                                      <p:cBhvr>
                                        <p:cTn id="209" dur="500"/>
                                        <p:tgtEl>
                                          <p:spTgt spid="68"/>
                                        </p:tgtEl>
                                      </p:cBhvr>
                                    </p:animEffect>
                                  </p:childTnLst>
                                </p:cTn>
                              </p:par>
                            </p:childTnLst>
                          </p:cTn>
                        </p:par>
                        <p:par>
                          <p:cTn id="210" fill="hold">
                            <p:stCondLst>
                              <p:cond delay="500"/>
                            </p:stCondLst>
                            <p:childTnLst>
                              <p:par>
                                <p:cTn id="211" presetID="53" presetClass="entr" presetSubtype="16" fill="hold" grpId="0" nodeType="afterEffect">
                                  <p:stCondLst>
                                    <p:cond delay="0"/>
                                  </p:stCondLst>
                                  <p:childTnLst>
                                    <p:set>
                                      <p:cBhvr>
                                        <p:cTn id="212" dur="1" fill="hold">
                                          <p:stCondLst>
                                            <p:cond delay="0"/>
                                          </p:stCondLst>
                                        </p:cTn>
                                        <p:tgtEl>
                                          <p:spTgt spid="71"/>
                                        </p:tgtEl>
                                        <p:attrNameLst>
                                          <p:attrName>style.visibility</p:attrName>
                                        </p:attrNameLst>
                                      </p:cBhvr>
                                      <p:to>
                                        <p:strVal val="visible"/>
                                      </p:to>
                                    </p:set>
                                    <p:anim calcmode="lin" valueType="num">
                                      <p:cBhvr>
                                        <p:cTn id="213" dur="500" fill="hold"/>
                                        <p:tgtEl>
                                          <p:spTgt spid="71"/>
                                        </p:tgtEl>
                                        <p:attrNameLst>
                                          <p:attrName>ppt_w</p:attrName>
                                        </p:attrNameLst>
                                      </p:cBhvr>
                                      <p:tavLst>
                                        <p:tav tm="0">
                                          <p:val>
                                            <p:fltVal val="0"/>
                                          </p:val>
                                        </p:tav>
                                        <p:tav tm="100000">
                                          <p:val>
                                            <p:strVal val="#ppt_w"/>
                                          </p:val>
                                        </p:tav>
                                      </p:tavLst>
                                    </p:anim>
                                    <p:anim calcmode="lin" valueType="num">
                                      <p:cBhvr>
                                        <p:cTn id="214" dur="500" fill="hold"/>
                                        <p:tgtEl>
                                          <p:spTgt spid="71"/>
                                        </p:tgtEl>
                                        <p:attrNameLst>
                                          <p:attrName>ppt_h</p:attrName>
                                        </p:attrNameLst>
                                      </p:cBhvr>
                                      <p:tavLst>
                                        <p:tav tm="0">
                                          <p:val>
                                            <p:fltVal val="0"/>
                                          </p:val>
                                        </p:tav>
                                        <p:tav tm="100000">
                                          <p:val>
                                            <p:strVal val="#ppt_h"/>
                                          </p:val>
                                        </p:tav>
                                      </p:tavLst>
                                    </p:anim>
                                    <p:animEffect transition="in" filter="fade">
                                      <p:cBhvr>
                                        <p:cTn id="215" dur="500"/>
                                        <p:tgtEl>
                                          <p:spTgt spid="71"/>
                                        </p:tgtEl>
                                      </p:cBhvr>
                                    </p:animEffect>
                                  </p:childTnLst>
                                </p:cTn>
                              </p:par>
                              <p:par>
                                <p:cTn id="216" presetID="21" presetClass="entr" presetSubtype="1" fill="hold" grpId="0" nodeType="withEffect">
                                  <p:stCondLst>
                                    <p:cond delay="0"/>
                                  </p:stCondLst>
                                  <p:childTnLst>
                                    <p:set>
                                      <p:cBhvr>
                                        <p:cTn id="217" dur="1" fill="hold">
                                          <p:stCondLst>
                                            <p:cond delay="0"/>
                                          </p:stCondLst>
                                        </p:cTn>
                                        <p:tgtEl>
                                          <p:spTgt spid="67"/>
                                        </p:tgtEl>
                                        <p:attrNameLst>
                                          <p:attrName>style.visibility</p:attrName>
                                        </p:attrNameLst>
                                      </p:cBhvr>
                                      <p:to>
                                        <p:strVal val="visible"/>
                                      </p:to>
                                    </p:set>
                                    <p:animEffect transition="in" filter="wheel(1)">
                                      <p:cBhvr>
                                        <p:cTn id="218" dur="1000"/>
                                        <p:tgtEl>
                                          <p:spTgt spid="67"/>
                                        </p:tgtEl>
                                      </p:cBhvr>
                                    </p:animEffect>
                                  </p:childTnLst>
                                </p:cTn>
                              </p:par>
                            </p:childTnLst>
                          </p:cTn>
                        </p:par>
                        <p:par>
                          <p:cTn id="219" fill="hold">
                            <p:stCondLst>
                              <p:cond delay="1500"/>
                            </p:stCondLst>
                            <p:childTnLst>
                              <p:par>
                                <p:cTn id="220" presetID="22" presetClass="entr" presetSubtype="4" fill="hold" nodeType="afterEffect">
                                  <p:stCondLst>
                                    <p:cond delay="0"/>
                                  </p:stCondLst>
                                  <p:childTnLst>
                                    <p:set>
                                      <p:cBhvr>
                                        <p:cTn id="221" dur="1" fill="hold">
                                          <p:stCondLst>
                                            <p:cond delay="0"/>
                                          </p:stCondLst>
                                        </p:cTn>
                                        <p:tgtEl>
                                          <p:spTgt spid="73"/>
                                        </p:tgtEl>
                                        <p:attrNameLst>
                                          <p:attrName>style.visibility</p:attrName>
                                        </p:attrNameLst>
                                      </p:cBhvr>
                                      <p:to>
                                        <p:strVal val="visible"/>
                                      </p:to>
                                    </p:set>
                                    <p:animEffect transition="in" filter="wipe(down)">
                                      <p:cBhvr>
                                        <p:cTn id="222" dur="500"/>
                                        <p:tgtEl>
                                          <p:spTgt spid="73"/>
                                        </p:tgtEl>
                                      </p:cBhvr>
                                    </p:animEffect>
                                  </p:childTnLst>
                                </p:cTn>
                              </p:par>
                            </p:childTnLst>
                          </p:cTn>
                        </p:par>
                        <p:par>
                          <p:cTn id="223" fill="hold">
                            <p:stCondLst>
                              <p:cond delay="2000"/>
                            </p:stCondLst>
                            <p:childTnLst>
                              <p:par>
                                <p:cTn id="224" presetID="1" presetClass="entr" presetSubtype="0" fill="hold" nodeType="afterEffect">
                                  <p:stCondLst>
                                    <p:cond delay="0"/>
                                  </p:stCondLst>
                                  <p:childTnLst>
                                    <p:set>
                                      <p:cBhvr>
                                        <p:cTn id="225" dur="1" fill="hold">
                                          <p:stCondLst>
                                            <p:cond delay="0"/>
                                          </p:stCondLst>
                                        </p:cTn>
                                        <p:tgtEl>
                                          <p:spTgt spid="37"/>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0" presetClass="path" presetSubtype="0" accel="50000" decel="50000" fill="hold" nodeType="clickEffect">
                                  <p:stCondLst>
                                    <p:cond delay="0"/>
                                  </p:stCondLst>
                                  <p:childTnLst>
                                    <p:animMotion origin="layout" path="M -0.00076 -0.00964 L -0.00076 -0.00964 C -0.00065 0.00251 -0.00239 0.02759 0.00054 0.04476 C 0.00097 0.04707 0.00141 0.04939 0.00184 0.0517 L 0.0038 0.06212 L 0.0051 0.06906 L 0.00575 0.07253 C 0.00597 0.07678 0.00607 0.08102 0.0064 0.08527 C 0.00651 0.08758 0.00694 0.0897 0.00705 0.09221 C 0.00738 0.10745 0.00716 0.12307 0.0077 0.13851 C 0.00781 0.14082 0.00857 0.14314 0.009 0.14545 C 0.00922 0.14661 0.00911 0.14796 0.00965 0.14892 L 0.01161 0.1524 C 0.01367 0.16339 0.01031 0.14603 0.01356 0.1605 C 0.01399 0.16262 0.01421 0.16513 0.01486 0.16744 C 0.0153 0.16898 0.01584 0.17034 0.01616 0.17207 C 0.01649 0.17342 0.0166 0.17516 0.01682 0.1767 C 0.01703 0.17786 0.01725 0.17882 0.01747 0.18017 C 0.01855 0.18692 0.01779 0.18384 0.01877 0.1929 C 0.01888 0.19445 0.0192 0.1958 0.01942 0.19753 C 0.02018 0.2039 0.01985 0.20332 0.02137 0.21027 C 0.02181 0.21219 0.02311 0.21644 0.02398 0.21837 C 0.02474 0.21991 0.02571 0.22126 0.02658 0.223 C 0.0281 0.22628 0.02886 0.23129 0.03114 0.23341 C 0.03797 0.23939 0.03353 0.23669 0.04481 0.23804 C 0.04893 0.2392 0.04774 0.24074 0.04937 0.23804 L 0.05262 0.24036 " pathEditMode="relative" ptsTypes="AAAAAAAAAAAAAAAAAAAAAAAAAAA">
                                      <p:cBhvr>
                                        <p:cTn id="229" dur="2000" fill="hold"/>
                                        <p:tgtEl>
                                          <p:spTgt spid="37"/>
                                        </p:tgtEl>
                                        <p:attrNameLst>
                                          <p:attrName>ppt_x</p:attrName>
                                          <p:attrName>ppt_y</p:attrName>
                                        </p:attrNameLst>
                                      </p:cBhvr>
                                    </p:animMotion>
                                  </p:childTnLst>
                                </p:cTn>
                              </p:par>
                            </p:childTnLst>
                          </p:cTn>
                        </p:par>
                        <p:par>
                          <p:cTn id="230" fill="hold">
                            <p:stCondLst>
                              <p:cond delay="2000"/>
                            </p:stCondLst>
                            <p:childTnLst>
                              <p:par>
                                <p:cTn id="231" presetID="1" presetClass="exit" presetSubtype="0" fill="hold" nodeType="afterEffect">
                                  <p:stCondLst>
                                    <p:cond delay="0"/>
                                  </p:stCondLst>
                                  <p:childTnLst>
                                    <p:set>
                                      <p:cBhvr>
                                        <p:cTn id="232" dur="1" fill="hold">
                                          <p:stCondLst>
                                            <p:cond delay="0"/>
                                          </p:stCondLst>
                                        </p:cTn>
                                        <p:tgtEl>
                                          <p:spTgt spid="37"/>
                                        </p:tgtEl>
                                        <p:attrNameLst>
                                          <p:attrName>style.visibility</p:attrName>
                                        </p:attrNameLst>
                                      </p:cBhvr>
                                      <p:to>
                                        <p:strVal val="hidden"/>
                                      </p:to>
                                    </p:set>
                                  </p:childTnLst>
                                </p:cTn>
                              </p:par>
                            </p:childTnLst>
                          </p:cTn>
                        </p:par>
                        <p:par>
                          <p:cTn id="233" fill="hold">
                            <p:stCondLst>
                              <p:cond delay="2000"/>
                            </p:stCondLst>
                            <p:childTnLst>
                              <p:par>
                                <p:cTn id="234" presetID="1" presetClass="entr" presetSubtype="0" fill="hold" nodeType="afterEffect">
                                  <p:stCondLst>
                                    <p:cond delay="0"/>
                                  </p:stCondLst>
                                  <p:childTnLst>
                                    <p:set>
                                      <p:cBhvr>
                                        <p:cTn id="235" dur="1" fill="hold">
                                          <p:stCondLst>
                                            <p:cond delay="0"/>
                                          </p:stCondLst>
                                        </p:cTn>
                                        <p:tgtEl>
                                          <p:spTgt spid="40"/>
                                        </p:tgtEl>
                                        <p:attrNameLst>
                                          <p:attrName>style.visibility</p:attrName>
                                        </p:attrNameLst>
                                      </p:cBhvr>
                                      <p:to>
                                        <p:strVal val="visible"/>
                                      </p:to>
                                    </p:set>
                                  </p:childTnLst>
                                </p:cTn>
                              </p:par>
                            </p:childTnLst>
                          </p:cTn>
                        </p:par>
                        <p:par>
                          <p:cTn id="236" fill="hold">
                            <p:stCondLst>
                              <p:cond delay="2000"/>
                            </p:stCondLst>
                            <p:childTnLst>
                              <p:par>
                                <p:cTn id="237" presetID="0" presetClass="path" presetSubtype="0" accel="50000" decel="50000" fill="hold" nodeType="afterEffect">
                                  <p:stCondLst>
                                    <p:cond delay="0"/>
                                  </p:stCondLst>
                                  <p:childTnLst>
                                    <p:animMotion origin="layout" path="M -0.00163 -0.00656 L -0.00163 -0.00636 C 0.03439 -0.01408 0.04101 -0.01755 0.08159 -0.01466 C 0.08669 -0.01427 0.09169 -0.01119 0.09657 -0.00887 C 0.09809 -0.00829 0.09201 -0.01003 0.09201 -0.00984 " pathEditMode="relative" rAng="0" ptsTypes="AAAAA">
                                      <p:cBhvr>
                                        <p:cTn id="238" dur="2000" fill="hold"/>
                                        <p:tgtEl>
                                          <p:spTgt spid="40"/>
                                        </p:tgtEl>
                                        <p:attrNameLst>
                                          <p:attrName>ppt_x</p:attrName>
                                          <p:attrName>ppt_y</p:attrName>
                                        </p:attrNameLst>
                                      </p:cBhvr>
                                      <p:rCtr x="4915" y="-463"/>
                                    </p:animMotion>
                                  </p:childTnLst>
                                </p:cTn>
                              </p:par>
                            </p:childTnLst>
                          </p:cTn>
                        </p:par>
                        <p:par>
                          <p:cTn id="239" fill="hold">
                            <p:stCondLst>
                              <p:cond delay="4000"/>
                            </p:stCondLst>
                            <p:childTnLst>
                              <p:par>
                                <p:cTn id="240" presetID="22" presetClass="entr" presetSubtype="2" fill="hold" nodeType="afterEffect">
                                  <p:stCondLst>
                                    <p:cond delay="0"/>
                                  </p:stCondLst>
                                  <p:childTnLst>
                                    <p:set>
                                      <p:cBhvr>
                                        <p:cTn id="241" dur="1" fill="hold">
                                          <p:stCondLst>
                                            <p:cond delay="0"/>
                                          </p:stCondLst>
                                        </p:cTn>
                                        <p:tgtEl>
                                          <p:spTgt spid="30"/>
                                        </p:tgtEl>
                                        <p:attrNameLst>
                                          <p:attrName>style.visibility</p:attrName>
                                        </p:attrNameLst>
                                      </p:cBhvr>
                                      <p:to>
                                        <p:strVal val="visible"/>
                                      </p:to>
                                    </p:set>
                                    <p:animEffect transition="in" filter="wipe(right)">
                                      <p:cBhvr>
                                        <p:cTn id="242" dur="500"/>
                                        <p:tgtEl>
                                          <p:spTgt spid="30"/>
                                        </p:tgtEl>
                                      </p:cBhvr>
                                    </p:animEffect>
                                  </p:childTnLst>
                                </p:cTn>
                              </p:par>
                            </p:childTnLst>
                          </p:cTn>
                        </p:par>
                      </p:childTnLst>
                    </p:cTn>
                  </p:par>
                  <p:par>
                    <p:cTn id="243" fill="hold">
                      <p:stCondLst>
                        <p:cond delay="indefinite"/>
                      </p:stCondLst>
                      <p:childTnLst>
                        <p:par>
                          <p:cTn id="244" fill="hold">
                            <p:stCondLst>
                              <p:cond delay="0"/>
                            </p:stCondLst>
                            <p:childTnLst>
                              <p:par>
                                <p:cTn id="245" presetID="53" presetClass="entr" presetSubtype="16" fill="hold" nodeType="clickEffect">
                                  <p:stCondLst>
                                    <p:cond delay="0"/>
                                  </p:stCondLst>
                                  <p:childTnLst>
                                    <p:set>
                                      <p:cBhvr>
                                        <p:cTn id="246" dur="1" fill="hold">
                                          <p:stCondLst>
                                            <p:cond delay="0"/>
                                          </p:stCondLst>
                                        </p:cTn>
                                        <p:tgtEl>
                                          <p:spTgt spid="51"/>
                                        </p:tgtEl>
                                        <p:attrNameLst>
                                          <p:attrName>style.visibility</p:attrName>
                                        </p:attrNameLst>
                                      </p:cBhvr>
                                      <p:to>
                                        <p:strVal val="visible"/>
                                      </p:to>
                                    </p:set>
                                    <p:anim calcmode="lin" valueType="num">
                                      <p:cBhvr>
                                        <p:cTn id="247" dur="500" fill="hold"/>
                                        <p:tgtEl>
                                          <p:spTgt spid="51"/>
                                        </p:tgtEl>
                                        <p:attrNameLst>
                                          <p:attrName>ppt_w</p:attrName>
                                        </p:attrNameLst>
                                      </p:cBhvr>
                                      <p:tavLst>
                                        <p:tav tm="0">
                                          <p:val>
                                            <p:fltVal val="0"/>
                                          </p:val>
                                        </p:tav>
                                        <p:tav tm="100000">
                                          <p:val>
                                            <p:strVal val="#ppt_w"/>
                                          </p:val>
                                        </p:tav>
                                      </p:tavLst>
                                    </p:anim>
                                    <p:anim calcmode="lin" valueType="num">
                                      <p:cBhvr>
                                        <p:cTn id="248" dur="500" fill="hold"/>
                                        <p:tgtEl>
                                          <p:spTgt spid="51"/>
                                        </p:tgtEl>
                                        <p:attrNameLst>
                                          <p:attrName>ppt_h</p:attrName>
                                        </p:attrNameLst>
                                      </p:cBhvr>
                                      <p:tavLst>
                                        <p:tav tm="0">
                                          <p:val>
                                            <p:fltVal val="0"/>
                                          </p:val>
                                        </p:tav>
                                        <p:tav tm="100000">
                                          <p:val>
                                            <p:strVal val="#ppt_h"/>
                                          </p:val>
                                        </p:tav>
                                      </p:tavLst>
                                    </p:anim>
                                    <p:animEffect transition="in" filter="fade">
                                      <p:cBhvr>
                                        <p:cTn id="249" dur="500"/>
                                        <p:tgtEl>
                                          <p:spTgt spid="51"/>
                                        </p:tgtEl>
                                      </p:cBhvr>
                                    </p:animEffect>
                                  </p:childTnLst>
                                </p:cTn>
                              </p:par>
                            </p:childTnLst>
                          </p:cTn>
                        </p:par>
                        <p:par>
                          <p:cTn id="250" fill="hold">
                            <p:stCondLst>
                              <p:cond delay="500"/>
                            </p:stCondLst>
                            <p:childTnLst>
                              <p:par>
                                <p:cTn id="251" presetID="53" presetClass="entr" presetSubtype="16" fill="hold" nodeType="afterEffect">
                                  <p:stCondLst>
                                    <p:cond delay="0"/>
                                  </p:stCondLst>
                                  <p:childTnLst>
                                    <p:set>
                                      <p:cBhvr>
                                        <p:cTn id="252" dur="1" fill="hold">
                                          <p:stCondLst>
                                            <p:cond delay="0"/>
                                          </p:stCondLst>
                                        </p:cTn>
                                        <p:tgtEl>
                                          <p:spTgt spid="52"/>
                                        </p:tgtEl>
                                        <p:attrNameLst>
                                          <p:attrName>style.visibility</p:attrName>
                                        </p:attrNameLst>
                                      </p:cBhvr>
                                      <p:to>
                                        <p:strVal val="visible"/>
                                      </p:to>
                                    </p:set>
                                    <p:anim calcmode="lin" valueType="num">
                                      <p:cBhvr>
                                        <p:cTn id="253" dur="500" fill="hold"/>
                                        <p:tgtEl>
                                          <p:spTgt spid="52"/>
                                        </p:tgtEl>
                                        <p:attrNameLst>
                                          <p:attrName>ppt_w</p:attrName>
                                        </p:attrNameLst>
                                      </p:cBhvr>
                                      <p:tavLst>
                                        <p:tav tm="0">
                                          <p:val>
                                            <p:fltVal val="0"/>
                                          </p:val>
                                        </p:tav>
                                        <p:tav tm="100000">
                                          <p:val>
                                            <p:strVal val="#ppt_w"/>
                                          </p:val>
                                        </p:tav>
                                      </p:tavLst>
                                    </p:anim>
                                    <p:anim calcmode="lin" valueType="num">
                                      <p:cBhvr>
                                        <p:cTn id="254" dur="500" fill="hold"/>
                                        <p:tgtEl>
                                          <p:spTgt spid="52"/>
                                        </p:tgtEl>
                                        <p:attrNameLst>
                                          <p:attrName>ppt_h</p:attrName>
                                        </p:attrNameLst>
                                      </p:cBhvr>
                                      <p:tavLst>
                                        <p:tav tm="0">
                                          <p:val>
                                            <p:fltVal val="0"/>
                                          </p:val>
                                        </p:tav>
                                        <p:tav tm="100000">
                                          <p:val>
                                            <p:strVal val="#ppt_h"/>
                                          </p:val>
                                        </p:tav>
                                      </p:tavLst>
                                    </p:anim>
                                    <p:animEffect transition="in" filter="fade">
                                      <p:cBhvr>
                                        <p:cTn id="255" dur="500"/>
                                        <p:tgtEl>
                                          <p:spTgt spid="52"/>
                                        </p:tgtEl>
                                      </p:cBhvr>
                                    </p:animEffect>
                                  </p:childTnLst>
                                </p:cTn>
                              </p:par>
                            </p:childTnLst>
                          </p:cTn>
                        </p:par>
                        <p:par>
                          <p:cTn id="256" fill="hold">
                            <p:stCondLst>
                              <p:cond delay="1000"/>
                            </p:stCondLst>
                            <p:childTnLst>
                              <p:par>
                                <p:cTn id="257" presetID="22" presetClass="entr" presetSubtype="8" fill="hold" nodeType="afterEffect">
                                  <p:stCondLst>
                                    <p:cond delay="0"/>
                                  </p:stCondLst>
                                  <p:childTnLst>
                                    <p:set>
                                      <p:cBhvr>
                                        <p:cTn id="258" dur="1" fill="hold">
                                          <p:stCondLst>
                                            <p:cond delay="0"/>
                                          </p:stCondLst>
                                        </p:cTn>
                                        <p:tgtEl>
                                          <p:spTgt spid="61"/>
                                        </p:tgtEl>
                                        <p:attrNameLst>
                                          <p:attrName>style.visibility</p:attrName>
                                        </p:attrNameLst>
                                      </p:cBhvr>
                                      <p:to>
                                        <p:strVal val="visible"/>
                                      </p:to>
                                    </p:set>
                                    <p:animEffect transition="in" filter="wipe(left)">
                                      <p:cBhvr>
                                        <p:cTn id="259" dur="500"/>
                                        <p:tgtEl>
                                          <p:spTgt spid="61"/>
                                        </p:tgtEl>
                                      </p:cBhvr>
                                    </p:animEffect>
                                  </p:childTnLst>
                                </p:cTn>
                              </p:par>
                            </p:childTnLst>
                          </p:cTn>
                        </p:par>
                        <p:par>
                          <p:cTn id="260" fill="hold">
                            <p:stCondLst>
                              <p:cond delay="1500"/>
                            </p:stCondLst>
                            <p:childTnLst>
                              <p:par>
                                <p:cTn id="261" presetID="22" presetClass="entr" presetSubtype="4" fill="hold" nodeType="afterEffect">
                                  <p:stCondLst>
                                    <p:cond delay="0"/>
                                  </p:stCondLst>
                                  <p:childTnLst>
                                    <p:set>
                                      <p:cBhvr>
                                        <p:cTn id="262" dur="1" fill="hold">
                                          <p:stCondLst>
                                            <p:cond delay="0"/>
                                          </p:stCondLst>
                                        </p:cTn>
                                        <p:tgtEl>
                                          <p:spTgt spid="69"/>
                                        </p:tgtEl>
                                        <p:attrNameLst>
                                          <p:attrName>style.visibility</p:attrName>
                                        </p:attrNameLst>
                                      </p:cBhvr>
                                      <p:to>
                                        <p:strVal val="visible"/>
                                      </p:to>
                                    </p:set>
                                    <p:animEffect transition="in" filter="wipe(down)">
                                      <p:cBhvr>
                                        <p:cTn id="263" dur="500"/>
                                        <p:tgtEl>
                                          <p:spTgt spid="69"/>
                                        </p:tgtEl>
                                      </p:cBhvr>
                                    </p:animEffect>
                                  </p:childTnLst>
                                </p:cTn>
                              </p:par>
                            </p:childTnLst>
                          </p:cTn>
                        </p:par>
                      </p:childTnLst>
                    </p:cTn>
                  </p:par>
                  <p:par>
                    <p:cTn id="264" fill="hold">
                      <p:stCondLst>
                        <p:cond delay="indefinite"/>
                      </p:stCondLst>
                      <p:childTnLst>
                        <p:par>
                          <p:cTn id="265" fill="hold">
                            <p:stCondLst>
                              <p:cond delay="0"/>
                            </p:stCondLst>
                            <p:childTnLst>
                              <p:par>
                                <p:cTn id="266" presetID="47" presetClass="entr" presetSubtype="0" fill="hold" grpId="0" nodeType="clickEffect">
                                  <p:stCondLst>
                                    <p:cond delay="0"/>
                                  </p:stCondLst>
                                  <p:childTnLst>
                                    <p:set>
                                      <p:cBhvr>
                                        <p:cTn id="267" dur="1" fill="hold">
                                          <p:stCondLst>
                                            <p:cond delay="0"/>
                                          </p:stCondLst>
                                        </p:cTn>
                                        <p:tgtEl>
                                          <p:spTgt spid="74"/>
                                        </p:tgtEl>
                                        <p:attrNameLst>
                                          <p:attrName>style.visibility</p:attrName>
                                        </p:attrNameLst>
                                      </p:cBhvr>
                                      <p:to>
                                        <p:strVal val="visible"/>
                                      </p:to>
                                    </p:set>
                                    <p:animEffect transition="in" filter="fade">
                                      <p:cBhvr>
                                        <p:cTn id="268" dur="1000"/>
                                        <p:tgtEl>
                                          <p:spTgt spid="74"/>
                                        </p:tgtEl>
                                      </p:cBhvr>
                                    </p:animEffect>
                                    <p:anim calcmode="lin" valueType="num">
                                      <p:cBhvr>
                                        <p:cTn id="269" dur="1000" fill="hold"/>
                                        <p:tgtEl>
                                          <p:spTgt spid="74"/>
                                        </p:tgtEl>
                                        <p:attrNameLst>
                                          <p:attrName>ppt_x</p:attrName>
                                        </p:attrNameLst>
                                      </p:cBhvr>
                                      <p:tavLst>
                                        <p:tav tm="0">
                                          <p:val>
                                            <p:strVal val="#ppt_x"/>
                                          </p:val>
                                        </p:tav>
                                        <p:tav tm="100000">
                                          <p:val>
                                            <p:strVal val="#ppt_x"/>
                                          </p:val>
                                        </p:tav>
                                      </p:tavLst>
                                    </p:anim>
                                    <p:anim calcmode="lin" valueType="num">
                                      <p:cBhvr>
                                        <p:cTn id="270" dur="1000" fill="hold"/>
                                        <p:tgtEl>
                                          <p:spTgt spid="74"/>
                                        </p:tgtEl>
                                        <p:attrNameLst>
                                          <p:attrName>ppt_y</p:attrName>
                                        </p:attrNameLst>
                                      </p:cBhvr>
                                      <p:tavLst>
                                        <p:tav tm="0">
                                          <p:val>
                                            <p:strVal val="#ppt_y-.1"/>
                                          </p:val>
                                        </p:tav>
                                        <p:tav tm="100000">
                                          <p:val>
                                            <p:strVal val="#ppt_y"/>
                                          </p:val>
                                        </p:tav>
                                      </p:tavLst>
                                    </p:anim>
                                  </p:childTnLst>
                                </p:cTn>
                              </p:par>
                            </p:childTnLst>
                          </p:cTn>
                        </p:par>
                        <p:par>
                          <p:cTn id="271" fill="hold">
                            <p:stCondLst>
                              <p:cond delay="1000"/>
                            </p:stCondLst>
                            <p:childTnLst>
                              <p:par>
                                <p:cTn id="272" presetID="22" presetClass="entr" presetSubtype="8" fill="hold" nodeType="afterEffect">
                                  <p:stCondLst>
                                    <p:cond delay="0"/>
                                  </p:stCondLst>
                                  <p:childTnLst>
                                    <p:set>
                                      <p:cBhvr>
                                        <p:cTn id="273" dur="1" fill="hold">
                                          <p:stCondLst>
                                            <p:cond delay="0"/>
                                          </p:stCondLst>
                                        </p:cTn>
                                        <p:tgtEl>
                                          <p:spTgt spid="76"/>
                                        </p:tgtEl>
                                        <p:attrNameLst>
                                          <p:attrName>style.visibility</p:attrName>
                                        </p:attrNameLst>
                                      </p:cBhvr>
                                      <p:to>
                                        <p:strVal val="visible"/>
                                      </p:to>
                                    </p:set>
                                    <p:animEffect transition="in" filter="wipe(left)">
                                      <p:cBhvr>
                                        <p:cTn id="274" dur="500"/>
                                        <p:tgtEl>
                                          <p:spTgt spid="76"/>
                                        </p:tgtEl>
                                      </p:cBhvr>
                                    </p:animEffect>
                                  </p:childTnLst>
                                </p:cTn>
                              </p:par>
                            </p:childTnLst>
                          </p:cTn>
                        </p:par>
                      </p:childTnLst>
                    </p:cTn>
                  </p:par>
                  <p:par>
                    <p:cTn id="275" fill="hold">
                      <p:stCondLst>
                        <p:cond delay="indefinite"/>
                      </p:stCondLst>
                      <p:childTnLst>
                        <p:par>
                          <p:cTn id="276" fill="hold">
                            <p:stCondLst>
                              <p:cond delay="0"/>
                            </p:stCondLst>
                            <p:childTnLst>
                              <p:par>
                                <p:cTn id="277" presetID="47" presetClass="entr" presetSubtype="0" fill="hold" grpId="0" nodeType="clickEffect">
                                  <p:stCondLst>
                                    <p:cond delay="0"/>
                                  </p:stCondLst>
                                  <p:childTnLst>
                                    <p:set>
                                      <p:cBhvr>
                                        <p:cTn id="278" dur="1" fill="hold">
                                          <p:stCondLst>
                                            <p:cond delay="0"/>
                                          </p:stCondLst>
                                        </p:cTn>
                                        <p:tgtEl>
                                          <p:spTgt spid="79"/>
                                        </p:tgtEl>
                                        <p:attrNameLst>
                                          <p:attrName>style.visibility</p:attrName>
                                        </p:attrNameLst>
                                      </p:cBhvr>
                                      <p:to>
                                        <p:strVal val="visible"/>
                                      </p:to>
                                    </p:set>
                                    <p:animEffect transition="in" filter="fade">
                                      <p:cBhvr>
                                        <p:cTn id="279" dur="1000"/>
                                        <p:tgtEl>
                                          <p:spTgt spid="79"/>
                                        </p:tgtEl>
                                      </p:cBhvr>
                                    </p:animEffect>
                                    <p:anim calcmode="lin" valueType="num">
                                      <p:cBhvr>
                                        <p:cTn id="280" dur="1000" fill="hold"/>
                                        <p:tgtEl>
                                          <p:spTgt spid="79"/>
                                        </p:tgtEl>
                                        <p:attrNameLst>
                                          <p:attrName>ppt_x</p:attrName>
                                        </p:attrNameLst>
                                      </p:cBhvr>
                                      <p:tavLst>
                                        <p:tav tm="0">
                                          <p:val>
                                            <p:strVal val="#ppt_x"/>
                                          </p:val>
                                        </p:tav>
                                        <p:tav tm="100000">
                                          <p:val>
                                            <p:strVal val="#ppt_x"/>
                                          </p:val>
                                        </p:tav>
                                      </p:tavLst>
                                    </p:anim>
                                    <p:anim calcmode="lin" valueType="num">
                                      <p:cBhvr>
                                        <p:cTn id="281" dur="1000" fill="hold"/>
                                        <p:tgtEl>
                                          <p:spTgt spid="79"/>
                                        </p:tgtEl>
                                        <p:attrNameLst>
                                          <p:attrName>ppt_y</p:attrName>
                                        </p:attrNameLst>
                                      </p:cBhvr>
                                      <p:tavLst>
                                        <p:tav tm="0">
                                          <p:val>
                                            <p:strVal val="#ppt_y-.1"/>
                                          </p:val>
                                        </p:tav>
                                        <p:tav tm="100000">
                                          <p:val>
                                            <p:strVal val="#ppt_y"/>
                                          </p:val>
                                        </p:tav>
                                      </p:tavLst>
                                    </p:anim>
                                  </p:childTnLst>
                                </p:cTn>
                              </p:par>
                            </p:childTnLst>
                          </p:cTn>
                        </p:par>
                        <p:par>
                          <p:cTn id="282" fill="hold">
                            <p:stCondLst>
                              <p:cond delay="1000"/>
                            </p:stCondLst>
                            <p:childTnLst>
                              <p:par>
                                <p:cTn id="283" presetID="22" presetClass="entr" presetSubtype="8" fill="hold" nodeType="afterEffect">
                                  <p:stCondLst>
                                    <p:cond delay="0"/>
                                  </p:stCondLst>
                                  <p:childTnLst>
                                    <p:set>
                                      <p:cBhvr>
                                        <p:cTn id="284" dur="1" fill="hold">
                                          <p:stCondLst>
                                            <p:cond delay="0"/>
                                          </p:stCondLst>
                                        </p:cTn>
                                        <p:tgtEl>
                                          <p:spTgt spid="80"/>
                                        </p:tgtEl>
                                        <p:attrNameLst>
                                          <p:attrName>style.visibility</p:attrName>
                                        </p:attrNameLst>
                                      </p:cBhvr>
                                      <p:to>
                                        <p:strVal val="visible"/>
                                      </p:to>
                                    </p:set>
                                    <p:animEffect transition="in" filter="wipe(left)">
                                      <p:cBhvr>
                                        <p:cTn id="285" dur="500"/>
                                        <p:tgtEl>
                                          <p:spTgt spid="80"/>
                                        </p:tgtEl>
                                      </p:cBhvr>
                                    </p:animEffect>
                                  </p:childTnLst>
                                </p:cTn>
                              </p:par>
                            </p:childTnLst>
                          </p:cTn>
                        </p:par>
                      </p:childTnLst>
                    </p:cTn>
                  </p:par>
                  <p:par>
                    <p:cTn id="286" fill="hold">
                      <p:stCondLst>
                        <p:cond delay="indefinite"/>
                      </p:stCondLst>
                      <p:childTnLst>
                        <p:par>
                          <p:cTn id="287" fill="hold">
                            <p:stCondLst>
                              <p:cond delay="0"/>
                            </p:stCondLst>
                            <p:childTnLst>
                              <p:par>
                                <p:cTn id="288" presetID="47" presetClass="entr" presetSubtype="0" fill="hold" grpId="0" nodeType="clickEffect">
                                  <p:stCondLst>
                                    <p:cond delay="0"/>
                                  </p:stCondLst>
                                  <p:childTnLst>
                                    <p:set>
                                      <p:cBhvr>
                                        <p:cTn id="289" dur="1" fill="hold">
                                          <p:stCondLst>
                                            <p:cond delay="0"/>
                                          </p:stCondLst>
                                        </p:cTn>
                                        <p:tgtEl>
                                          <p:spTgt spid="91"/>
                                        </p:tgtEl>
                                        <p:attrNameLst>
                                          <p:attrName>style.visibility</p:attrName>
                                        </p:attrNameLst>
                                      </p:cBhvr>
                                      <p:to>
                                        <p:strVal val="visible"/>
                                      </p:to>
                                    </p:set>
                                    <p:animEffect transition="in" filter="fade">
                                      <p:cBhvr>
                                        <p:cTn id="290" dur="1000"/>
                                        <p:tgtEl>
                                          <p:spTgt spid="91"/>
                                        </p:tgtEl>
                                      </p:cBhvr>
                                    </p:animEffect>
                                    <p:anim calcmode="lin" valueType="num">
                                      <p:cBhvr>
                                        <p:cTn id="291" dur="1000" fill="hold"/>
                                        <p:tgtEl>
                                          <p:spTgt spid="91"/>
                                        </p:tgtEl>
                                        <p:attrNameLst>
                                          <p:attrName>ppt_x</p:attrName>
                                        </p:attrNameLst>
                                      </p:cBhvr>
                                      <p:tavLst>
                                        <p:tav tm="0">
                                          <p:val>
                                            <p:strVal val="#ppt_x"/>
                                          </p:val>
                                        </p:tav>
                                        <p:tav tm="100000">
                                          <p:val>
                                            <p:strVal val="#ppt_x"/>
                                          </p:val>
                                        </p:tav>
                                      </p:tavLst>
                                    </p:anim>
                                    <p:anim calcmode="lin" valueType="num">
                                      <p:cBhvr>
                                        <p:cTn id="292" dur="1000" fill="hold"/>
                                        <p:tgtEl>
                                          <p:spTgt spid="91"/>
                                        </p:tgtEl>
                                        <p:attrNameLst>
                                          <p:attrName>ppt_y</p:attrName>
                                        </p:attrNameLst>
                                      </p:cBhvr>
                                      <p:tavLst>
                                        <p:tav tm="0">
                                          <p:val>
                                            <p:strVal val="#ppt_y-.1"/>
                                          </p:val>
                                        </p:tav>
                                        <p:tav tm="100000">
                                          <p:val>
                                            <p:strVal val="#ppt_y"/>
                                          </p:val>
                                        </p:tav>
                                      </p:tavLst>
                                    </p:anim>
                                  </p:childTnLst>
                                </p:cTn>
                              </p:par>
                            </p:childTnLst>
                          </p:cTn>
                        </p:par>
                        <p:par>
                          <p:cTn id="293" fill="hold">
                            <p:stCondLst>
                              <p:cond delay="1000"/>
                            </p:stCondLst>
                            <p:childTnLst>
                              <p:par>
                                <p:cTn id="294" presetID="22" presetClass="entr" presetSubtype="2" fill="hold" nodeType="afterEffect">
                                  <p:stCondLst>
                                    <p:cond delay="0"/>
                                  </p:stCondLst>
                                  <p:childTnLst>
                                    <p:set>
                                      <p:cBhvr>
                                        <p:cTn id="295" dur="1" fill="hold">
                                          <p:stCondLst>
                                            <p:cond delay="0"/>
                                          </p:stCondLst>
                                        </p:cTn>
                                        <p:tgtEl>
                                          <p:spTgt spid="92"/>
                                        </p:tgtEl>
                                        <p:attrNameLst>
                                          <p:attrName>style.visibility</p:attrName>
                                        </p:attrNameLst>
                                      </p:cBhvr>
                                      <p:to>
                                        <p:strVal val="visible"/>
                                      </p:to>
                                    </p:set>
                                    <p:animEffect transition="in" filter="wipe(right)">
                                      <p:cBhvr>
                                        <p:cTn id="296" dur="500"/>
                                        <p:tgtEl>
                                          <p:spTgt spid="92"/>
                                        </p:tgtEl>
                                      </p:cBhvr>
                                    </p:animEffect>
                                  </p:childTnLst>
                                </p:cTn>
                              </p:par>
                            </p:childTnLst>
                          </p:cTn>
                        </p:par>
                        <p:par>
                          <p:cTn id="297" fill="hold">
                            <p:stCondLst>
                              <p:cond delay="1500"/>
                            </p:stCondLst>
                            <p:childTnLst>
                              <p:par>
                                <p:cTn id="298" presetID="53" presetClass="entr" presetSubtype="16" fill="hold" nodeType="afterEffect">
                                  <p:stCondLst>
                                    <p:cond delay="0"/>
                                  </p:stCondLst>
                                  <p:childTnLst>
                                    <p:set>
                                      <p:cBhvr>
                                        <p:cTn id="299" dur="1" fill="hold">
                                          <p:stCondLst>
                                            <p:cond delay="0"/>
                                          </p:stCondLst>
                                        </p:cTn>
                                        <p:tgtEl>
                                          <p:spTgt spid="88"/>
                                        </p:tgtEl>
                                        <p:attrNameLst>
                                          <p:attrName>style.visibility</p:attrName>
                                        </p:attrNameLst>
                                      </p:cBhvr>
                                      <p:to>
                                        <p:strVal val="visible"/>
                                      </p:to>
                                    </p:set>
                                    <p:anim calcmode="lin" valueType="num">
                                      <p:cBhvr>
                                        <p:cTn id="300" dur="500" fill="hold"/>
                                        <p:tgtEl>
                                          <p:spTgt spid="88"/>
                                        </p:tgtEl>
                                        <p:attrNameLst>
                                          <p:attrName>ppt_w</p:attrName>
                                        </p:attrNameLst>
                                      </p:cBhvr>
                                      <p:tavLst>
                                        <p:tav tm="0">
                                          <p:val>
                                            <p:fltVal val="0"/>
                                          </p:val>
                                        </p:tav>
                                        <p:tav tm="100000">
                                          <p:val>
                                            <p:strVal val="#ppt_w"/>
                                          </p:val>
                                        </p:tav>
                                      </p:tavLst>
                                    </p:anim>
                                    <p:anim calcmode="lin" valueType="num">
                                      <p:cBhvr>
                                        <p:cTn id="301" dur="500" fill="hold"/>
                                        <p:tgtEl>
                                          <p:spTgt spid="88"/>
                                        </p:tgtEl>
                                        <p:attrNameLst>
                                          <p:attrName>ppt_h</p:attrName>
                                        </p:attrNameLst>
                                      </p:cBhvr>
                                      <p:tavLst>
                                        <p:tav tm="0">
                                          <p:val>
                                            <p:fltVal val="0"/>
                                          </p:val>
                                        </p:tav>
                                        <p:tav tm="100000">
                                          <p:val>
                                            <p:strVal val="#ppt_h"/>
                                          </p:val>
                                        </p:tav>
                                      </p:tavLst>
                                    </p:anim>
                                    <p:animEffect transition="in" filter="fade">
                                      <p:cBhvr>
                                        <p:cTn id="302" dur="500"/>
                                        <p:tgtEl>
                                          <p:spTgt spid="88"/>
                                        </p:tgtEl>
                                      </p:cBhvr>
                                    </p:animEffect>
                                  </p:childTnLst>
                                </p:cTn>
                              </p:par>
                            </p:childTnLst>
                          </p:cTn>
                        </p:par>
                        <p:par>
                          <p:cTn id="303" fill="hold">
                            <p:stCondLst>
                              <p:cond delay="2000"/>
                            </p:stCondLst>
                            <p:childTnLst>
                              <p:par>
                                <p:cTn id="304" presetID="22" presetClass="entr" presetSubtype="8" fill="hold" nodeType="afterEffect">
                                  <p:stCondLst>
                                    <p:cond delay="0"/>
                                  </p:stCondLst>
                                  <p:childTnLst>
                                    <p:set>
                                      <p:cBhvr>
                                        <p:cTn id="305" dur="1" fill="hold">
                                          <p:stCondLst>
                                            <p:cond delay="0"/>
                                          </p:stCondLst>
                                        </p:cTn>
                                        <p:tgtEl>
                                          <p:spTgt spid="82"/>
                                        </p:tgtEl>
                                        <p:attrNameLst>
                                          <p:attrName>style.visibility</p:attrName>
                                        </p:attrNameLst>
                                      </p:cBhvr>
                                      <p:to>
                                        <p:strVal val="visible"/>
                                      </p:to>
                                    </p:set>
                                    <p:animEffect transition="in" filter="wipe(left)">
                                      <p:cBhvr>
                                        <p:cTn id="306" dur="500"/>
                                        <p:tgtEl>
                                          <p:spTgt spid="82"/>
                                        </p:tgtEl>
                                      </p:cBhvr>
                                    </p:animEffect>
                                  </p:childTnLst>
                                </p:cTn>
                              </p:par>
                            </p:childTnLst>
                          </p:cTn>
                        </p:par>
                      </p:childTnLst>
                    </p:cTn>
                  </p:par>
                  <p:par>
                    <p:cTn id="307" fill="hold">
                      <p:stCondLst>
                        <p:cond delay="indefinite"/>
                      </p:stCondLst>
                      <p:childTnLst>
                        <p:par>
                          <p:cTn id="308" fill="hold">
                            <p:stCondLst>
                              <p:cond delay="0"/>
                            </p:stCondLst>
                            <p:childTnLst>
                              <p:par>
                                <p:cTn id="309" presetID="47" presetClass="entr" presetSubtype="0" fill="hold" grpId="0" nodeType="clickEffect">
                                  <p:stCondLst>
                                    <p:cond delay="0"/>
                                  </p:stCondLst>
                                  <p:childTnLst>
                                    <p:set>
                                      <p:cBhvr>
                                        <p:cTn id="310" dur="1" fill="hold">
                                          <p:stCondLst>
                                            <p:cond delay="0"/>
                                          </p:stCondLst>
                                        </p:cTn>
                                        <p:tgtEl>
                                          <p:spTgt spid="95"/>
                                        </p:tgtEl>
                                        <p:attrNameLst>
                                          <p:attrName>style.visibility</p:attrName>
                                        </p:attrNameLst>
                                      </p:cBhvr>
                                      <p:to>
                                        <p:strVal val="visible"/>
                                      </p:to>
                                    </p:set>
                                    <p:animEffect transition="in" filter="fade">
                                      <p:cBhvr>
                                        <p:cTn id="311" dur="1000"/>
                                        <p:tgtEl>
                                          <p:spTgt spid="95"/>
                                        </p:tgtEl>
                                      </p:cBhvr>
                                    </p:animEffect>
                                    <p:anim calcmode="lin" valueType="num">
                                      <p:cBhvr>
                                        <p:cTn id="312" dur="1000" fill="hold"/>
                                        <p:tgtEl>
                                          <p:spTgt spid="95"/>
                                        </p:tgtEl>
                                        <p:attrNameLst>
                                          <p:attrName>ppt_x</p:attrName>
                                        </p:attrNameLst>
                                      </p:cBhvr>
                                      <p:tavLst>
                                        <p:tav tm="0">
                                          <p:val>
                                            <p:strVal val="#ppt_x"/>
                                          </p:val>
                                        </p:tav>
                                        <p:tav tm="100000">
                                          <p:val>
                                            <p:strVal val="#ppt_x"/>
                                          </p:val>
                                        </p:tav>
                                      </p:tavLst>
                                    </p:anim>
                                    <p:anim calcmode="lin" valueType="num">
                                      <p:cBhvr>
                                        <p:cTn id="313" dur="1000" fill="hold"/>
                                        <p:tgtEl>
                                          <p:spTgt spid="95"/>
                                        </p:tgtEl>
                                        <p:attrNameLst>
                                          <p:attrName>ppt_y</p:attrName>
                                        </p:attrNameLst>
                                      </p:cBhvr>
                                      <p:tavLst>
                                        <p:tav tm="0">
                                          <p:val>
                                            <p:strVal val="#ppt_y-.1"/>
                                          </p:val>
                                        </p:tav>
                                        <p:tav tm="100000">
                                          <p:val>
                                            <p:strVal val="#ppt_y"/>
                                          </p:val>
                                        </p:tav>
                                      </p:tavLst>
                                    </p:anim>
                                  </p:childTnLst>
                                </p:cTn>
                              </p:par>
                            </p:childTnLst>
                          </p:cTn>
                        </p:par>
                        <p:par>
                          <p:cTn id="314" fill="hold">
                            <p:stCondLst>
                              <p:cond delay="1000"/>
                            </p:stCondLst>
                            <p:childTnLst>
                              <p:par>
                                <p:cTn id="315" presetID="22" presetClass="entr" presetSubtype="2" fill="hold" nodeType="afterEffect">
                                  <p:stCondLst>
                                    <p:cond delay="0"/>
                                  </p:stCondLst>
                                  <p:childTnLst>
                                    <p:set>
                                      <p:cBhvr>
                                        <p:cTn id="316" dur="1" fill="hold">
                                          <p:stCondLst>
                                            <p:cond delay="0"/>
                                          </p:stCondLst>
                                        </p:cTn>
                                        <p:tgtEl>
                                          <p:spTgt spid="96"/>
                                        </p:tgtEl>
                                        <p:attrNameLst>
                                          <p:attrName>style.visibility</p:attrName>
                                        </p:attrNameLst>
                                      </p:cBhvr>
                                      <p:to>
                                        <p:strVal val="visible"/>
                                      </p:to>
                                    </p:set>
                                    <p:animEffect transition="in" filter="wipe(right)">
                                      <p:cBhvr>
                                        <p:cTn id="317" dur="500"/>
                                        <p:tgtEl>
                                          <p:spTgt spid="96"/>
                                        </p:tgtEl>
                                      </p:cBhvr>
                                    </p:animEffect>
                                  </p:childTnLst>
                                </p:cTn>
                              </p:par>
                            </p:childTnLst>
                          </p:cTn>
                        </p:par>
                        <p:par>
                          <p:cTn id="318" fill="hold">
                            <p:stCondLst>
                              <p:cond delay="1500"/>
                            </p:stCondLst>
                            <p:childTnLst>
                              <p:par>
                                <p:cTn id="319" presetID="22" presetClass="entr" presetSubtype="2" fill="hold" nodeType="afterEffect">
                                  <p:stCondLst>
                                    <p:cond delay="0"/>
                                  </p:stCondLst>
                                  <p:childTnLst>
                                    <p:set>
                                      <p:cBhvr>
                                        <p:cTn id="320" dur="1" fill="hold">
                                          <p:stCondLst>
                                            <p:cond delay="0"/>
                                          </p:stCondLst>
                                        </p:cTn>
                                        <p:tgtEl>
                                          <p:spTgt spid="82"/>
                                        </p:tgtEl>
                                        <p:attrNameLst>
                                          <p:attrName>style.visibility</p:attrName>
                                        </p:attrNameLst>
                                      </p:cBhvr>
                                      <p:to>
                                        <p:strVal val="visible"/>
                                      </p:to>
                                    </p:set>
                                    <p:animEffect transition="in" filter="wipe(right)">
                                      <p:cBhvr>
                                        <p:cTn id="321" dur="500"/>
                                        <p:tgtEl>
                                          <p:spTgt spid="82"/>
                                        </p:tgtEl>
                                      </p:cBhvr>
                                    </p:animEffect>
                                  </p:childTnLst>
                                </p:cTn>
                              </p:par>
                            </p:childTnLst>
                          </p:cTn>
                        </p:par>
                      </p:childTnLst>
                    </p:cTn>
                  </p:par>
                  <p:par>
                    <p:cTn id="322" fill="hold">
                      <p:stCondLst>
                        <p:cond delay="indefinite"/>
                      </p:stCondLst>
                      <p:childTnLst>
                        <p:par>
                          <p:cTn id="323" fill="hold">
                            <p:stCondLst>
                              <p:cond delay="0"/>
                            </p:stCondLst>
                            <p:childTnLst>
                              <p:par>
                                <p:cTn id="324" presetID="47" presetClass="entr" presetSubtype="0" fill="hold" grpId="0" nodeType="clickEffect">
                                  <p:stCondLst>
                                    <p:cond delay="0"/>
                                  </p:stCondLst>
                                  <p:childTnLst>
                                    <p:set>
                                      <p:cBhvr>
                                        <p:cTn id="325" dur="1" fill="hold">
                                          <p:stCondLst>
                                            <p:cond delay="0"/>
                                          </p:stCondLst>
                                        </p:cTn>
                                        <p:tgtEl>
                                          <p:spTgt spid="100"/>
                                        </p:tgtEl>
                                        <p:attrNameLst>
                                          <p:attrName>style.visibility</p:attrName>
                                        </p:attrNameLst>
                                      </p:cBhvr>
                                      <p:to>
                                        <p:strVal val="visible"/>
                                      </p:to>
                                    </p:set>
                                    <p:animEffect transition="in" filter="fade">
                                      <p:cBhvr>
                                        <p:cTn id="326" dur="1000"/>
                                        <p:tgtEl>
                                          <p:spTgt spid="100"/>
                                        </p:tgtEl>
                                      </p:cBhvr>
                                    </p:animEffect>
                                    <p:anim calcmode="lin" valueType="num">
                                      <p:cBhvr>
                                        <p:cTn id="327" dur="1000" fill="hold"/>
                                        <p:tgtEl>
                                          <p:spTgt spid="100"/>
                                        </p:tgtEl>
                                        <p:attrNameLst>
                                          <p:attrName>ppt_x</p:attrName>
                                        </p:attrNameLst>
                                      </p:cBhvr>
                                      <p:tavLst>
                                        <p:tav tm="0">
                                          <p:val>
                                            <p:strVal val="#ppt_x"/>
                                          </p:val>
                                        </p:tav>
                                        <p:tav tm="100000">
                                          <p:val>
                                            <p:strVal val="#ppt_x"/>
                                          </p:val>
                                        </p:tav>
                                      </p:tavLst>
                                    </p:anim>
                                    <p:anim calcmode="lin" valueType="num">
                                      <p:cBhvr>
                                        <p:cTn id="328" dur="1000" fill="hold"/>
                                        <p:tgtEl>
                                          <p:spTgt spid="100"/>
                                        </p:tgtEl>
                                        <p:attrNameLst>
                                          <p:attrName>ppt_y</p:attrName>
                                        </p:attrNameLst>
                                      </p:cBhvr>
                                      <p:tavLst>
                                        <p:tav tm="0">
                                          <p:val>
                                            <p:strVal val="#ppt_y-.1"/>
                                          </p:val>
                                        </p:tav>
                                        <p:tav tm="100000">
                                          <p:val>
                                            <p:strVal val="#ppt_y"/>
                                          </p:val>
                                        </p:tav>
                                      </p:tavLst>
                                    </p:anim>
                                  </p:childTnLst>
                                </p:cTn>
                              </p:par>
                            </p:childTnLst>
                          </p:cTn>
                        </p:par>
                        <p:par>
                          <p:cTn id="329" fill="hold">
                            <p:stCondLst>
                              <p:cond delay="1000"/>
                            </p:stCondLst>
                            <p:childTnLst>
                              <p:par>
                                <p:cTn id="330" presetID="22" presetClass="entr" presetSubtype="2" fill="hold" nodeType="afterEffect">
                                  <p:stCondLst>
                                    <p:cond delay="0"/>
                                  </p:stCondLst>
                                  <p:childTnLst>
                                    <p:set>
                                      <p:cBhvr>
                                        <p:cTn id="331" dur="1" fill="hold">
                                          <p:stCondLst>
                                            <p:cond delay="0"/>
                                          </p:stCondLst>
                                        </p:cTn>
                                        <p:tgtEl>
                                          <p:spTgt spid="101"/>
                                        </p:tgtEl>
                                        <p:attrNameLst>
                                          <p:attrName>style.visibility</p:attrName>
                                        </p:attrNameLst>
                                      </p:cBhvr>
                                      <p:to>
                                        <p:strVal val="visible"/>
                                      </p:to>
                                    </p:set>
                                    <p:animEffect transition="in" filter="wipe(right)">
                                      <p:cBhvr>
                                        <p:cTn id="332" dur="500"/>
                                        <p:tgtEl>
                                          <p:spTgt spid="101"/>
                                        </p:tgtEl>
                                      </p:cBhvr>
                                    </p:animEffect>
                                  </p:childTnLst>
                                </p:cTn>
                              </p:par>
                            </p:childTnLst>
                          </p:cTn>
                        </p:par>
                        <p:par>
                          <p:cTn id="333" fill="hold">
                            <p:stCondLst>
                              <p:cond delay="1500"/>
                            </p:stCondLst>
                            <p:childTnLst>
                              <p:par>
                                <p:cTn id="334" presetID="22" presetClass="entr" presetSubtype="2" fill="hold" nodeType="afterEffect">
                                  <p:stCondLst>
                                    <p:cond delay="0"/>
                                  </p:stCondLst>
                                  <p:childTnLst>
                                    <p:set>
                                      <p:cBhvr>
                                        <p:cTn id="335" dur="1" fill="hold">
                                          <p:stCondLst>
                                            <p:cond delay="0"/>
                                          </p:stCondLst>
                                        </p:cTn>
                                        <p:tgtEl>
                                          <p:spTgt spid="82"/>
                                        </p:tgtEl>
                                        <p:attrNameLst>
                                          <p:attrName>style.visibility</p:attrName>
                                        </p:attrNameLst>
                                      </p:cBhvr>
                                      <p:to>
                                        <p:strVal val="visible"/>
                                      </p:to>
                                    </p:set>
                                    <p:animEffect transition="in" filter="wipe(right)">
                                      <p:cBhvr>
                                        <p:cTn id="33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p:bldP spid="22" grpId="0"/>
      <p:bldP spid="23" grpId="0" animBg="1"/>
      <p:bldP spid="24" grpId="0"/>
      <p:bldP spid="43" grpId="0" animBg="1"/>
      <p:bldP spid="44" grpId="0" animBg="1"/>
      <p:bldP spid="53" grpId="0" animBg="1"/>
      <p:bldP spid="54" grpId="0" animBg="1"/>
      <p:bldP spid="55" grpId="0" animBg="1"/>
      <p:bldP spid="56" grpId="0"/>
      <p:bldP spid="62" grpId="0" animBg="1"/>
      <p:bldP spid="63" grpId="0"/>
      <p:bldP spid="64" grpId="0" animBg="1"/>
      <p:bldP spid="65" grpId="0" animBg="1"/>
      <p:bldP spid="66" grpId="0" animBg="1"/>
      <p:bldP spid="67" grpId="0" animBg="1"/>
      <p:bldP spid="71" grpId="0"/>
      <p:bldP spid="2" grpId="0" animBg="1"/>
      <p:bldP spid="74" grpId="0" animBg="1"/>
      <p:bldP spid="79" grpId="0" animBg="1"/>
      <p:bldP spid="91" grpId="0" animBg="1"/>
      <p:bldP spid="95" grpId="0" animBg="1"/>
      <p:bldP spid="10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5C1451-BA5D-269B-EB9F-CCAD7DB9F47A}"/>
              </a:ext>
            </a:extLst>
          </p:cNvPr>
          <p:cNvSpPr/>
          <p:nvPr/>
        </p:nvSpPr>
        <p:spPr>
          <a:xfrm>
            <a:off x="4629149" y="3006090"/>
            <a:ext cx="6100389" cy="221742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D8822E-E1E7-8005-5B40-96139AF689BF}"/>
              </a:ext>
            </a:extLst>
          </p:cNvPr>
          <p:cNvSpPr/>
          <p:nvPr/>
        </p:nvSpPr>
        <p:spPr>
          <a:xfrm>
            <a:off x="5324035" y="3579821"/>
            <a:ext cx="131064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Retrieval</a:t>
            </a:r>
          </a:p>
        </p:txBody>
      </p:sp>
      <p:sp>
        <p:nvSpPr>
          <p:cNvPr id="19" name="Rectangle 18">
            <a:extLst>
              <a:ext uri="{FF2B5EF4-FFF2-40B4-BE49-F238E27FC236}">
                <a16:creationId xmlns:a16="http://schemas.microsoft.com/office/drawing/2014/main" id="{CBA1303A-4426-51C4-A73C-1BFF384BB0AC}"/>
              </a:ext>
            </a:extLst>
          </p:cNvPr>
          <p:cNvSpPr/>
          <p:nvPr/>
        </p:nvSpPr>
        <p:spPr>
          <a:xfrm>
            <a:off x="7175782" y="3566160"/>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ADDB51-7229-B9AC-508E-4911E6CA5588}"/>
              </a:ext>
            </a:extLst>
          </p:cNvPr>
          <p:cNvSpPr/>
          <p:nvPr/>
        </p:nvSpPr>
        <p:spPr>
          <a:xfrm>
            <a:off x="8984558" y="3586653"/>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HTTP Server</a:t>
            </a:r>
          </a:p>
        </p:txBody>
      </p:sp>
      <p:sp>
        <p:nvSpPr>
          <p:cNvPr id="21" name="TextBox 20">
            <a:extLst>
              <a:ext uri="{FF2B5EF4-FFF2-40B4-BE49-F238E27FC236}">
                <a16:creationId xmlns:a16="http://schemas.microsoft.com/office/drawing/2014/main" id="{EA3B0B83-8809-B8C7-1D4F-29B3EB6EEB0F}"/>
              </a:ext>
            </a:extLst>
          </p:cNvPr>
          <p:cNvSpPr txBox="1"/>
          <p:nvPr/>
        </p:nvSpPr>
        <p:spPr>
          <a:xfrm>
            <a:off x="7219655" y="3598663"/>
            <a:ext cx="879316" cy="1477328"/>
          </a:xfrm>
          <a:prstGeom prst="rect">
            <a:avLst/>
          </a:prstGeom>
          <a:noFill/>
        </p:spPr>
        <p:txBody>
          <a:bodyPr wrap="square" rtlCol="0">
            <a:spAutoFit/>
          </a:bodyPr>
          <a:lstStyle/>
          <a:p>
            <a:r>
              <a:rPr lang="en-US" sz="2400" dirty="0"/>
              <a:t>TSDB</a:t>
            </a:r>
          </a:p>
          <a:p>
            <a:endParaRPr lang="en-US" sz="2400" dirty="0"/>
          </a:p>
          <a:p>
            <a:endParaRPr lang="en-US" sz="2400" dirty="0"/>
          </a:p>
          <a:p>
            <a:endParaRPr lang="en-US" dirty="0"/>
          </a:p>
        </p:txBody>
      </p:sp>
      <p:sp>
        <p:nvSpPr>
          <p:cNvPr id="22" name="TextBox 21">
            <a:extLst>
              <a:ext uri="{FF2B5EF4-FFF2-40B4-BE49-F238E27FC236}">
                <a16:creationId xmlns:a16="http://schemas.microsoft.com/office/drawing/2014/main" id="{C0D4BD65-CCB2-D5DD-97D2-422532C87532}"/>
              </a:ext>
            </a:extLst>
          </p:cNvPr>
          <p:cNvSpPr txBox="1"/>
          <p:nvPr/>
        </p:nvSpPr>
        <p:spPr>
          <a:xfrm>
            <a:off x="5402579" y="3057525"/>
            <a:ext cx="3688257" cy="461665"/>
          </a:xfrm>
          <a:prstGeom prst="rect">
            <a:avLst/>
          </a:prstGeom>
          <a:noFill/>
        </p:spPr>
        <p:txBody>
          <a:bodyPr wrap="square" rtlCol="0">
            <a:spAutoFit/>
          </a:bodyPr>
          <a:lstStyle/>
          <a:p>
            <a:r>
              <a:rPr lang="en-US" sz="2400" dirty="0">
                <a:solidFill>
                  <a:schemeClr val="bg1"/>
                </a:solidFill>
              </a:rPr>
              <a:t>           Prometheus Server</a:t>
            </a:r>
          </a:p>
        </p:txBody>
      </p:sp>
      <p:sp>
        <p:nvSpPr>
          <p:cNvPr id="23" name="Rectangle 22">
            <a:extLst>
              <a:ext uri="{FF2B5EF4-FFF2-40B4-BE49-F238E27FC236}">
                <a16:creationId xmlns:a16="http://schemas.microsoft.com/office/drawing/2014/main" id="{FDCBAF3D-E0ED-8F3C-0FFD-38AF9A034991}"/>
              </a:ext>
            </a:extLst>
          </p:cNvPr>
          <p:cNvSpPr/>
          <p:nvPr/>
        </p:nvSpPr>
        <p:spPr>
          <a:xfrm>
            <a:off x="1193016" y="5238982"/>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6995ED-9042-CCFA-581A-86082BE6CAE3}"/>
              </a:ext>
            </a:extLst>
          </p:cNvPr>
          <p:cNvSpPr txBox="1"/>
          <p:nvPr/>
        </p:nvSpPr>
        <p:spPr>
          <a:xfrm>
            <a:off x="5213501" y="31897"/>
            <a:ext cx="2697122" cy="461665"/>
          </a:xfrm>
          <a:prstGeom prst="rect">
            <a:avLst/>
          </a:prstGeom>
          <a:noFill/>
        </p:spPr>
        <p:txBody>
          <a:bodyPr wrap="square" rtlCol="0">
            <a:spAutoFit/>
          </a:bodyPr>
          <a:lstStyle/>
          <a:p>
            <a:r>
              <a:rPr lang="en-US" sz="2400" dirty="0">
                <a:solidFill>
                  <a:schemeClr val="bg1"/>
                </a:solidFill>
              </a:rPr>
              <a:t>Service discover</a:t>
            </a:r>
          </a:p>
        </p:txBody>
      </p:sp>
      <p:sp>
        <p:nvSpPr>
          <p:cNvPr id="25" name="Rectangle 24">
            <a:extLst>
              <a:ext uri="{FF2B5EF4-FFF2-40B4-BE49-F238E27FC236}">
                <a16:creationId xmlns:a16="http://schemas.microsoft.com/office/drawing/2014/main" id="{FFFEFDF1-26D6-557C-4E57-748C9654A3FA}"/>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507A060-C090-0680-E021-76679E363CF5}"/>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Pull metrics</a:t>
            </a:r>
          </a:p>
        </p:txBody>
      </p:sp>
      <p:cxnSp>
        <p:nvCxnSpPr>
          <p:cNvPr id="28" name="Straight Connector 27">
            <a:extLst>
              <a:ext uri="{FF2B5EF4-FFF2-40B4-BE49-F238E27FC236}">
                <a16:creationId xmlns:a16="http://schemas.microsoft.com/office/drawing/2014/main" id="{BEC88D19-DE57-9801-C1FD-1BE311F846BA}"/>
              </a:ext>
            </a:extLst>
          </p:cNvPr>
          <p:cNvCxnSpPr>
            <a:cxnSpLocks/>
            <a:stCxn id="26" idx="3"/>
            <a:endCxn id="18" idx="1"/>
          </p:cNvCxnSpPr>
          <p:nvPr/>
        </p:nvCxnSpPr>
        <p:spPr>
          <a:xfrm flipV="1">
            <a:off x="3900862" y="4014161"/>
            <a:ext cx="1423173" cy="1"/>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B81F7D-29AE-7107-8C53-C5C1EF277B79}"/>
              </a:ext>
            </a:extLst>
          </p:cNvPr>
          <p:cNvCxnSpPr>
            <a:cxnSpLocks/>
          </p:cNvCxnSpPr>
          <p:nvPr/>
        </p:nvCxnSpPr>
        <p:spPr>
          <a:xfrm flipV="1">
            <a:off x="2238195" y="4014162"/>
            <a:ext cx="658842" cy="13662"/>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9A6C90-BB66-3856-FA5F-8DD51280D739}"/>
              </a:ext>
            </a:extLst>
          </p:cNvPr>
          <p:cNvCxnSpPr>
            <a:cxnSpLocks/>
            <a:endCxn id="23" idx="0"/>
          </p:cNvCxnSpPr>
          <p:nvPr/>
        </p:nvCxnSpPr>
        <p:spPr>
          <a:xfrm>
            <a:off x="2279265" y="4027824"/>
            <a:ext cx="0" cy="1211158"/>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582FE17-7067-F510-4B71-B88A4660C693}"/>
              </a:ext>
            </a:extLst>
          </p:cNvPr>
          <p:cNvSpPr/>
          <p:nvPr/>
        </p:nvSpPr>
        <p:spPr>
          <a:xfrm>
            <a:off x="1362094" y="5380184"/>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419D2D-B3F9-32E3-E8AA-542A6BF88043}"/>
              </a:ext>
            </a:extLst>
          </p:cNvPr>
          <p:cNvSpPr/>
          <p:nvPr/>
        </p:nvSpPr>
        <p:spPr>
          <a:xfrm>
            <a:off x="1497817" y="5543782"/>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1AF1303-C45E-6071-3614-87E7F4A7BB87}"/>
              </a:ext>
            </a:extLst>
          </p:cNvPr>
          <p:cNvSpPr/>
          <p:nvPr/>
        </p:nvSpPr>
        <p:spPr>
          <a:xfrm>
            <a:off x="1876113" y="6706103"/>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75B1AF1-48FB-F120-2244-31819407DBB8}"/>
              </a:ext>
            </a:extLst>
          </p:cNvPr>
          <p:cNvSpPr txBox="1"/>
          <p:nvPr/>
        </p:nvSpPr>
        <p:spPr>
          <a:xfrm>
            <a:off x="1884444" y="6751389"/>
            <a:ext cx="1557270" cy="369332"/>
          </a:xfrm>
          <a:prstGeom prst="rect">
            <a:avLst/>
          </a:prstGeom>
          <a:noFill/>
        </p:spPr>
        <p:txBody>
          <a:bodyPr wrap="square" rtlCol="0">
            <a:spAutoFit/>
          </a:bodyPr>
          <a:lstStyle/>
          <a:p>
            <a:r>
              <a:rPr lang="en-US" dirty="0">
                <a:solidFill>
                  <a:schemeClr val="bg1"/>
                </a:solidFill>
              </a:rPr>
              <a:t>Node Exporter</a:t>
            </a:r>
          </a:p>
        </p:txBody>
      </p:sp>
      <p:sp>
        <p:nvSpPr>
          <p:cNvPr id="47" name="Rectangle 46">
            <a:extLst>
              <a:ext uri="{FF2B5EF4-FFF2-40B4-BE49-F238E27FC236}">
                <a16:creationId xmlns:a16="http://schemas.microsoft.com/office/drawing/2014/main" id="{728516D0-5887-E255-4818-E81A976300E2}"/>
              </a:ext>
            </a:extLst>
          </p:cNvPr>
          <p:cNvSpPr/>
          <p:nvPr/>
        </p:nvSpPr>
        <p:spPr>
          <a:xfrm>
            <a:off x="1377666" y="2126710"/>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D08AA24-A5AD-E868-7A45-720DBF5DF758}"/>
              </a:ext>
            </a:extLst>
          </p:cNvPr>
          <p:cNvSpPr txBox="1"/>
          <p:nvPr/>
        </p:nvSpPr>
        <p:spPr>
          <a:xfrm>
            <a:off x="1416570" y="2181652"/>
            <a:ext cx="1725389" cy="369332"/>
          </a:xfrm>
          <a:prstGeom prst="rect">
            <a:avLst/>
          </a:prstGeom>
          <a:noFill/>
        </p:spPr>
        <p:txBody>
          <a:bodyPr wrap="square" rtlCol="0">
            <a:spAutoFit/>
          </a:bodyPr>
          <a:lstStyle/>
          <a:p>
            <a:r>
              <a:rPr lang="en-US" dirty="0">
                <a:solidFill>
                  <a:schemeClr val="bg1"/>
                </a:solidFill>
              </a:rPr>
              <a:t>Push Gateway</a:t>
            </a:r>
          </a:p>
        </p:txBody>
      </p:sp>
      <p:cxnSp>
        <p:nvCxnSpPr>
          <p:cNvPr id="49" name="Straight Connector 48">
            <a:extLst>
              <a:ext uri="{FF2B5EF4-FFF2-40B4-BE49-F238E27FC236}">
                <a16:creationId xmlns:a16="http://schemas.microsoft.com/office/drawing/2014/main" id="{2BD40BCE-68AB-E5D1-6AF5-E9A764B79A73}"/>
              </a:ext>
            </a:extLst>
          </p:cNvPr>
          <p:cNvCxnSpPr>
            <a:cxnSpLocks/>
            <a:endCxn id="48" idx="2"/>
          </p:cNvCxnSpPr>
          <p:nvPr/>
        </p:nvCxnSpPr>
        <p:spPr>
          <a:xfrm flipV="1">
            <a:off x="2279265" y="2550984"/>
            <a:ext cx="0" cy="1449516"/>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75D334D9-0240-1D58-283C-65510058AE0D}"/>
              </a:ext>
            </a:extLst>
          </p:cNvPr>
          <p:cNvSpPr/>
          <p:nvPr/>
        </p:nvSpPr>
        <p:spPr>
          <a:xfrm>
            <a:off x="317645" y="251631"/>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22316B-8451-5B9C-967D-7F95C3742D6B}"/>
              </a:ext>
            </a:extLst>
          </p:cNvPr>
          <p:cNvSpPr/>
          <p:nvPr/>
        </p:nvSpPr>
        <p:spPr>
          <a:xfrm>
            <a:off x="486723" y="392833"/>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3417C7D-0541-8DD5-BED9-EA82CE9600C3}"/>
              </a:ext>
            </a:extLst>
          </p:cNvPr>
          <p:cNvSpPr/>
          <p:nvPr/>
        </p:nvSpPr>
        <p:spPr>
          <a:xfrm>
            <a:off x="622446" y="556431"/>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52ACBEB-C35D-1BD8-7DC4-DFD00893D827}"/>
              </a:ext>
            </a:extLst>
          </p:cNvPr>
          <p:cNvSpPr txBox="1"/>
          <p:nvPr/>
        </p:nvSpPr>
        <p:spPr>
          <a:xfrm>
            <a:off x="701749" y="712381"/>
            <a:ext cx="1788393" cy="369332"/>
          </a:xfrm>
          <a:prstGeom prst="rect">
            <a:avLst/>
          </a:prstGeom>
          <a:noFill/>
        </p:spPr>
        <p:txBody>
          <a:bodyPr wrap="square" rtlCol="0">
            <a:spAutoFit/>
          </a:bodyPr>
          <a:lstStyle/>
          <a:p>
            <a:r>
              <a:rPr lang="en-US" dirty="0">
                <a:solidFill>
                  <a:schemeClr val="bg1"/>
                </a:solidFill>
              </a:rPr>
              <a:t>Short-lived jobs</a:t>
            </a:r>
          </a:p>
        </p:txBody>
      </p:sp>
      <p:cxnSp>
        <p:nvCxnSpPr>
          <p:cNvPr id="57" name="Straight Connector 56">
            <a:extLst>
              <a:ext uri="{FF2B5EF4-FFF2-40B4-BE49-F238E27FC236}">
                <a16:creationId xmlns:a16="http://schemas.microsoft.com/office/drawing/2014/main" id="{EA645CF9-EDAD-856B-262D-A7B7F4D04E44}"/>
              </a:ext>
            </a:extLst>
          </p:cNvPr>
          <p:cNvCxnSpPr>
            <a:cxnSpLocks/>
            <a:stCxn id="55" idx="2"/>
            <a:endCxn id="47" idx="0"/>
          </p:cNvCxnSpPr>
          <p:nvPr/>
        </p:nvCxnSpPr>
        <p:spPr>
          <a:xfrm>
            <a:off x="1556295" y="1412799"/>
            <a:ext cx="696633" cy="713911"/>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724E020A-2CF6-8DA7-3023-A161FC24723B}"/>
              </a:ext>
            </a:extLst>
          </p:cNvPr>
          <p:cNvSpPr/>
          <p:nvPr/>
        </p:nvSpPr>
        <p:spPr>
          <a:xfrm>
            <a:off x="4651348" y="80432"/>
            <a:ext cx="4439488" cy="164870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414604E-4A2E-A4EF-01ED-348EDBD2D6EB}"/>
              </a:ext>
            </a:extLst>
          </p:cNvPr>
          <p:cNvSpPr txBox="1"/>
          <p:nvPr/>
        </p:nvSpPr>
        <p:spPr>
          <a:xfrm>
            <a:off x="1692018" y="5593772"/>
            <a:ext cx="1585664" cy="523220"/>
          </a:xfrm>
          <a:prstGeom prst="rect">
            <a:avLst/>
          </a:prstGeom>
          <a:noFill/>
        </p:spPr>
        <p:txBody>
          <a:bodyPr wrap="square" rtlCol="0">
            <a:spAutoFit/>
          </a:bodyPr>
          <a:lstStyle/>
          <a:p>
            <a:r>
              <a:rPr lang="en-US" sz="2800" dirty="0">
                <a:solidFill>
                  <a:schemeClr val="bg1"/>
                </a:solidFill>
              </a:rPr>
              <a:t>servers</a:t>
            </a:r>
            <a:endParaRPr lang="en-US" dirty="0">
              <a:solidFill>
                <a:schemeClr val="bg1"/>
              </a:solidFill>
            </a:endParaRPr>
          </a:p>
        </p:txBody>
      </p:sp>
      <p:sp>
        <p:nvSpPr>
          <p:cNvPr id="64" name="Rectangle 63">
            <a:extLst>
              <a:ext uri="{FF2B5EF4-FFF2-40B4-BE49-F238E27FC236}">
                <a16:creationId xmlns:a16="http://schemas.microsoft.com/office/drawing/2014/main" id="{99800782-9634-1BD9-C53C-0A37AAC224BB}"/>
              </a:ext>
            </a:extLst>
          </p:cNvPr>
          <p:cNvSpPr/>
          <p:nvPr/>
        </p:nvSpPr>
        <p:spPr>
          <a:xfrm>
            <a:off x="4732727" y="704898"/>
            <a:ext cx="133970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65" name="Rectangle 64">
            <a:extLst>
              <a:ext uri="{FF2B5EF4-FFF2-40B4-BE49-F238E27FC236}">
                <a16:creationId xmlns:a16="http://schemas.microsoft.com/office/drawing/2014/main" id="{EB0B64BF-6004-0ABB-7759-59E098A60645}"/>
              </a:ext>
            </a:extLst>
          </p:cNvPr>
          <p:cNvSpPr/>
          <p:nvPr/>
        </p:nvSpPr>
        <p:spPr>
          <a:xfrm>
            <a:off x="6219053" y="676271"/>
            <a:ext cx="851800"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file_sd</a:t>
            </a:r>
            <a:endParaRPr lang="en-US" dirty="0"/>
          </a:p>
        </p:txBody>
      </p:sp>
      <p:sp>
        <p:nvSpPr>
          <p:cNvPr id="66" name="Rectangle 65">
            <a:extLst>
              <a:ext uri="{FF2B5EF4-FFF2-40B4-BE49-F238E27FC236}">
                <a16:creationId xmlns:a16="http://schemas.microsoft.com/office/drawing/2014/main" id="{B16FC4CA-E15A-62A3-9AEF-400FF82E89B2}"/>
              </a:ext>
            </a:extLst>
          </p:cNvPr>
          <p:cNvSpPr/>
          <p:nvPr/>
        </p:nvSpPr>
        <p:spPr>
          <a:xfrm>
            <a:off x="7193747" y="675550"/>
            <a:ext cx="1695071"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http_sd_configs</a:t>
            </a:r>
            <a:endParaRPr lang="en-US" dirty="0"/>
          </a:p>
        </p:txBody>
      </p:sp>
      <p:sp>
        <p:nvSpPr>
          <p:cNvPr id="67" name="Rectangle 66">
            <a:extLst>
              <a:ext uri="{FF2B5EF4-FFF2-40B4-BE49-F238E27FC236}">
                <a16:creationId xmlns:a16="http://schemas.microsoft.com/office/drawing/2014/main" id="{370D91DD-B919-C8A1-0C8B-41C97F218EDA}"/>
              </a:ext>
            </a:extLst>
          </p:cNvPr>
          <p:cNvSpPr/>
          <p:nvPr/>
        </p:nvSpPr>
        <p:spPr>
          <a:xfrm>
            <a:off x="5213500" y="2231080"/>
            <a:ext cx="1080971" cy="53914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4F6B2F94-2F80-0C33-D654-B2B153F81EBB}"/>
              </a:ext>
            </a:extLst>
          </p:cNvPr>
          <p:cNvCxnSpPr>
            <a:cxnSpLocks/>
            <a:stCxn id="67" idx="2"/>
            <a:endCxn id="18" idx="0"/>
          </p:cNvCxnSpPr>
          <p:nvPr/>
        </p:nvCxnSpPr>
        <p:spPr>
          <a:xfrm>
            <a:off x="5753986" y="2770227"/>
            <a:ext cx="225369" cy="809594"/>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D647E47-3F30-C3E9-3BA2-81A2B7BD120A}"/>
              </a:ext>
            </a:extLst>
          </p:cNvPr>
          <p:cNvSpPr txBox="1"/>
          <p:nvPr/>
        </p:nvSpPr>
        <p:spPr>
          <a:xfrm>
            <a:off x="5213500" y="2181652"/>
            <a:ext cx="1080973" cy="584775"/>
          </a:xfrm>
          <a:prstGeom prst="rect">
            <a:avLst/>
          </a:prstGeom>
          <a:noFill/>
        </p:spPr>
        <p:txBody>
          <a:bodyPr wrap="square" rtlCol="0">
            <a:spAutoFit/>
          </a:bodyPr>
          <a:lstStyle/>
          <a:p>
            <a:r>
              <a:rPr lang="en-US" sz="1600" dirty="0">
                <a:solidFill>
                  <a:schemeClr val="bg1"/>
                </a:solidFill>
              </a:rPr>
              <a:t>Discovery target</a:t>
            </a:r>
          </a:p>
        </p:txBody>
      </p:sp>
      <p:cxnSp>
        <p:nvCxnSpPr>
          <p:cNvPr id="73" name="Straight Connector 72">
            <a:extLst>
              <a:ext uri="{FF2B5EF4-FFF2-40B4-BE49-F238E27FC236}">
                <a16:creationId xmlns:a16="http://schemas.microsoft.com/office/drawing/2014/main" id="{9D931843-EDD6-77B2-78D8-90B4D3FDD1D0}"/>
              </a:ext>
            </a:extLst>
          </p:cNvPr>
          <p:cNvCxnSpPr>
            <a:cxnSpLocks/>
          </p:cNvCxnSpPr>
          <p:nvPr/>
        </p:nvCxnSpPr>
        <p:spPr>
          <a:xfrm flipV="1">
            <a:off x="5660065" y="1729137"/>
            <a:ext cx="0" cy="452515"/>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E96A6908-7D37-C28E-D75A-F55184B90605}"/>
              </a:ext>
            </a:extLst>
          </p:cNvPr>
          <p:cNvSpPr/>
          <p:nvPr/>
        </p:nvSpPr>
        <p:spPr>
          <a:xfrm>
            <a:off x="6006889" y="4662392"/>
            <a:ext cx="2740899" cy="5846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Master1.example.com</a:t>
            </a:r>
          </a:p>
        </p:txBody>
      </p:sp>
      <p:sp>
        <p:nvSpPr>
          <p:cNvPr id="3" name="Rectangle 2">
            <a:extLst>
              <a:ext uri="{FF2B5EF4-FFF2-40B4-BE49-F238E27FC236}">
                <a16:creationId xmlns:a16="http://schemas.microsoft.com/office/drawing/2014/main" id="{34C7FB33-3328-6C1B-0D8E-47DA096F4484}"/>
              </a:ext>
            </a:extLst>
          </p:cNvPr>
          <p:cNvSpPr/>
          <p:nvPr/>
        </p:nvSpPr>
        <p:spPr>
          <a:xfrm>
            <a:off x="4140206" y="5419077"/>
            <a:ext cx="2081028"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Master1</a:t>
            </a:r>
          </a:p>
          <a:p>
            <a:pPr algn="ctr"/>
            <a:endParaRPr lang="en-US" sz="1600" dirty="0"/>
          </a:p>
          <a:p>
            <a:pPr algn="ctr"/>
            <a:r>
              <a:rPr lang="en-US" sz="1600" dirty="0"/>
              <a:t>Prometheus</a:t>
            </a:r>
          </a:p>
          <a:p>
            <a:pPr algn="ctr"/>
            <a:r>
              <a:rPr lang="en-US" sz="1600" dirty="0" err="1"/>
              <a:t>NodeExporter</a:t>
            </a:r>
            <a:endParaRPr lang="en-US" sz="1600" dirty="0"/>
          </a:p>
          <a:p>
            <a:pPr algn="ctr"/>
            <a:endParaRPr lang="en-US" dirty="0"/>
          </a:p>
        </p:txBody>
      </p:sp>
      <p:sp>
        <p:nvSpPr>
          <p:cNvPr id="4" name="Rectangle 3">
            <a:extLst>
              <a:ext uri="{FF2B5EF4-FFF2-40B4-BE49-F238E27FC236}">
                <a16:creationId xmlns:a16="http://schemas.microsoft.com/office/drawing/2014/main" id="{2EA41944-3BF1-088C-BE7C-700B1493F25D}"/>
              </a:ext>
            </a:extLst>
          </p:cNvPr>
          <p:cNvSpPr/>
          <p:nvPr/>
        </p:nvSpPr>
        <p:spPr>
          <a:xfrm>
            <a:off x="6284344" y="5418525"/>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workernode1</a:t>
            </a:r>
          </a:p>
          <a:p>
            <a:pPr algn="ctr"/>
            <a:endParaRPr lang="en-US" sz="1600" dirty="0"/>
          </a:p>
          <a:p>
            <a:pPr algn="ctr"/>
            <a:r>
              <a:rPr lang="en-US" sz="1600" dirty="0" err="1"/>
              <a:t>NodeExporter</a:t>
            </a:r>
            <a:endParaRPr lang="en-US" sz="1600" dirty="0"/>
          </a:p>
          <a:p>
            <a:pPr algn="ctr"/>
            <a:r>
              <a:rPr lang="en-US" sz="1600" dirty="0"/>
              <a:t>Alert Manager1</a:t>
            </a:r>
          </a:p>
          <a:p>
            <a:pPr algn="ctr"/>
            <a:r>
              <a:rPr lang="en-US" sz="1600" dirty="0"/>
              <a:t>Prometheus2</a:t>
            </a:r>
          </a:p>
          <a:p>
            <a:pPr algn="ctr"/>
            <a:endParaRPr lang="en-US" sz="1600" dirty="0"/>
          </a:p>
          <a:p>
            <a:pPr algn="ctr"/>
            <a:endParaRPr lang="en-US" dirty="0"/>
          </a:p>
        </p:txBody>
      </p:sp>
      <p:sp>
        <p:nvSpPr>
          <p:cNvPr id="5" name="Rectangle 4">
            <a:extLst>
              <a:ext uri="{FF2B5EF4-FFF2-40B4-BE49-F238E27FC236}">
                <a16:creationId xmlns:a16="http://schemas.microsoft.com/office/drawing/2014/main" id="{1D6A96B4-9979-9EE3-54F3-E4A1A0444275}"/>
              </a:ext>
            </a:extLst>
          </p:cNvPr>
          <p:cNvSpPr/>
          <p:nvPr/>
        </p:nvSpPr>
        <p:spPr>
          <a:xfrm>
            <a:off x="8237653" y="5419077"/>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workernode2</a:t>
            </a:r>
          </a:p>
          <a:p>
            <a:pPr algn="ctr"/>
            <a:endParaRPr lang="en-US" sz="1600" dirty="0"/>
          </a:p>
          <a:p>
            <a:pPr algn="ctr"/>
            <a:r>
              <a:rPr lang="en-US" sz="1600" dirty="0"/>
              <a:t>Pushgateway</a:t>
            </a:r>
          </a:p>
          <a:p>
            <a:pPr algn="ctr"/>
            <a:r>
              <a:rPr lang="en-US" sz="1800" dirty="0"/>
              <a:t>Alert Manager2</a:t>
            </a:r>
          </a:p>
          <a:p>
            <a:pPr algn="ctr"/>
            <a:r>
              <a:rPr lang="en-US" dirty="0"/>
              <a:t>Prometheus-Federation</a:t>
            </a:r>
            <a:endParaRPr lang="en-US" sz="1800" dirty="0"/>
          </a:p>
        </p:txBody>
      </p:sp>
      <p:sp>
        <p:nvSpPr>
          <p:cNvPr id="6" name="Rectangle 5">
            <a:extLst>
              <a:ext uri="{FF2B5EF4-FFF2-40B4-BE49-F238E27FC236}">
                <a16:creationId xmlns:a16="http://schemas.microsoft.com/office/drawing/2014/main" id="{57637A02-C696-05A3-E006-60E16F4F9789}"/>
              </a:ext>
            </a:extLst>
          </p:cNvPr>
          <p:cNvSpPr/>
          <p:nvPr/>
        </p:nvSpPr>
        <p:spPr>
          <a:xfrm>
            <a:off x="10151358" y="5434975"/>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Nginx</a:t>
            </a:r>
          </a:p>
          <a:p>
            <a:pPr algn="ctr"/>
            <a:endParaRPr lang="en-US" sz="1600" dirty="0"/>
          </a:p>
          <a:p>
            <a:pPr algn="ctr"/>
            <a:endParaRPr lang="en-US" sz="1600" dirty="0"/>
          </a:p>
          <a:p>
            <a:pPr algn="ctr"/>
            <a:r>
              <a:rPr lang="en-US" sz="1600" dirty="0"/>
              <a:t>Service Discovery</a:t>
            </a:r>
          </a:p>
          <a:p>
            <a:pPr algn="ctr"/>
            <a:endParaRPr lang="en-US" sz="1600" dirty="0"/>
          </a:p>
          <a:p>
            <a:pPr algn="ctr"/>
            <a:endParaRPr lang="en-US" dirty="0"/>
          </a:p>
        </p:txBody>
      </p:sp>
    </p:spTree>
    <p:extLst>
      <p:ext uri="{BB962C8B-B14F-4D97-AF65-F5344CB8AC3E}">
        <p14:creationId xmlns:p14="http://schemas.microsoft.com/office/powerpoint/2010/main" val="37468900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02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7200" dirty="0"/>
                <a:t>Install Prometheus</a:t>
              </a:r>
            </a:p>
          </p:txBody>
        </p:sp>
      </p:grpSp>
    </p:spTree>
    <p:extLst>
      <p:ext uri="{BB962C8B-B14F-4D97-AF65-F5344CB8AC3E}">
        <p14:creationId xmlns:p14="http://schemas.microsoft.com/office/powerpoint/2010/main" val="362467096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D676073-EC7C-3238-A7E0-C849D30B75C1}"/>
              </a:ext>
            </a:extLst>
          </p:cNvPr>
          <p:cNvSpPr>
            <a:spLocks noGrp="1"/>
          </p:cNvSpPr>
          <p:nvPr>
            <p:ph type="subTitle" idx="1"/>
          </p:nvPr>
        </p:nvSpPr>
        <p:spPr>
          <a:xfrm>
            <a:off x="139869" y="3478580"/>
            <a:ext cx="6096698" cy="924960"/>
          </a:xfrm>
        </p:spPr>
        <p:txBody>
          <a:bodyPr/>
          <a:lstStyle/>
          <a:p>
            <a:r>
              <a:rPr lang="en-US" b="1" dirty="0">
                <a:solidFill>
                  <a:schemeClr val="dk1"/>
                </a:solidFill>
              </a:rPr>
              <a:t>Star, status, &amp; Stop services.</a:t>
            </a:r>
          </a:p>
        </p:txBody>
      </p:sp>
      <p:sp>
        <p:nvSpPr>
          <p:cNvPr id="4" name="Subtitle 3">
            <a:extLst>
              <a:ext uri="{FF2B5EF4-FFF2-40B4-BE49-F238E27FC236}">
                <a16:creationId xmlns:a16="http://schemas.microsoft.com/office/drawing/2014/main" id="{0978A545-506F-3AA4-CBE6-4E815CB1B1C1}"/>
              </a:ext>
            </a:extLst>
          </p:cNvPr>
          <p:cNvSpPr>
            <a:spLocks noGrp="1"/>
          </p:cNvSpPr>
          <p:nvPr>
            <p:ph type="subTitle" idx="3"/>
          </p:nvPr>
        </p:nvSpPr>
        <p:spPr>
          <a:xfrm>
            <a:off x="139869" y="4064247"/>
            <a:ext cx="5120784" cy="924960"/>
          </a:xfrm>
        </p:spPr>
        <p:txBody>
          <a:bodyPr/>
          <a:lstStyle/>
          <a:p>
            <a:r>
              <a:rPr lang="en-US" b="1" dirty="0">
                <a:solidFill>
                  <a:schemeClr val="dk1"/>
                </a:solidFill>
              </a:rPr>
              <a:t>Navigate the URL</a:t>
            </a:r>
          </a:p>
        </p:txBody>
      </p:sp>
      <p:sp>
        <p:nvSpPr>
          <p:cNvPr id="8" name="Subtitle 7">
            <a:extLst>
              <a:ext uri="{FF2B5EF4-FFF2-40B4-BE49-F238E27FC236}">
                <a16:creationId xmlns:a16="http://schemas.microsoft.com/office/drawing/2014/main" id="{35A7F0B2-D68F-49E6-3EA4-2CAF6EB3292B}"/>
              </a:ext>
            </a:extLst>
          </p:cNvPr>
          <p:cNvSpPr>
            <a:spLocks noGrp="1"/>
          </p:cNvSpPr>
          <p:nvPr>
            <p:ph type="subTitle" idx="7"/>
          </p:nvPr>
        </p:nvSpPr>
        <p:spPr>
          <a:xfrm>
            <a:off x="133968" y="1551802"/>
            <a:ext cx="5718192" cy="775680"/>
          </a:xfrm>
        </p:spPr>
        <p:txBody>
          <a:bodyPr/>
          <a:lstStyle/>
          <a:p>
            <a:r>
              <a:rPr lang="en-US" dirty="0"/>
              <a:t>Latest packages &amp; Install</a:t>
            </a:r>
          </a:p>
        </p:txBody>
      </p:sp>
      <p:sp>
        <p:nvSpPr>
          <p:cNvPr id="9" name="Subtitle 8">
            <a:extLst>
              <a:ext uri="{FF2B5EF4-FFF2-40B4-BE49-F238E27FC236}">
                <a16:creationId xmlns:a16="http://schemas.microsoft.com/office/drawing/2014/main" id="{4C514B9C-606C-55BB-C0CB-AABFB103DF91}"/>
              </a:ext>
            </a:extLst>
          </p:cNvPr>
          <p:cNvSpPr>
            <a:spLocks noGrp="1"/>
          </p:cNvSpPr>
          <p:nvPr>
            <p:ph type="subTitle" idx="8"/>
          </p:nvPr>
        </p:nvSpPr>
        <p:spPr>
          <a:xfrm>
            <a:off x="133968" y="2199672"/>
            <a:ext cx="3738240" cy="775680"/>
          </a:xfrm>
        </p:spPr>
        <p:txBody>
          <a:bodyPr/>
          <a:lstStyle/>
          <a:p>
            <a:r>
              <a:rPr lang="en-US" dirty="0"/>
              <a:t>Create service</a:t>
            </a:r>
          </a:p>
        </p:txBody>
      </p:sp>
      <p:sp>
        <p:nvSpPr>
          <p:cNvPr id="10" name="Subtitle 9">
            <a:extLst>
              <a:ext uri="{FF2B5EF4-FFF2-40B4-BE49-F238E27FC236}">
                <a16:creationId xmlns:a16="http://schemas.microsoft.com/office/drawing/2014/main" id="{BC925669-EBC6-759A-E01D-3943015AE980}"/>
              </a:ext>
            </a:extLst>
          </p:cNvPr>
          <p:cNvSpPr>
            <a:spLocks noGrp="1"/>
          </p:cNvSpPr>
          <p:nvPr>
            <p:ph type="subTitle" idx="9"/>
          </p:nvPr>
        </p:nvSpPr>
        <p:spPr>
          <a:xfrm>
            <a:off x="133968" y="2800531"/>
            <a:ext cx="7729872" cy="775680"/>
          </a:xfrm>
        </p:spPr>
        <p:txBody>
          <a:bodyPr/>
          <a:lstStyle/>
          <a:p>
            <a:r>
              <a:rPr lang="en-US" dirty="0"/>
              <a:t>Understanding of Prometheus configuration.</a:t>
            </a:r>
          </a:p>
        </p:txBody>
      </p:sp>
      <p:sp>
        <p:nvSpPr>
          <p:cNvPr id="14" name="Title 13">
            <a:extLst>
              <a:ext uri="{FF2B5EF4-FFF2-40B4-BE49-F238E27FC236}">
                <a16:creationId xmlns:a16="http://schemas.microsoft.com/office/drawing/2014/main" id="{5B36C873-C3A6-0054-0986-BEF42B4AA6EC}"/>
              </a:ext>
            </a:extLst>
          </p:cNvPr>
          <p:cNvSpPr>
            <a:spLocks noGrp="1"/>
          </p:cNvSpPr>
          <p:nvPr>
            <p:ph type="title"/>
          </p:nvPr>
        </p:nvSpPr>
        <p:spPr>
          <a:xfrm>
            <a:off x="3625401" y="-70478"/>
            <a:ext cx="6790499" cy="863898"/>
          </a:xfrm>
        </p:spPr>
        <p:txBody>
          <a:bodyPr/>
          <a:lstStyle/>
          <a:p>
            <a:pPr marL="0" indent="0">
              <a:buNone/>
            </a:pPr>
            <a:r>
              <a:rPr lang="en-US" sz="4800" b="1" dirty="0">
                <a:solidFill>
                  <a:schemeClr val="accent2"/>
                </a:solidFill>
              </a:rPr>
              <a:t>Agenda</a:t>
            </a:r>
          </a:p>
        </p:txBody>
      </p:sp>
      <p:sp>
        <p:nvSpPr>
          <p:cNvPr id="3" name="Subtitle 3">
            <a:extLst>
              <a:ext uri="{FF2B5EF4-FFF2-40B4-BE49-F238E27FC236}">
                <a16:creationId xmlns:a16="http://schemas.microsoft.com/office/drawing/2014/main" id="{07B529A6-A208-52FF-A8F3-F8AA3EA0DB0D}"/>
              </a:ext>
            </a:extLst>
          </p:cNvPr>
          <p:cNvSpPr txBox="1">
            <a:spLocks/>
          </p:cNvSpPr>
          <p:nvPr/>
        </p:nvSpPr>
        <p:spPr>
          <a:xfrm>
            <a:off x="749300" y="4906768"/>
            <a:ext cx="10071100" cy="2291323"/>
          </a:xfrm>
          <a:prstGeom prst="rect">
            <a:avLst/>
          </a:prstGeom>
          <a:ln>
            <a:noFill/>
          </a:ln>
        </p:spPr>
        <p:txBody>
          <a:bodyPr spcFirstLastPara="1" wrap="square" lIns="91425" tIns="91425" rIns="91425" bIns="91425"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r>
              <a:rPr lang="en-US" sz="2400" b="1" dirty="0">
                <a:solidFill>
                  <a:srgbClr val="0070C0"/>
                </a:solidFill>
              </a:rPr>
              <a:t>What are the system requirements for installing Prometheus on a VM?</a:t>
            </a:r>
          </a:p>
          <a:p>
            <a:r>
              <a:rPr lang="en-US" sz="2400" b="1" dirty="0">
                <a:solidFill>
                  <a:srgbClr val="0070C0"/>
                </a:solidFill>
              </a:rPr>
              <a:t>How do you download the Prometheus binaries for installation?</a:t>
            </a:r>
          </a:p>
          <a:p>
            <a:r>
              <a:rPr lang="en-US" sz="2400" b="1" dirty="0">
                <a:solidFill>
                  <a:srgbClr val="0070C0"/>
                </a:solidFill>
              </a:rPr>
              <a:t>What configuration files need to be set up for Prometheus after installation?</a:t>
            </a:r>
          </a:p>
          <a:p>
            <a:r>
              <a:rPr lang="en-US" sz="2400" b="1" dirty="0">
                <a:solidFill>
                  <a:srgbClr val="0070C0"/>
                </a:solidFill>
              </a:rPr>
              <a:t>How can you start and verify the Prometheus service on a VM?</a:t>
            </a:r>
          </a:p>
        </p:txBody>
      </p:sp>
      <p:sp>
        <p:nvSpPr>
          <p:cNvPr id="5" name="Subtitle 7">
            <a:extLst>
              <a:ext uri="{FF2B5EF4-FFF2-40B4-BE49-F238E27FC236}">
                <a16:creationId xmlns:a16="http://schemas.microsoft.com/office/drawing/2014/main" id="{C17E41FF-53B3-3153-CE0B-3D55F72862A0}"/>
              </a:ext>
            </a:extLst>
          </p:cNvPr>
          <p:cNvSpPr txBox="1">
            <a:spLocks/>
          </p:cNvSpPr>
          <p:nvPr/>
        </p:nvSpPr>
        <p:spPr>
          <a:xfrm>
            <a:off x="133968" y="934688"/>
            <a:ext cx="8781432" cy="775680"/>
          </a:xfrm>
          <a:prstGeom prst="rect">
            <a:avLst/>
          </a:prstGeom>
          <a:ln>
            <a:noFill/>
          </a:ln>
        </p:spPr>
        <p:txBody>
          <a:bodyPr spcFirstLastPara="1" wrap="square" lIns="91425" tIns="91425" rIns="91425" bIns="91425"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r>
              <a:rPr lang="en-US" dirty="0"/>
              <a:t>Prerequisites of Installation of Prometheus server</a:t>
            </a:r>
          </a:p>
        </p:txBody>
      </p:sp>
    </p:spTree>
    <p:extLst>
      <p:ext uri="{BB962C8B-B14F-4D97-AF65-F5344CB8AC3E}">
        <p14:creationId xmlns:p14="http://schemas.microsoft.com/office/powerpoint/2010/main" val="2365958967"/>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50"/>
                                  </p:iterate>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50"/>
                                  </p:iterate>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iterate type="lt">
                                    <p:tmPct val="7000"/>
                                  </p:iterate>
                                  <p:childTnLst>
                                    <p:set>
                                      <p:cBhvr>
                                        <p:cTn id="34" dur="1" fill="hold">
                                          <p:stCondLst>
                                            <p:cond delay="0"/>
                                          </p:stCondLst>
                                        </p:cTn>
                                        <p:tgtEl>
                                          <p:spTgt spid="3">
                                            <p:txEl>
                                              <p:pRg st="0" end="0"/>
                                            </p:txEl>
                                          </p:spTgt>
                                        </p:tgtEl>
                                        <p:attrNameLst>
                                          <p:attrName>style.visibility</p:attrName>
                                        </p:attrNameLst>
                                      </p:cBhvr>
                                      <p:to>
                                        <p:strVal val="visible"/>
                                      </p:to>
                                    </p:set>
                                    <p:animEffect transition="in" filter="wipe(left)">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iterate type="lt">
                                    <p:tmPct val="7000"/>
                                  </p:iterate>
                                  <p:childTnLst>
                                    <p:set>
                                      <p:cBhvr>
                                        <p:cTn id="39" dur="1" fill="hold">
                                          <p:stCondLst>
                                            <p:cond delay="0"/>
                                          </p:stCondLst>
                                        </p:cTn>
                                        <p:tgtEl>
                                          <p:spTgt spid="3">
                                            <p:txEl>
                                              <p:pRg st="1" end="1"/>
                                            </p:txEl>
                                          </p:spTgt>
                                        </p:tgtEl>
                                        <p:attrNameLst>
                                          <p:attrName>style.visibility</p:attrName>
                                        </p:attrNameLst>
                                      </p:cBhvr>
                                      <p:to>
                                        <p:strVal val="visible"/>
                                      </p:to>
                                    </p:set>
                                    <p:animEffect transition="in" filter="wipe(left)">
                                      <p:cBhvr>
                                        <p:cTn id="40" dur="500"/>
                                        <p:tgtEl>
                                          <p:spTgt spid="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iterate type="lt">
                                    <p:tmPct val="7000"/>
                                  </p:iterate>
                                  <p:childTnLst>
                                    <p:set>
                                      <p:cBhvr>
                                        <p:cTn id="44" dur="1" fill="hold">
                                          <p:stCondLst>
                                            <p:cond delay="0"/>
                                          </p:stCondLst>
                                        </p:cTn>
                                        <p:tgtEl>
                                          <p:spTgt spid="3">
                                            <p:txEl>
                                              <p:pRg st="2" end="2"/>
                                            </p:txEl>
                                          </p:spTgt>
                                        </p:tgtEl>
                                        <p:attrNameLst>
                                          <p:attrName>style.visibility</p:attrName>
                                        </p:attrNameLst>
                                      </p:cBhvr>
                                      <p:to>
                                        <p:strVal val="visible"/>
                                      </p:to>
                                    </p:set>
                                    <p:animEffect transition="in" filter="wipe(left)">
                                      <p:cBhvr>
                                        <p:cTn id="45" dur="500"/>
                                        <p:tgtEl>
                                          <p:spTgt spid="3">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iterate type="lt">
                                    <p:tmPct val="7000"/>
                                  </p:iterate>
                                  <p:childTnLst>
                                    <p:set>
                                      <p:cBhvr>
                                        <p:cTn id="49" dur="1" fill="hold">
                                          <p:stCondLst>
                                            <p:cond delay="0"/>
                                          </p:stCondLst>
                                        </p:cTn>
                                        <p:tgtEl>
                                          <p:spTgt spid="3">
                                            <p:txEl>
                                              <p:pRg st="3" end="3"/>
                                            </p:txEl>
                                          </p:spTgt>
                                        </p:tgtEl>
                                        <p:attrNameLst>
                                          <p:attrName>style.visibility</p:attrName>
                                        </p:attrNameLst>
                                      </p:cBhvr>
                                      <p:to>
                                        <p:strVal val="visible"/>
                                      </p:to>
                                    </p:set>
                                    <p:animEffect transition="in" filter="wipe(left)">
                                      <p:cBhvr>
                                        <p:cTn id="5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P spid="10"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A60C4E7-2DF0-0DD1-3142-B2760BA06EE8}"/>
              </a:ext>
            </a:extLst>
          </p:cNvPr>
          <p:cNvSpPr txBox="1"/>
          <p:nvPr/>
        </p:nvSpPr>
        <p:spPr>
          <a:xfrm>
            <a:off x="114300" y="419100"/>
            <a:ext cx="14516100" cy="4154984"/>
          </a:xfrm>
          <a:prstGeom prst="rect">
            <a:avLst/>
          </a:prstGeom>
          <a:noFill/>
        </p:spPr>
        <p:txBody>
          <a:bodyPr wrap="square">
            <a:spAutoFit/>
          </a:bodyPr>
          <a:lstStyle/>
          <a:p>
            <a:pPr algn="l"/>
            <a:r>
              <a:rPr lang="en-US" sz="2400" b="1" i="0" dirty="0">
                <a:solidFill>
                  <a:schemeClr val="accent2"/>
                </a:solidFill>
                <a:effectLst/>
                <a:latin typeface="-apple-system"/>
              </a:rPr>
              <a:t>To install Prometheus on a virtual machine, you’ll need to ensure your system meets the following requirements:</a:t>
            </a:r>
          </a:p>
          <a:p>
            <a:pPr algn="l"/>
            <a:endParaRPr lang="en-US" sz="2400" b="0" i="0" dirty="0">
              <a:solidFill>
                <a:schemeClr val="bg1"/>
              </a:solidFill>
              <a:effectLst/>
              <a:latin typeface="-apple-system"/>
            </a:endParaRPr>
          </a:p>
          <a:p>
            <a:pPr algn="l">
              <a:buFont typeface="+mj-lt"/>
              <a:buAutoNum type="arabicPeriod"/>
            </a:pPr>
            <a:r>
              <a:rPr lang="en-US" sz="2400" b="1" i="0" dirty="0">
                <a:solidFill>
                  <a:schemeClr val="accent1"/>
                </a:solidFill>
                <a:effectLst/>
                <a:latin typeface="-apple-system"/>
              </a:rPr>
              <a:t>Operating System</a:t>
            </a:r>
            <a:r>
              <a:rPr lang="en-US" sz="2400" b="0" i="0" dirty="0">
                <a:solidFill>
                  <a:schemeClr val="accent1"/>
                </a:solidFill>
                <a:effectLst/>
                <a:latin typeface="-apple-system"/>
              </a:rPr>
              <a:t>: </a:t>
            </a:r>
            <a:r>
              <a:rPr lang="en-US" sz="2400" b="0" i="0" dirty="0">
                <a:solidFill>
                  <a:schemeClr val="bg1"/>
                </a:solidFill>
                <a:effectLst/>
                <a:latin typeface="-apple-system"/>
              </a:rPr>
              <a:t>Linux (e.g., Ubuntu 20.04 LTS) or Windows.</a:t>
            </a:r>
          </a:p>
          <a:p>
            <a:pPr algn="l">
              <a:buFont typeface="+mj-lt"/>
              <a:buAutoNum type="arabicPeriod"/>
            </a:pPr>
            <a:endParaRPr lang="en-US" sz="2400" b="0" i="0" dirty="0">
              <a:solidFill>
                <a:schemeClr val="bg1"/>
              </a:solidFill>
              <a:effectLst/>
              <a:latin typeface="-apple-system"/>
            </a:endParaRPr>
          </a:p>
          <a:p>
            <a:pPr algn="l">
              <a:buFont typeface="+mj-lt"/>
              <a:buAutoNum type="arabicPeriod"/>
            </a:pPr>
            <a:r>
              <a:rPr lang="en-US" sz="2400" b="1" i="0" dirty="0">
                <a:solidFill>
                  <a:schemeClr val="accent1"/>
                </a:solidFill>
                <a:effectLst/>
                <a:latin typeface="-apple-system"/>
              </a:rPr>
              <a:t>CPU</a:t>
            </a:r>
            <a:r>
              <a:rPr lang="en-US" sz="2400" b="0" i="0" dirty="0">
                <a:solidFill>
                  <a:schemeClr val="bg1"/>
                </a:solidFill>
                <a:effectLst/>
                <a:latin typeface="-apple-system"/>
              </a:rPr>
              <a:t>: At least 2 CPU cores.</a:t>
            </a:r>
          </a:p>
          <a:p>
            <a:pPr algn="l">
              <a:buFont typeface="+mj-lt"/>
              <a:buAutoNum type="arabicPeriod"/>
            </a:pPr>
            <a:endParaRPr lang="en-US" sz="2400" b="0" i="0" dirty="0">
              <a:solidFill>
                <a:schemeClr val="bg1"/>
              </a:solidFill>
              <a:effectLst/>
              <a:latin typeface="-apple-system"/>
            </a:endParaRPr>
          </a:p>
          <a:p>
            <a:pPr algn="l">
              <a:buFont typeface="+mj-lt"/>
              <a:buAutoNum type="arabicPeriod"/>
            </a:pPr>
            <a:r>
              <a:rPr lang="en-US" sz="2400" b="1" i="0" dirty="0">
                <a:solidFill>
                  <a:schemeClr val="accent1"/>
                </a:solidFill>
                <a:effectLst/>
                <a:latin typeface="-apple-system"/>
              </a:rPr>
              <a:t>Memory</a:t>
            </a:r>
            <a:r>
              <a:rPr lang="en-US" sz="2400" b="0" i="0" dirty="0">
                <a:solidFill>
                  <a:schemeClr val="bg1"/>
                </a:solidFill>
                <a:effectLst/>
                <a:latin typeface="-apple-system"/>
              </a:rPr>
              <a:t>: Minimum 4GB of RAM.</a:t>
            </a:r>
          </a:p>
          <a:p>
            <a:pPr algn="l">
              <a:buFont typeface="+mj-lt"/>
              <a:buAutoNum type="arabicPeriod"/>
            </a:pPr>
            <a:endParaRPr lang="en-US" sz="2400" b="0" i="0" dirty="0">
              <a:solidFill>
                <a:schemeClr val="bg1"/>
              </a:solidFill>
              <a:effectLst/>
              <a:latin typeface="-apple-system"/>
            </a:endParaRPr>
          </a:p>
          <a:p>
            <a:pPr algn="l">
              <a:buFont typeface="+mj-lt"/>
              <a:buAutoNum type="arabicPeriod"/>
            </a:pPr>
            <a:r>
              <a:rPr lang="en-US" sz="2400" b="1" i="0" dirty="0">
                <a:solidFill>
                  <a:schemeClr val="accent1"/>
                </a:solidFill>
                <a:effectLst/>
                <a:latin typeface="-apple-system"/>
              </a:rPr>
              <a:t>Disk Space</a:t>
            </a:r>
            <a:r>
              <a:rPr lang="en-US" sz="2400" b="0" i="0" dirty="0">
                <a:solidFill>
                  <a:schemeClr val="bg1"/>
                </a:solidFill>
                <a:effectLst/>
                <a:latin typeface="-apple-system"/>
              </a:rPr>
              <a:t>: At least 20GB of free disk space.</a:t>
            </a:r>
          </a:p>
          <a:p>
            <a:pPr algn="l">
              <a:buFont typeface="+mj-lt"/>
              <a:buAutoNum type="arabicPeriod"/>
            </a:pPr>
            <a:endParaRPr lang="en-US" sz="2400" b="0" i="0" dirty="0">
              <a:solidFill>
                <a:schemeClr val="bg1"/>
              </a:solidFill>
              <a:effectLst/>
              <a:latin typeface="-apple-system"/>
            </a:endParaRPr>
          </a:p>
          <a:p>
            <a:pPr algn="l">
              <a:buFont typeface="+mj-lt"/>
              <a:buAutoNum type="arabicPeriod"/>
            </a:pPr>
            <a:r>
              <a:rPr lang="en-US" sz="2400" b="1" dirty="0">
                <a:solidFill>
                  <a:schemeClr val="accent1"/>
                </a:solidFill>
                <a:latin typeface="-apple-system"/>
              </a:rPr>
              <a:t>Network</a:t>
            </a:r>
            <a:r>
              <a:rPr lang="en-US" sz="2400" dirty="0">
                <a:solidFill>
                  <a:schemeClr val="bg1"/>
                </a:solidFill>
                <a:latin typeface="-apple-system"/>
              </a:rPr>
              <a:t>: Open ports 9090 (for Prometheus server) and 9100 (for Node Exporter) if you plan to use it</a:t>
            </a:r>
            <a:r>
              <a:rPr lang="en-US" sz="2400" baseline="30000" dirty="0">
                <a:solidFill>
                  <a:srgbClr val="111111"/>
                </a:solidFill>
                <a:latin typeface="-apple-system"/>
              </a:rPr>
              <a:t>.</a:t>
            </a:r>
            <a:endParaRPr lang="en-US" sz="2400" b="0" i="0" dirty="0">
              <a:solidFill>
                <a:srgbClr val="111111"/>
              </a:solidFill>
              <a:effectLst/>
              <a:latin typeface="-apple-system"/>
            </a:endParaRPr>
          </a:p>
        </p:txBody>
      </p:sp>
    </p:spTree>
    <p:extLst>
      <p:ext uri="{BB962C8B-B14F-4D97-AF65-F5344CB8AC3E}">
        <p14:creationId xmlns:p14="http://schemas.microsoft.com/office/powerpoint/2010/main" val="286962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18">
                                            <p:txEl>
                                              <p:pRg st="2" end="2"/>
                                            </p:txEl>
                                          </p:spTgt>
                                        </p:tgtEl>
                                        <p:attrNameLst>
                                          <p:attrName>style.visibility</p:attrName>
                                        </p:attrNameLst>
                                      </p:cBhvr>
                                      <p:to>
                                        <p:strVal val="visible"/>
                                      </p:to>
                                    </p:set>
                                    <p:animEffect transition="in" filter="wipe(left)">
                                      <p:cBhvr>
                                        <p:cTn id="7" dur="500"/>
                                        <p:tgtEl>
                                          <p:spTgt spid="1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8">
                                            <p:txEl>
                                              <p:pRg st="4" end="4"/>
                                            </p:txEl>
                                          </p:spTgt>
                                        </p:tgtEl>
                                        <p:attrNameLst>
                                          <p:attrName>style.visibility</p:attrName>
                                        </p:attrNameLst>
                                      </p:cBhvr>
                                      <p:to>
                                        <p:strVal val="visible"/>
                                      </p:to>
                                    </p:set>
                                    <p:animEffect transition="in" filter="wipe(left)">
                                      <p:cBhvr>
                                        <p:cTn id="12" dur="500"/>
                                        <p:tgtEl>
                                          <p:spTgt spid="1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18">
                                            <p:txEl>
                                              <p:pRg st="6" end="6"/>
                                            </p:txEl>
                                          </p:spTgt>
                                        </p:tgtEl>
                                        <p:attrNameLst>
                                          <p:attrName>style.visibility</p:attrName>
                                        </p:attrNameLst>
                                      </p:cBhvr>
                                      <p:to>
                                        <p:strVal val="visible"/>
                                      </p:to>
                                    </p:set>
                                    <p:animEffect transition="in" filter="wipe(left)">
                                      <p:cBhvr>
                                        <p:cTn id="17" dur="500"/>
                                        <p:tgtEl>
                                          <p:spTgt spid="18">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18">
                                            <p:txEl>
                                              <p:pRg st="8" end="8"/>
                                            </p:txEl>
                                          </p:spTgt>
                                        </p:tgtEl>
                                        <p:attrNameLst>
                                          <p:attrName>style.visibility</p:attrName>
                                        </p:attrNameLst>
                                      </p:cBhvr>
                                      <p:to>
                                        <p:strVal val="visible"/>
                                      </p:to>
                                    </p:set>
                                    <p:animEffect transition="in" filter="wipe(left)">
                                      <p:cBhvr>
                                        <p:cTn id="22" dur="500"/>
                                        <p:tgtEl>
                                          <p:spTgt spid="18">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18">
                                            <p:txEl>
                                              <p:pRg st="10" end="10"/>
                                            </p:txEl>
                                          </p:spTgt>
                                        </p:tgtEl>
                                        <p:attrNameLst>
                                          <p:attrName>style.visibility</p:attrName>
                                        </p:attrNameLst>
                                      </p:cBhvr>
                                      <p:to>
                                        <p:strVal val="visible"/>
                                      </p:to>
                                    </p:set>
                                    <p:animEffect transition="in" filter="wipe(left)">
                                      <p:cBhvr>
                                        <p:cTn id="27" dur="500"/>
                                        <p:tgtEl>
                                          <p:spTgt spid="1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a:p>
        </p:txBody>
      </p:sp>
      <p:sp>
        <p:nvSpPr>
          <p:cNvPr id="4" name="Text 1"/>
          <p:cNvSpPr/>
          <p:nvPr/>
        </p:nvSpPr>
        <p:spPr>
          <a:xfrm>
            <a:off x="968693" y="371039"/>
            <a:ext cx="11309271"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Installing Prometheus: A Step-by-Step Guide</a:t>
            </a:r>
            <a:endParaRPr lang="en-US" sz="4574" dirty="0"/>
          </a:p>
        </p:txBody>
      </p:sp>
      <p:pic>
        <p:nvPicPr>
          <p:cNvPr id="5" name="Image 1" descr="preencoded.png"/>
          <p:cNvPicPr>
            <a:picLocks noChangeAspect="1"/>
          </p:cNvPicPr>
          <p:nvPr/>
        </p:nvPicPr>
        <p:blipFill>
          <a:blip r:embed="rId4"/>
          <a:stretch>
            <a:fillRect/>
          </a:stretch>
        </p:blipFill>
        <p:spPr>
          <a:xfrm>
            <a:off x="470853" y="1603375"/>
            <a:ext cx="4230886" cy="987504"/>
          </a:xfrm>
          <a:prstGeom prst="rect">
            <a:avLst/>
          </a:prstGeom>
        </p:spPr>
      </p:pic>
      <p:sp>
        <p:nvSpPr>
          <p:cNvPr id="6" name="Text 2"/>
          <p:cNvSpPr/>
          <p:nvPr/>
        </p:nvSpPr>
        <p:spPr>
          <a:xfrm>
            <a:off x="717669" y="2961164"/>
            <a:ext cx="2904530"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Download</a:t>
            </a:r>
            <a:endParaRPr lang="en-US" sz="2287" dirty="0"/>
          </a:p>
        </p:txBody>
      </p:sp>
      <p:sp>
        <p:nvSpPr>
          <p:cNvPr id="7" name="Text 3"/>
          <p:cNvSpPr/>
          <p:nvPr/>
        </p:nvSpPr>
        <p:spPr>
          <a:xfrm>
            <a:off x="717669" y="3472417"/>
            <a:ext cx="3737253" cy="4032353"/>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Visit the official Prometheus website to download the latest version of the software. The binaries are available for various operating systems, including Linux, Windows, and macOS.</a:t>
            </a:r>
          </a:p>
          <a:p>
            <a:pPr marL="0" indent="0" algn="l">
              <a:lnSpc>
                <a:spcPts val="3110"/>
              </a:lnSpc>
              <a:buNone/>
            </a:pPr>
            <a:endParaRPr lang="en-US" sz="1944" dirty="0">
              <a:solidFill>
                <a:srgbClr val="E5E0DF"/>
              </a:solidFill>
              <a:latin typeface="Overpass" pitchFamily="34" charset="0"/>
              <a:ea typeface="Overpass" pitchFamily="34" charset="-122"/>
            </a:endParaRPr>
          </a:p>
          <a:p>
            <a:pPr>
              <a:lnSpc>
                <a:spcPts val="3110"/>
              </a:lnSpc>
            </a:pPr>
            <a:r>
              <a:rPr lang="en-US" sz="1944" dirty="0">
                <a:solidFill>
                  <a:schemeClr val="bg1"/>
                </a:solidFill>
              </a:rPr>
              <a:t>https://prometheus.io/download/</a:t>
            </a:r>
          </a:p>
        </p:txBody>
      </p:sp>
      <p:pic>
        <p:nvPicPr>
          <p:cNvPr id="8" name="Image 2" descr="preencoded.png"/>
          <p:cNvPicPr>
            <a:picLocks noChangeAspect="1"/>
          </p:cNvPicPr>
          <p:nvPr/>
        </p:nvPicPr>
        <p:blipFill>
          <a:blip r:embed="rId5"/>
          <a:stretch>
            <a:fillRect/>
          </a:stretch>
        </p:blipFill>
        <p:spPr>
          <a:xfrm>
            <a:off x="4701738" y="1603375"/>
            <a:ext cx="4231005" cy="987504"/>
          </a:xfrm>
          <a:prstGeom prst="rect">
            <a:avLst/>
          </a:prstGeom>
        </p:spPr>
      </p:pic>
      <p:sp>
        <p:nvSpPr>
          <p:cNvPr id="9" name="Text 4"/>
          <p:cNvSpPr/>
          <p:nvPr/>
        </p:nvSpPr>
        <p:spPr>
          <a:xfrm>
            <a:off x="4948555" y="2961164"/>
            <a:ext cx="2904530"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Extract</a:t>
            </a:r>
            <a:endParaRPr lang="en-US" sz="2287" dirty="0"/>
          </a:p>
        </p:txBody>
      </p:sp>
      <p:sp>
        <p:nvSpPr>
          <p:cNvPr id="10" name="Text 5"/>
          <p:cNvSpPr/>
          <p:nvPr/>
        </p:nvSpPr>
        <p:spPr>
          <a:xfrm>
            <a:off x="4948555" y="3472418"/>
            <a:ext cx="3737372" cy="1975247"/>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Extract the downloaded package to a directory of your choice. This will provide you with the necessary files and directories to run Prometheus.</a:t>
            </a:r>
            <a:endParaRPr lang="en-US" sz="1944" dirty="0"/>
          </a:p>
        </p:txBody>
      </p:sp>
      <p:pic>
        <p:nvPicPr>
          <p:cNvPr id="11" name="Image 3" descr="preencoded.png"/>
          <p:cNvPicPr>
            <a:picLocks noChangeAspect="1"/>
          </p:cNvPicPr>
          <p:nvPr/>
        </p:nvPicPr>
        <p:blipFill>
          <a:blip r:embed="rId6"/>
          <a:stretch>
            <a:fillRect/>
          </a:stretch>
        </p:blipFill>
        <p:spPr>
          <a:xfrm>
            <a:off x="8932743" y="1603375"/>
            <a:ext cx="4231005" cy="987504"/>
          </a:xfrm>
          <a:prstGeom prst="rect">
            <a:avLst/>
          </a:prstGeom>
        </p:spPr>
      </p:pic>
      <p:sp>
        <p:nvSpPr>
          <p:cNvPr id="12" name="Text 6"/>
          <p:cNvSpPr/>
          <p:nvPr/>
        </p:nvSpPr>
        <p:spPr>
          <a:xfrm>
            <a:off x="9179560" y="2961164"/>
            <a:ext cx="2904530"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Configure</a:t>
            </a:r>
            <a:endParaRPr lang="en-US" sz="2287" dirty="0"/>
          </a:p>
        </p:txBody>
      </p:sp>
      <p:sp>
        <p:nvSpPr>
          <p:cNvPr id="13" name="Text 7"/>
          <p:cNvSpPr/>
          <p:nvPr/>
        </p:nvSpPr>
        <p:spPr>
          <a:xfrm>
            <a:off x="9179560" y="3472418"/>
            <a:ext cx="5339328" cy="2765346"/>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Customize the Prometheus configuration file (prometheus.yml) to specify the data sources you want to monitor, the scrape intervals, and any additional settings according to your requirements.</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 presetClass="entr" presetSubtype="0" fill="hold" nodeType="afterEffect">
                                  <p:stCondLst>
                                    <p:cond delay="0"/>
                                  </p:stCondLst>
                                  <p:iterate type="lt">
                                    <p:tmAbs val="10"/>
                                  </p:iterate>
                                  <p:childTnLst>
                                    <p:set>
                                      <p:cBhvr>
                                        <p:cTn id="17"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iterate type="lt">
                                    <p:tmAbs val="10"/>
                                  </p:iterate>
                                  <p:childTnLst>
                                    <p:set>
                                      <p:cBhvr>
                                        <p:cTn id="2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47"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1" presetClass="entr" presetSubtype="0" fill="hold" grpId="0" nodeType="afterEffect">
                                  <p:stCondLst>
                                    <p:cond delay="0"/>
                                  </p:stCondLst>
                                  <p:iterate type="lt">
                                    <p:tmAbs val="10"/>
                                  </p:iterate>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47"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par>
                          <p:cTn id="49" fill="hold">
                            <p:stCondLst>
                              <p:cond delay="1500"/>
                            </p:stCondLst>
                            <p:childTnLst>
                              <p:par>
                                <p:cTn id="50" presetID="1" presetClass="entr" presetSubtype="0" fill="hold" grpId="0" nodeType="afterEffect">
                                  <p:stCondLst>
                                    <p:cond delay="0"/>
                                  </p:stCondLst>
                                  <p:iterate type="lt">
                                    <p:tmAbs val="10"/>
                                  </p:iterate>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a:p>
        </p:txBody>
      </p:sp>
      <p:sp>
        <p:nvSpPr>
          <p:cNvPr id="4" name="Text 1"/>
          <p:cNvSpPr/>
          <p:nvPr/>
        </p:nvSpPr>
        <p:spPr>
          <a:xfrm>
            <a:off x="956429" y="132636"/>
            <a:ext cx="8047315"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Managing Prometheus Services</a:t>
            </a:r>
            <a:endParaRPr lang="en-US" sz="4574" dirty="0"/>
          </a:p>
        </p:txBody>
      </p:sp>
      <p:sp>
        <p:nvSpPr>
          <p:cNvPr id="5" name="Text 2"/>
          <p:cNvSpPr/>
          <p:nvPr/>
        </p:nvSpPr>
        <p:spPr>
          <a:xfrm>
            <a:off x="329609" y="1285317"/>
            <a:ext cx="2904530" cy="363141"/>
          </a:xfrm>
          <a:prstGeom prst="rect">
            <a:avLst/>
          </a:prstGeom>
          <a:noFill/>
          <a:ln/>
        </p:spPr>
        <p:txBody>
          <a:bodyPr wrap="none" rtlCol="0" anchor="t"/>
          <a:lstStyle/>
          <a:p>
            <a:pPr marL="0" indent="0">
              <a:lnSpc>
                <a:spcPts val="2859"/>
              </a:lnSpc>
              <a:buNone/>
            </a:pPr>
            <a:r>
              <a:rPr lang="en-US" sz="2287" b="1" kern="0" spc="-69" dirty="0">
                <a:solidFill>
                  <a:srgbClr val="FFFFFF"/>
                </a:solidFill>
                <a:latin typeface="Overpass" pitchFamily="34" charset="0"/>
                <a:ea typeface="Overpass" pitchFamily="34" charset="-122"/>
                <a:cs typeface="Overpass" pitchFamily="34" charset="-120"/>
              </a:rPr>
              <a:t>Starting Prometheus</a:t>
            </a:r>
            <a:endParaRPr lang="en-US" sz="2287" dirty="0"/>
          </a:p>
        </p:txBody>
      </p:sp>
      <p:sp>
        <p:nvSpPr>
          <p:cNvPr id="6" name="Text 3"/>
          <p:cNvSpPr/>
          <p:nvPr/>
        </p:nvSpPr>
        <p:spPr>
          <a:xfrm>
            <a:off x="329609" y="1895274"/>
            <a:ext cx="4704259" cy="1185148"/>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To start the Prometheus service, navigate to the extracted directory and run the following command:</a:t>
            </a:r>
            <a:endParaRPr lang="en-US" sz="1944" dirty="0"/>
          </a:p>
        </p:txBody>
      </p:sp>
      <p:sp>
        <p:nvSpPr>
          <p:cNvPr id="8" name="Shape 5"/>
          <p:cNvSpPr/>
          <p:nvPr/>
        </p:nvSpPr>
        <p:spPr>
          <a:xfrm>
            <a:off x="91439" y="3210024"/>
            <a:ext cx="4942429" cy="1160383"/>
          </a:xfrm>
          <a:prstGeom prst="roundRect">
            <a:avLst>
              <a:gd name="adj" fmla="val 3191"/>
            </a:avLst>
          </a:prstGeom>
          <a:solidFill>
            <a:srgbClr val="4C0124"/>
          </a:solidFill>
          <a:ln/>
        </p:spPr>
        <p:txBody>
          <a:bodyPr/>
          <a:lstStyle/>
          <a:p>
            <a:endParaRPr lang="en-US"/>
          </a:p>
        </p:txBody>
      </p:sp>
      <p:sp>
        <p:nvSpPr>
          <p:cNvPr id="9" name="Text 6"/>
          <p:cNvSpPr/>
          <p:nvPr/>
        </p:nvSpPr>
        <p:spPr>
          <a:xfrm>
            <a:off x="302920" y="3275988"/>
            <a:ext cx="5104542" cy="838812"/>
          </a:xfrm>
          <a:prstGeom prst="rect">
            <a:avLst/>
          </a:prstGeom>
          <a:noFill/>
          <a:ln/>
        </p:spPr>
        <p:txBody>
          <a:bodyPr wrap="square" rtlCol="0" anchor="t"/>
          <a:lstStyle/>
          <a:p>
            <a:pPr marL="0" indent="0">
              <a:lnSpc>
                <a:spcPts val="3110"/>
              </a:lnSpc>
              <a:buNone/>
            </a:pPr>
            <a:r>
              <a:rPr lang="en-US" sz="1944" dirty="0">
                <a:solidFill>
                  <a:srgbClr val="E5E0DF"/>
                </a:solidFill>
                <a:highlight>
                  <a:srgbClr val="4C0124"/>
                </a:highlight>
                <a:latin typeface="Consolas" pitchFamily="34" charset="0"/>
                <a:ea typeface="Consolas" pitchFamily="34" charset="-122"/>
                <a:cs typeface="Consolas" pitchFamily="34" charset="-120"/>
              </a:rPr>
              <a:t>.</a:t>
            </a:r>
            <a:r>
              <a:rPr lang="en-US" sz="1600" dirty="0">
                <a:solidFill>
                  <a:srgbClr val="E5E0DF"/>
                </a:solidFill>
                <a:highlight>
                  <a:srgbClr val="4C0124"/>
                </a:highlight>
                <a:latin typeface="Consolas" pitchFamily="34" charset="0"/>
                <a:ea typeface="Consolas" pitchFamily="34" charset="-122"/>
                <a:cs typeface="Consolas" pitchFamily="34" charset="-120"/>
              </a:rPr>
              <a:t>/prometheus --config.file=prometheus.yml</a:t>
            </a:r>
            <a:endParaRPr lang="en-US" sz="1600" dirty="0"/>
          </a:p>
        </p:txBody>
      </p:sp>
      <p:sp>
        <p:nvSpPr>
          <p:cNvPr id="10" name="Text 7"/>
          <p:cNvSpPr/>
          <p:nvPr/>
        </p:nvSpPr>
        <p:spPr>
          <a:xfrm>
            <a:off x="329610" y="4500010"/>
            <a:ext cx="4704258" cy="1185148"/>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This will launch the Prometheus server and start collecting data from the configured data sources.</a:t>
            </a:r>
            <a:endParaRPr lang="en-US" sz="1944" dirty="0"/>
          </a:p>
        </p:txBody>
      </p:sp>
      <p:sp>
        <p:nvSpPr>
          <p:cNvPr id="11" name="Text 8"/>
          <p:cNvSpPr/>
          <p:nvPr/>
        </p:nvSpPr>
        <p:spPr>
          <a:xfrm>
            <a:off x="5407462" y="1285317"/>
            <a:ext cx="3700224" cy="363141"/>
          </a:xfrm>
          <a:prstGeom prst="rect">
            <a:avLst/>
          </a:prstGeom>
          <a:noFill/>
          <a:ln/>
        </p:spPr>
        <p:txBody>
          <a:bodyPr wrap="none" rtlCol="0" anchor="t"/>
          <a:lstStyle/>
          <a:p>
            <a:pPr marL="0" indent="0">
              <a:lnSpc>
                <a:spcPts val="2859"/>
              </a:lnSpc>
              <a:buNone/>
            </a:pPr>
            <a:r>
              <a:rPr lang="en-US" sz="2287" b="1" kern="0" spc="-69" dirty="0">
                <a:solidFill>
                  <a:srgbClr val="FFFFFF"/>
                </a:solidFill>
                <a:latin typeface="Overpass" pitchFamily="34" charset="0"/>
                <a:ea typeface="Overpass" pitchFamily="34" charset="-122"/>
                <a:cs typeface="Overpass" pitchFamily="34" charset="-120"/>
              </a:rPr>
              <a:t>Checking Prometheus Status</a:t>
            </a:r>
            <a:endParaRPr lang="en-US" sz="2287" dirty="0"/>
          </a:p>
        </p:txBody>
      </p:sp>
      <p:sp>
        <p:nvSpPr>
          <p:cNvPr id="12" name="Text 9"/>
          <p:cNvSpPr/>
          <p:nvPr/>
        </p:nvSpPr>
        <p:spPr>
          <a:xfrm>
            <a:off x="5407462" y="1895274"/>
            <a:ext cx="4065176" cy="3555444"/>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You can check the status of the Prometheus service by accessing the web UI at </a:t>
            </a:r>
            <a:r>
              <a:rPr lang="en-US" sz="1944" u="sng" dirty="0">
                <a:solidFill>
                  <a:srgbClr val="F20374"/>
                </a:solidFill>
                <a:latin typeface="Overpass" pitchFamily="34" charset="0"/>
                <a:ea typeface="Overpass" pitchFamily="34" charset="-122"/>
                <a:cs typeface="Overpass" pitchFamily="34" charset="-120"/>
                <a:hlinkClick r:id="rId4">
                  <a:extLst>
                    <a:ext uri="{A12FA001-AC4F-418D-AE19-62706E023703}">
                      <ahyp:hlinkClr xmlns:ahyp="http://schemas.microsoft.com/office/drawing/2018/hyperlinkcolor" val="tx"/>
                    </a:ext>
                  </a:extLst>
                </a:hlinkClick>
              </a:rPr>
              <a:t>http://localhost:9090</a:t>
            </a:r>
            <a:r>
              <a:rPr lang="en-US" sz="1944" dirty="0">
                <a:solidFill>
                  <a:srgbClr val="E5E0DF"/>
                </a:solidFill>
                <a:latin typeface="Overpass" pitchFamily="34" charset="0"/>
                <a:ea typeface="Overpass" pitchFamily="34" charset="-122"/>
                <a:cs typeface="Overpass" pitchFamily="34" charset="-120"/>
              </a:rPr>
              <a:t>. This will provide you with an overview of the running Prometheus instance, including metrics, alerts, and configuration details.</a:t>
            </a:r>
            <a:endParaRPr lang="en-US" sz="1944" dirty="0"/>
          </a:p>
        </p:txBody>
      </p:sp>
      <p:sp>
        <p:nvSpPr>
          <p:cNvPr id="13" name="Text 10"/>
          <p:cNvSpPr/>
          <p:nvPr/>
        </p:nvSpPr>
        <p:spPr>
          <a:xfrm>
            <a:off x="9846231" y="1285317"/>
            <a:ext cx="2904530" cy="363141"/>
          </a:xfrm>
          <a:prstGeom prst="rect">
            <a:avLst/>
          </a:prstGeom>
          <a:noFill/>
          <a:ln/>
        </p:spPr>
        <p:txBody>
          <a:bodyPr wrap="none" rtlCol="0" anchor="t"/>
          <a:lstStyle/>
          <a:p>
            <a:pPr marL="0" indent="0">
              <a:lnSpc>
                <a:spcPts val="2859"/>
              </a:lnSpc>
              <a:buNone/>
            </a:pPr>
            <a:r>
              <a:rPr lang="en-US" sz="2287" b="1" kern="0" spc="-69" dirty="0">
                <a:solidFill>
                  <a:srgbClr val="FFFFFF"/>
                </a:solidFill>
                <a:latin typeface="Overpass" pitchFamily="34" charset="0"/>
                <a:ea typeface="Overpass" pitchFamily="34" charset="-122"/>
                <a:cs typeface="Overpass" pitchFamily="34" charset="-120"/>
              </a:rPr>
              <a:t>Stopping Prometheus</a:t>
            </a:r>
            <a:endParaRPr lang="en-US" sz="2287" dirty="0"/>
          </a:p>
        </p:txBody>
      </p:sp>
      <p:sp>
        <p:nvSpPr>
          <p:cNvPr id="14" name="Text 11"/>
          <p:cNvSpPr/>
          <p:nvPr/>
        </p:nvSpPr>
        <p:spPr>
          <a:xfrm>
            <a:off x="9846231" y="1895274"/>
            <a:ext cx="4692729" cy="3555444"/>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To stop the Prometheus service, simply press Ctrl+C in the terminal where the service is running. Alternatively, you can create a systemd service to manage the Prometheus process and use the standard systemctl commands to start, stop, and check the status of the service.</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iterate type="lt">
                                    <p:tmAbs val="10"/>
                                  </p:iterate>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1341"/>
                            </p:stCondLst>
                            <p:childTnLst>
                              <p:par>
                                <p:cTn id="13" presetID="1"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341"/>
                            </p:stCondLst>
                            <p:childTnLst>
                              <p:par>
                                <p:cTn id="16" presetID="1" presetClass="entr" presetSubtype="0" fill="hold" grpId="0" nodeType="afterEffect">
                                  <p:stCondLst>
                                    <p:cond delay="0"/>
                                  </p:stCondLst>
                                  <p:iterate type="lt">
                                    <p:tmAbs val="10"/>
                                  </p:iterate>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lt">
                                    <p:tmAbs val="10"/>
                                  </p:iterate>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0-#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1" presetClass="entr" presetSubtype="0" fill="hold" grpId="0" nodeType="afterEffect">
                                  <p:stCondLst>
                                    <p:cond delay="0"/>
                                  </p:stCondLst>
                                  <p:iterate type="lt">
                                    <p:tmAbs val="10"/>
                                  </p:iterate>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 presetClass="entr" presetSubtype="0" fill="hold" grpId="0" nodeType="afterEffect">
                                  <p:stCondLst>
                                    <p:cond delay="0"/>
                                  </p:stCondLst>
                                  <p:iterate type="lt">
                                    <p:tmAbs val="10"/>
                                  </p:iterate>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5195157-D978-B237-1198-DAA01413BF82}"/>
              </a:ext>
            </a:extLst>
          </p:cNvPr>
          <p:cNvSpPr txBox="1"/>
          <p:nvPr/>
        </p:nvSpPr>
        <p:spPr>
          <a:xfrm>
            <a:off x="215900" y="4921934"/>
            <a:ext cx="14541500" cy="2308324"/>
          </a:xfrm>
          <a:prstGeom prst="rect">
            <a:avLst/>
          </a:prstGeom>
          <a:noFill/>
        </p:spPr>
        <p:txBody>
          <a:bodyPr wrap="square">
            <a:spAutoFit/>
          </a:bodyPr>
          <a:lstStyle/>
          <a:p>
            <a:pPr algn="l"/>
            <a:r>
              <a:rPr lang="en-US" sz="2400" b="1" i="0" dirty="0">
                <a:solidFill>
                  <a:schemeClr val="accent2"/>
                </a:solidFill>
                <a:effectLst/>
                <a:latin typeface="-apple-system"/>
              </a:rPr>
              <a:t>Global Configuration</a:t>
            </a:r>
          </a:p>
          <a:p>
            <a:pPr algn="l"/>
            <a:r>
              <a:rPr lang="en-US" sz="2400" b="0" i="0" dirty="0">
                <a:solidFill>
                  <a:schemeClr val="bg1"/>
                </a:solidFill>
                <a:effectLst/>
                <a:latin typeface="-apple-system"/>
              </a:rPr>
              <a:t>The global configuration specifies parameters that are valid in all other configuration contexts. They also serve as defaults for other configuration sections.</a:t>
            </a:r>
          </a:p>
          <a:p>
            <a:pPr algn="l">
              <a:buFont typeface="Arial" panose="020B0604020202020204" pitchFamily="34" charset="0"/>
              <a:buChar char="•"/>
            </a:pPr>
            <a:r>
              <a:rPr lang="en-US" sz="2400" b="1" i="0" dirty="0" err="1">
                <a:solidFill>
                  <a:schemeClr val="bg1"/>
                </a:solidFill>
                <a:effectLst/>
                <a:latin typeface="-apple-system"/>
              </a:rPr>
              <a:t>scrape_interval</a:t>
            </a:r>
            <a:r>
              <a:rPr lang="en-US" sz="2400" b="0" i="0" dirty="0">
                <a:solidFill>
                  <a:schemeClr val="bg1"/>
                </a:solidFill>
                <a:effectLst/>
                <a:latin typeface="-apple-system"/>
              </a:rPr>
              <a:t>: How frequently to scrape targets by default. The default is 1 minute.</a:t>
            </a:r>
          </a:p>
          <a:p>
            <a:pPr algn="l">
              <a:buFont typeface="Arial" panose="020B0604020202020204" pitchFamily="34" charset="0"/>
              <a:buChar char="•"/>
            </a:pPr>
            <a:r>
              <a:rPr lang="en-US" sz="2400" b="1" i="0" dirty="0" err="1">
                <a:solidFill>
                  <a:schemeClr val="bg1"/>
                </a:solidFill>
                <a:effectLst/>
                <a:latin typeface="-apple-system"/>
              </a:rPr>
              <a:t>scrape_timeout</a:t>
            </a:r>
            <a:r>
              <a:rPr lang="en-US" sz="2400" b="0" i="0" dirty="0">
                <a:solidFill>
                  <a:schemeClr val="bg1"/>
                </a:solidFill>
                <a:effectLst/>
                <a:latin typeface="-apple-system"/>
              </a:rPr>
              <a:t>: How long until a scrape request times out. The default is 10 seconds.</a:t>
            </a:r>
          </a:p>
          <a:p>
            <a:pPr algn="l">
              <a:buFont typeface="Arial" panose="020B0604020202020204" pitchFamily="34" charset="0"/>
              <a:buChar char="•"/>
            </a:pPr>
            <a:r>
              <a:rPr lang="en-US" sz="2400" b="1" i="0" dirty="0" err="1">
                <a:solidFill>
                  <a:schemeClr val="bg1"/>
                </a:solidFill>
                <a:effectLst/>
                <a:latin typeface="-apple-system"/>
              </a:rPr>
              <a:t>evaluation_interval</a:t>
            </a:r>
            <a:r>
              <a:rPr lang="en-US" sz="2400" b="0" i="0" dirty="0">
                <a:solidFill>
                  <a:schemeClr val="bg1"/>
                </a:solidFill>
                <a:effectLst/>
                <a:latin typeface="-apple-system"/>
              </a:rPr>
              <a:t>: How frequently to evaluate rules. The default is 1 minute.</a:t>
            </a:r>
          </a:p>
        </p:txBody>
      </p:sp>
      <p:sp>
        <p:nvSpPr>
          <p:cNvPr id="20" name="TextBox 19">
            <a:extLst>
              <a:ext uri="{FF2B5EF4-FFF2-40B4-BE49-F238E27FC236}">
                <a16:creationId xmlns:a16="http://schemas.microsoft.com/office/drawing/2014/main" id="{87A264BB-EFBF-BFF1-CB27-9EAB1F1905AC}"/>
              </a:ext>
            </a:extLst>
          </p:cNvPr>
          <p:cNvSpPr txBox="1"/>
          <p:nvPr/>
        </p:nvSpPr>
        <p:spPr>
          <a:xfrm>
            <a:off x="215900" y="286662"/>
            <a:ext cx="4038600" cy="1015663"/>
          </a:xfrm>
          <a:prstGeom prst="rect">
            <a:avLst/>
          </a:prstGeom>
          <a:noFill/>
        </p:spPr>
        <p:txBody>
          <a:bodyPr wrap="square">
            <a:spAutoFit/>
          </a:bodyPr>
          <a:lstStyle/>
          <a:p>
            <a:r>
              <a:rPr lang="en-US" sz="2400" b="1" dirty="0">
                <a:solidFill>
                  <a:schemeClr val="accent1"/>
                </a:solidFill>
              </a:rPr>
              <a:t>global</a:t>
            </a:r>
            <a:r>
              <a:rPr lang="en-US" sz="2000" b="1" dirty="0">
                <a:solidFill>
                  <a:schemeClr val="accent1"/>
                </a:solidFill>
              </a:rPr>
              <a:t>:</a:t>
            </a:r>
          </a:p>
          <a:p>
            <a:r>
              <a:rPr lang="en-US" sz="1800" dirty="0">
                <a:solidFill>
                  <a:schemeClr val="bg1"/>
                </a:solidFill>
                <a:latin typeface="Courier New" panose="02070309020205020404" pitchFamily="49" charset="0"/>
                <a:cs typeface="Courier New" panose="02070309020205020404" pitchFamily="49" charset="0"/>
              </a:rPr>
              <a:t>  </a:t>
            </a:r>
            <a:r>
              <a:rPr lang="en-US" sz="1800" dirty="0" err="1">
                <a:solidFill>
                  <a:schemeClr val="bg1"/>
                </a:solidFill>
                <a:latin typeface="Courier New" panose="02070309020205020404" pitchFamily="49" charset="0"/>
                <a:cs typeface="Courier New" panose="02070309020205020404" pitchFamily="49" charset="0"/>
              </a:rPr>
              <a:t>scrape_interval</a:t>
            </a:r>
            <a:r>
              <a:rPr lang="en-US" sz="1800" dirty="0">
                <a:solidFill>
                  <a:schemeClr val="bg1"/>
                </a:solidFill>
                <a:latin typeface="Courier New" panose="02070309020205020404" pitchFamily="49" charset="0"/>
                <a:cs typeface="Courier New" panose="02070309020205020404" pitchFamily="49" charset="0"/>
              </a:rPr>
              <a:t>: 15s</a:t>
            </a:r>
          </a:p>
          <a:p>
            <a:r>
              <a:rPr lang="en-US" sz="1800" dirty="0">
                <a:solidFill>
                  <a:schemeClr val="bg1"/>
                </a:solidFill>
                <a:latin typeface="Courier New" panose="02070309020205020404" pitchFamily="49" charset="0"/>
                <a:cs typeface="Courier New" panose="02070309020205020404" pitchFamily="49" charset="0"/>
              </a:rPr>
              <a:t>  </a:t>
            </a:r>
            <a:r>
              <a:rPr lang="en-US" sz="1800" dirty="0" err="1">
                <a:solidFill>
                  <a:schemeClr val="bg1"/>
                </a:solidFill>
                <a:latin typeface="Courier New" panose="02070309020205020404" pitchFamily="49" charset="0"/>
                <a:cs typeface="Courier New" panose="02070309020205020404" pitchFamily="49" charset="0"/>
              </a:rPr>
              <a:t>evaluation_interval</a:t>
            </a:r>
            <a:r>
              <a:rPr lang="en-US" sz="1800" dirty="0">
                <a:solidFill>
                  <a:schemeClr val="bg1"/>
                </a:solidFill>
                <a:latin typeface="Courier New" panose="02070309020205020404" pitchFamily="49" charset="0"/>
                <a:cs typeface="Courier New" panose="02070309020205020404" pitchFamily="49" charset="0"/>
              </a:rPr>
              <a:t>: 15s</a:t>
            </a:r>
          </a:p>
        </p:txBody>
      </p:sp>
      <p:sp>
        <p:nvSpPr>
          <p:cNvPr id="22" name="TextBox 21">
            <a:extLst>
              <a:ext uri="{FF2B5EF4-FFF2-40B4-BE49-F238E27FC236}">
                <a16:creationId xmlns:a16="http://schemas.microsoft.com/office/drawing/2014/main" id="{43503677-1F9A-9505-D011-33BA21B7A3EF}"/>
              </a:ext>
            </a:extLst>
          </p:cNvPr>
          <p:cNvSpPr txBox="1"/>
          <p:nvPr/>
        </p:nvSpPr>
        <p:spPr>
          <a:xfrm>
            <a:off x="215900" y="1497568"/>
            <a:ext cx="7378700" cy="1015663"/>
          </a:xfrm>
          <a:prstGeom prst="rect">
            <a:avLst/>
          </a:prstGeom>
          <a:noFill/>
        </p:spPr>
        <p:txBody>
          <a:bodyPr wrap="square">
            <a:spAutoFit/>
          </a:bodyPr>
          <a:lstStyle/>
          <a:p>
            <a:r>
              <a:rPr lang="en-US" sz="2400" b="1" dirty="0" err="1">
                <a:solidFill>
                  <a:schemeClr val="accent1"/>
                </a:solidFill>
              </a:rPr>
              <a:t>rule_files</a:t>
            </a:r>
            <a:r>
              <a:rPr lang="en-US" sz="2000" b="1" dirty="0">
                <a:solidFill>
                  <a:schemeClr val="accent1"/>
                </a:solidFill>
              </a:rPr>
              <a:t>:</a:t>
            </a:r>
          </a:p>
          <a:p>
            <a:r>
              <a:rPr lang="en-US" sz="1800" dirty="0">
                <a:solidFill>
                  <a:schemeClr val="bg1"/>
                </a:solidFill>
              </a:rPr>
              <a:t>  </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first.rules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 - "</a:t>
            </a:r>
            <a:r>
              <a:rPr lang="en-US" dirty="0" err="1">
                <a:solidFill>
                  <a:schemeClr val="bg1"/>
                </a:solidFill>
                <a:latin typeface="Courier New" panose="02070309020205020404" pitchFamily="49" charset="0"/>
                <a:cs typeface="Courier New" panose="02070309020205020404" pitchFamily="49" charset="0"/>
              </a:rPr>
              <a:t>second.rules</a:t>
            </a:r>
            <a:r>
              <a:rPr lang="en-US" dirty="0">
                <a:solidFill>
                  <a:schemeClr val="bg1"/>
                </a:solidFill>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id="{F8ED0227-BD87-92DD-7157-3EF111BE8053}"/>
              </a:ext>
            </a:extLst>
          </p:cNvPr>
          <p:cNvSpPr txBox="1"/>
          <p:nvPr/>
        </p:nvSpPr>
        <p:spPr>
          <a:xfrm>
            <a:off x="215900" y="2705835"/>
            <a:ext cx="7378700" cy="1846659"/>
          </a:xfrm>
          <a:prstGeom prst="rect">
            <a:avLst/>
          </a:prstGeom>
          <a:noFill/>
        </p:spPr>
        <p:txBody>
          <a:bodyPr wrap="square">
            <a:spAutoFit/>
          </a:bodyPr>
          <a:lstStyle/>
          <a:p>
            <a:r>
              <a:rPr lang="en-US" sz="2400" b="1" dirty="0" err="1">
                <a:solidFill>
                  <a:schemeClr val="accent1"/>
                </a:solidFill>
              </a:rPr>
              <a:t>scrape_configs</a:t>
            </a:r>
            <a:r>
              <a:rPr lang="en-US" sz="2000" b="1" dirty="0">
                <a:solidFill>
                  <a:schemeClr val="accent1"/>
                </a:solidFill>
              </a:rPr>
              <a:t>:</a:t>
            </a:r>
          </a:p>
          <a:p>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job_name</a:t>
            </a:r>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prometheus</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accent6"/>
                </a:solidFill>
                <a:latin typeface="Courier New" panose="02070309020205020404" pitchFamily="49" charset="0"/>
                <a:cs typeface="Courier New" panose="02070309020205020404" pitchFamily="49" charset="0"/>
              </a:rPr>
              <a:t>    </a:t>
            </a:r>
            <a:r>
              <a:rPr lang="en-US" dirty="0" err="1">
                <a:solidFill>
                  <a:schemeClr val="accent6"/>
                </a:solidFill>
                <a:latin typeface="Courier New" panose="02070309020205020404" pitchFamily="49" charset="0"/>
                <a:cs typeface="Courier New" panose="02070309020205020404" pitchFamily="49" charset="0"/>
              </a:rPr>
              <a:t>scrape_interval</a:t>
            </a:r>
            <a:r>
              <a:rPr lang="en-US" dirty="0">
                <a:solidFill>
                  <a:schemeClr val="accent6"/>
                </a:solidFill>
                <a:latin typeface="Courier New" panose="02070309020205020404" pitchFamily="49" charset="0"/>
                <a:cs typeface="Courier New" panose="02070309020205020404" pitchFamily="49" charset="0"/>
              </a:rPr>
              <a:t>: 30s</a:t>
            </a:r>
          </a:p>
          <a:p>
            <a:r>
              <a:rPr lang="en-US" dirty="0">
                <a:solidFill>
                  <a:schemeClr val="accent6"/>
                </a:solidFill>
                <a:latin typeface="Courier New" panose="02070309020205020404" pitchFamily="49" charset="0"/>
                <a:cs typeface="Courier New" panose="02070309020205020404" pitchFamily="49" charset="0"/>
              </a:rPr>
              <a:t>    </a:t>
            </a:r>
            <a:r>
              <a:rPr lang="en-US" dirty="0" err="1">
                <a:solidFill>
                  <a:schemeClr val="accent6"/>
                </a:solidFill>
                <a:latin typeface="Courier New" panose="02070309020205020404" pitchFamily="49" charset="0"/>
                <a:cs typeface="Courier New" panose="02070309020205020404" pitchFamily="49" charset="0"/>
              </a:rPr>
              <a:t>scrape_timeout</a:t>
            </a:r>
            <a:r>
              <a:rPr lang="en-US" dirty="0">
                <a:solidFill>
                  <a:schemeClr val="accent6"/>
                </a:solidFill>
                <a:latin typeface="Courier New" panose="02070309020205020404" pitchFamily="49" charset="0"/>
                <a:cs typeface="Courier New" panose="02070309020205020404" pitchFamily="49" charset="0"/>
              </a:rPr>
              <a:t>: 5s</a:t>
            </a:r>
          </a:p>
          <a:p>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static_configs</a:t>
            </a:r>
            <a:r>
              <a:rPr lang="en-US" dirty="0">
                <a:solidFill>
                  <a:schemeClr val="bg1"/>
                </a:solidFill>
                <a:latin typeface="Courier New" panose="02070309020205020404" pitchFamily="49" charset="0"/>
                <a:cs typeface="Courier New" panose="02070309020205020404" pitchFamily="49" charset="0"/>
              </a:rPr>
              <a:t>:</a:t>
            </a:r>
          </a:p>
          <a:p>
            <a:r>
              <a:rPr lang="en-US" dirty="0">
                <a:solidFill>
                  <a:schemeClr val="bg1"/>
                </a:solidFill>
                <a:latin typeface="Courier New" panose="02070309020205020404" pitchFamily="49" charset="0"/>
                <a:cs typeface="Courier New" panose="02070309020205020404" pitchFamily="49" charset="0"/>
              </a:rPr>
              <a:t>      - targets: ['localhost:9090']</a:t>
            </a:r>
          </a:p>
        </p:txBody>
      </p:sp>
      <p:sp>
        <p:nvSpPr>
          <p:cNvPr id="25" name="Rectangle 24">
            <a:extLst>
              <a:ext uri="{FF2B5EF4-FFF2-40B4-BE49-F238E27FC236}">
                <a16:creationId xmlns:a16="http://schemas.microsoft.com/office/drawing/2014/main" id="{D86EB45E-1689-205C-BFBF-0C907423348F}"/>
              </a:ext>
            </a:extLst>
          </p:cNvPr>
          <p:cNvSpPr/>
          <p:nvPr/>
        </p:nvSpPr>
        <p:spPr>
          <a:xfrm>
            <a:off x="622300" y="3378200"/>
            <a:ext cx="3187700" cy="3074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074473-506C-03DF-6EBF-1088B4315E58}"/>
              </a:ext>
            </a:extLst>
          </p:cNvPr>
          <p:cNvSpPr/>
          <p:nvPr/>
        </p:nvSpPr>
        <p:spPr>
          <a:xfrm>
            <a:off x="457200" y="687544"/>
            <a:ext cx="3187700" cy="3074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A0AD8CC-2BD0-73C9-B2C5-B9475AE15E90}"/>
              </a:ext>
            </a:extLst>
          </p:cNvPr>
          <p:cNvSpPr/>
          <p:nvPr/>
        </p:nvSpPr>
        <p:spPr>
          <a:xfrm>
            <a:off x="641350" y="3684314"/>
            <a:ext cx="3187700" cy="30742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9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4">
                                            <p:txEl>
                                              <p:pRg st="0" end="0"/>
                                            </p:txEl>
                                          </p:spTgt>
                                        </p:tgtEl>
                                        <p:attrNameLst>
                                          <p:attrName>style.visibility</p:attrName>
                                        </p:attrNameLst>
                                      </p:cBhvr>
                                      <p:to>
                                        <p:strVal val="visible"/>
                                      </p:to>
                                    </p:set>
                                    <p:animEffect transition="in" filter="wipe(left)">
                                      <p:cBhvr>
                                        <p:cTn id="28" dur="500"/>
                                        <p:tgtEl>
                                          <p:spTgt spid="24">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iterate type="lt">
                                    <p:tmAbs val="50"/>
                                  </p:iterate>
                                  <p:childTnLst>
                                    <p:set>
                                      <p:cBhvr>
                                        <p:cTn id="32" dur="1" fill="hold">
                                          <p:stCondLst>
                                            <p:cond delay="0"/>
                                          </p:stCondLst>
                                        </p:cTn>
                                        <p:tgtEl>
                                          <p:spTgt spid="24">
                                            <p:txEl>
                                              <p:pRg st="1" end="1"/>
                                            </p:txEl>
                                          </p:spTgt>
                                        </p:tgtEl>
                                        <p:attrNameLst>
                                          <p:attrName>style.visibility</p:attrName>
                                        </p:attrNameLst>
                                      </p:cBhvr>
                                      <p:to>
                                        <p:strVal val="visible"/>
                                      </p:to>
                                    </p:set>
                                  </p:childTnLst>
                                </p:cTn>
                              </p:par>
                            </p:childTnLst>
                          </p:cTn>
                        </p:par>
                        <p:par>
                          <p:cTn id="33" fill="hold">
                            <p:stCondLst>
                              <p:cond delay="951"/>
                            </p:stCondLst>
                            <p:childTnLst>
                              <p:par>
                                <p:cTn id="34" presetID="1" presetClass="entr" presetSubtype="0" fill="hold" nodeType="afterEffect">
                                  <p:stCondLst>
                                    <p:cond delay="0"/>
                                  </p:stCondLst>
                                  <p:iterate type="lt">
                                    <p:tmAbs val="50"/>
                                  </p:iterate>
                                  <p:childTnLst>
                                    <p:set>
                                      <p:cBhvr>
                                        <p:cTn id="35" dur="1" fill="hold">
                                          <p:stCondLst>
                                            <p:cond delay="0"/>
                                          </p:stCondLst>
                                        </p:cTn>
                                        <p:tgtEl>
                                          <p:spTgt spid="24">
                                            <p:txEl>
                                              <p:pRg st="2" end="2"/>
                                            </p:txEl>
                                          </p:spTgt>
                                        </p:tgtEl>
                                        <p:attrNameLst>
                                          <p:attrName>style.visibility</p:attrName>
                                        </p:attrNameLst>
                                      </p:cBhvr>
                                      <p:to>
                                        <p:strVal val="visible"/>
                                      </p:to>
                                    </p:set>
                                  </p:childTnLst>
                                </p:cTn>
                              </p:par>
                            </p:childTnLst>
                          </p:cTn>
                        </p:par>
                        <p:par>
                          <p:cTn id="36" fill="hold">
                            <p:stCondLst>
                              <p:cond delay="1852"/>
                            </p:stCondLst>
                            <p:childTnLst>
                              <p:par>
                                <p:cTn id="37" presetID="1" presetClass="entr" presetSubtype="0" fill="hold" nodeType="afterEffect">
                                  <p:stCondLst>
                                    <p:cond delay="0"/>
                                  </p:stCondLst>
                                  <p:iterate type="lt">
                                    <p:tmAbs val="50"/>
                                  </p:iterate>
                                  <p:childTnLst>
                                    <p:set>
                                      <p:cBhvr>
                                        <p:cTn id="38" dur="1" fill="hold">
                                          <p:stCondLst>
                                            <p:cond delay="0"/>
                                          </p:stCondLst>
                                        </p:cTn>
                                        <p:tgtEl>
                                          <p:spTgt spid="24">
                                            <p:txEl>
                                              <p:pRg st="3" end="3"/>
                                            </p:txEl>
                                          </p:spTgt>
                                        </p:tgtEl>
                                        <p:attrNameLst>
                                          <p:attrName>style.visibility</p:attrName>
                                        </p:attrNameLst>
                                      </p:cBhvr>
                                      <p:to>
                                        <p:strVal val="visible"/>
                                      </p:to>
                                    </p:set>
                                  </p:childTnLst>
                                </p:cTn>
                              </p:par>
                            </p:childTnLst>
                          </p:cTn>
                        </p:par>
                        <p:par>
                          <p:cTn id="39" fill="hold">
                            <p:stCondLst>
                              <p:cond delay="2653"/>
                            </p:stCondLst>
                            <p:childTnLst>
                              <p:par>
                                <p:cTn id="40" presetID="21" presetClass="entr" presetSubtype="1"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heel(1)">
                                      <p:cBhvr>
                                        <p:cTn id="42" dur="500"/>
                                        <p:tgtEl>
                                          <p:spTgt spid="25"/>
                                        </p:tgtEl>
                                      </p:cBhvr>
                                    </p:animEffect>
                                  </p:childTnLst>
                                </p:cTn>
                              </p:par>
                            </p:childTnLst>
                          </p:cTn>
                        </p:par>
                        <p:par>
                          <p:cTn id="43" fill="hold">
                            <p:stCondLst>
                              <p:cond delay="3153"/>
                            </p:stCondLst>
                            <p:childTnLst>
                              <p:par>
                                <p:cTn id="44" presetID="21" presetClass="entr" presetSubtype="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heel(1)">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heel(1)">
                                      <p:cBhvr>
                                        <p:cTn id="51" dur="500"/>
                                        <p:tgtEl>
                                          <p:spTgt spid="27"/>
                                        </p:tgtEl>
                                      </p:cBhvr>
                                    </p:animEffect>
                                  </p:childTnLst>
                                </p:cTn>
                              </p:par>
                            </p:childTnLst>
                          </p:cTn>
                        </p:par>
                        <p:par>
                          <p:cTn id="52" fill="hold">
                            <p:stCondLst>
                              <p:cond delay="500"/>
                            </p:stCondLst>
                            <p:childTnLst>
                              <p:par>
                                <p:cTn id="53" presetID="31" presetClass="exit" presetSubtype="0" fill="hold" grpId="1" nodeType="afterEffect">
                                  <p:stCondLst>
                                    <p:cond delay="0"/>
                                  </p:stCondLst>
                                  <p:childTnLst>
                                    <p:anim calcmode="lin" valueType="num">
                                      <p:cBhvr>
                                        <p:cTn id="54" dur="1000"/>
                                        <p:tgtEl>
                                          <p:spTgt spid="25"/>
                                        </p:tgtEl>
                                        <p:attrNameLst>
                                          <p:attrName>ppt_w</p:attrName>
                                        </p:attrNameLst>
                                      </p:cBhvr>
                                      <p:tavLst>
                                        <p:tav tm="0">
                                          <p:val>
                                            <p:strVal val="ppt_w"/>
                                          </p:val>
                                        </p:tav>
                                        <p:tav tm="100000">
                                          <p:val>
                                            <p:fltVal val="0"/>
                                          </p:val>
                                        </p:tav>
                                      </p:tavLst>
                                    </p:anim>
                                    <p:anim calcmode="lin" valueType="num">
                                      <p:cBhvr>
                                        <p:cTn id="55" dur="1000"/>
                                        <p:tgtEl>
                                          <p:spTgt spid="25"/>
                                        </p:tgtEl>
                                        <p:attrNameLst>
                                          <p:attrName>ppt_h</p:attrName>
                                        </p:attrNameLst>
                                      </p:cBhvr>
                                      <p:tavLst>
                                        <p:tav tm="0">
                                          <p:val>
                                            <p:strVal val="ppt_h"/>
                                          </p:val>
                                        </p:tav>
                                        <p:tav tm="100000">
                                          <p:val>
                                            <p:fltVal val="0"/>
                                          </p:val>
                                        </p:tav>
                                      </p:tavLst>
                                    </p:anim>
                                    <p:anim calcmode="lin" valueType="num">
                                      <p:cBhvr>
                                        <p:cTn id="56" dur="1000"/>
                                        <p:tgtEl>
                                          <p:spTgt spid="25"/>
                                        </p:tgtEl>
                                        <p:attrNameLst>
                                          <p:attrName>style.rotation</p:attrName>
                                        </p:attrNameLst>
                                      </p:cBhvr>
                                      <p:tavLst>
                                        <p:tav tm="0">
                                          <p:val>
                                            <p:fltVal val="0"/>
                                          </p:val>
                                        </p:tav>
                                        <p:tav tm="100000">
                                          <p:val>
                                            <p:fltVal val="90"/>
                                          </p:val>
                                        </p:tav>
                                      </p:tavLst>
                                    </p:anim>
                                    <p:animEffect transition="out" filter="fade">
                                      <p:cBhvr>
                                        <p:cTn id="57" dur="1000"/>
                                        <p:tgtEl>
                                          <p:spTgt spid="25"/>
                                        </p:tgtEl>
                                      </p:cBhvr>
                                    </p:animEffect>
                                    <p:set>
                                      <p:cBhvr>
                                        <p:cTn id="58" dur="1" fill="hold">
                                          <p:stCondLst>
                                            <p:cond delay="999"/>
                                          </p:stCondLst>
                                        </p:cTn>
                                        <p:tgtEl>
                                          <p:spTgt spid="25"/>
                                        </p:tgtEl>
                                        <p:attrNameLst>
                                          <p:attrName>style.visibility</p:attrName>
                                        </p:attrNameLst>
                                      </p:cBhvr>
                                      <p:to>
                                        <p:strVal val="hidden"/>
                                      </p:to>
                                    </p:set>
                                  </p:childTnLst>
                                </p:cTn>
                              </p:par>
                            </p:childTnLst>
                          </p:cTn>
                        </p:par>
                        <p:par>
                          <p:cTn id="59" fill="hold">
                            <p:stCondLst>
                              <p:cond delay="1500"/>
                            </p:stCondLst>
                            <p:childTnLst>
                              <p:par>
                                <p:cTn id="60" presetID="31" presetClass="exit" presetSubtype="0" fill="hold" grpId="1" nodeType="afterEffect">
                                  <p:stCondLst>
                                    <p:cond delay="0"/>
                                  </p:stCondLst>
                                  <p:childTnLst>
                                    <p:anim calcmode="lin" valueType="num">
                                      <p:cBhvr>
                                        <p:cTn id="61" dur="1000"/>
                                        <p:tgtEl>
                                          <p:spTgt spid="26"/>
                                        </p:tgtEl>
                                        <p:attrNameLst>
                                          <p:attrName>ppt_w</p:attrName>
                                        </p:attrNameLst>
                                      </p:cBhvr>
                                      <p:tavLst>
                                        <p:tav tm="0">
                                          <p:val>
                                            <p:strVal val="ppt_w"/>
                                          </p:val>
                                        </p:tav>
                                        <p:tav tm="100000">
                                          <p:val>
                                            <p:fltVal val="0"/>
                                          </p:val>
                                        </p:tav>
                                      </p:tavLst>
                                    </p:anim>
                                    <p:anim calcmode="lin" valueType="num">
                                      <p:cBhvr>
                                        <p:cTn id="62" dur="1000"/>
                                        <p:tgtEl>
                                          <p:spTgt spid="26"/>
                                        </p:tgtEl>
                                        <p:attrNameLst>
                                          <p:attrName>ppt_h</p:attrName>
                                        </p:attrNameLst>
                                      </p:cBhvr>
                                      <p:tavLst>
                                        <p:tav tm="0">
                                          <p:val>
                                            <p:strVal val="ppt_h"/>
                                          </p:val>
                                        </p:tav>
                                        <p:tav tm="100000">
                                          <p:val>
                                            <p:fltVal val="0"/>
                                          </p:val>
                                        </p:tav>
                                      </p:tavLst>
                                    </p:anim>
                                    <p:anim calcmode="lin" valueType="num">
                                      <p:cBhvr>
                                        <p:cTn id="63" dur="1000"/>
                                        <p:tgtEl>
                                          <p:spTgt spid="26"/>
                                        </p:tgtEl>
                                        <p:attrNameLst>
                                          <p:attrName>style.rotation</p:attrName>
                                        </p:attrNameLst>
                                      </p:cBhvr>
                                      <p:tavLst>
                                        <p:tav tm="0">
                                          <p:val>
                                            <p:fltVal val="0"/>
                                          </p:val>
                                        </p:tav>
                                        <p:tav tm="100000">
                                          <p:val>
                                            <p:fltVal val="90"/>
                                          </p:val>
                                        </p:tav>
                                      </p:tavLst>
                                    </p:anim>
                                    <p:animEffect transition="out" filter="fade">
                                      <p:cBhvr>
                                        <p:cTn id="64" dur="1000"/>
                                        <p:tgtEl>
                                          <p:spTgt spid="26"/>
                                        </p:tgtEl>
                                      </p:cBhvr>
                                    </p:animEffect>
                                    <p:set>
                                      <p:cBhvr>
                                        <p:cTn id="65" dur="1" fill="hold">
                                          <p:stCondLst>
                                            <p:cond delay="999"/>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iterate type="lt">
                                    <p:tmAbs val="50"/>
                                  </p:iterate>
                                  <p:childTnLst>
                                    <p:set>
                                      <p:cBhvr>
                                        <p:cTn id="69" dur="1" fill="hold">
                                          <p:stCondLst>
                                            <p:cond delay="0"/>
                                          </p:stCondLst>
                                        </p:cTn>
                                        <p:tgtEl>
                                          <p:spTgt spid="24">
                                            <p:txEl>
                                              <p:pRg st="4" end="4"/>
                                            </p:txEl>
                                          </p:spTgt>
                                        </p:tgtEl>
                                        <p:attrNameLst>
                                          <p:attrName>style.visibility</p:attrName>
                                        </p:attrNameLst>
                                      </p:cBhvr>
                                      <p:to>
                                        <p:strVal val="visible"/>
                                      </p:to>
                                    </p:set>
                                  </p:childTnLst>
                                </p:cTn>
                              </p:par>
                            </p:childTnLst>
                          </p:cTn>
                        </p:par>
                        <p:par>
                          <p:cTn id="70" fill="hold">
                            <p:stCondLst>
                              <p:cond delay="701"/>
                            </p:stCondLst>
                            <p:childTnLst>
                              <p:par>
                                <p:cTn id="71" presetID="1" presetClass="entr" presetSubtype="0" fill="hold" nodeType="afterEffect">
                                  <p:stCondLst>
                                    <p:cond delay="0"/>
                                  </p:stCondLst>
                                  <p:iterate type="lt">
                                    <p:tmAbs val="50"/>
                                  </p:iterate>
                                  <p:childTnLst>
                                    <p:set>
                                      <p:cBhvr>
                                        <p:cTn id="7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2" grpId="0"/>
      <p:bldP spid="25" grpId="0" animBg="1"/>
      <p:bldP spid="25" grpId="1" animBg="1"/>
      <p:bldP spid="26" grpId="0" animBg="1"/>
      <p:bldP spid="26" grpId="1"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02   It’s time for LAB</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7200" dirty="0"/>
                <a:t>Prometheus Installation LAB</a:t>
              </a:r>
            </a:p>
          </p:txBody>
        </p:sp>
      </p:grpSp>
    </p:spTree>
    <p:extLst>
      <p:ext uri="{BB962C8B-B14F-4D97-AF65-F5344CB8AC3E}">
        <p14:creationId xmlns:p14="http://schemas.microsoft.com/office/powerpoint/2010/main" val="5578619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alpha val="72000"/>
          </a:schemeClr>
        </a:solidFill>
        <a:effectLst/>
      </p:bgPr>
    </p:bg>
    <p:spTree>
      <p:nvGrpSpPr>
        <p:cNvPr id="1" name="Shape 382"/>
        <p:cNvGrpSpPr/>
        <p:nvPr/>
      </p:nvGrpSpPr>
      <p:grpSpPr>
        <a:xfrm>
          <a:off x="0" y="0"/>
          <a:ext cx="0" cy="0"/>
          <a:chOff x="0" y="0"/>
          <a:chExt cx="0" cy="0"/>
        </a:xfrm>
      </p:grpSpPr>
      <p:sp>
        <p:nvSpPr>
          <p:cNvPr id="383" name="Google Shape;383;p40"/>
          <p:cNvSpPr txBox="1">
            <a:spLocks noGrp="1"/>
          </p:cNvSpPr>
          <p:nvPr>
            <p:ph type="title"/>
          </p:nvPr>
        </p:nvSpPr>
        <p:spPr>
          <a:xfrm>
            <a:off x="0" y="2688"/>
            <a:ext cx="14630400" cy="1371036"/>
          </a:xfrm>
          <a:prstGeom prst="rect">
            <a:avLst/>
          </a:prstGeom>
          <a:solidFill>
            <a:srgbClr val="7030A0"/>
          </a:solidFill>
        </p:spPr>
        <p:txBody>
          <a:bodyPr spcFirstLastPara="1" wrap="square" lIns="146280" tIns="146280" rIns="146280" bIns="146280" anchor="t" anchorCtr="0">
            <a:noAutofit/>
          </a:bodyPr>
          <a:lstStyle/>
          <a:p>
            <a:r>
              <a:rPr lang="en" sz="6600" dirty="0">
                <a:solidFill>
                  <a:schemeClr val="bg1"/>
                </a:solidFill>
              </a:rPr>
              <a:t>Agenda</a:t>
            </a:r>
            <a:r>
              <a:rPr lang="en" sz="6600" dirty="0"/>
              <a:t> </a:t>
            </a:r>
            <a:endParaRPr sz="6600" dirty="0"/>
          </a:p>
        </p:txBody>
      </p:sp>
      <p:sp>
        <p:nvSpPr>
          <p:cNvPr id="384" name="Google Shape;384;p40"/>
          <p:cNvSpPr txBox="1">
            <a:spLocks noGrp="1"/>
          </p:cNvSpPr>
          <p:nvPr>
            <p:ph type="subTitle" idx="1"/>
          </p:nvPr>
        </p:nvSpPr>
        <p:spPr>
          <a:xfrm>
            <a:off x="42398" y="2397873"/>
            <a:ext cx="3828531" cy="2323387"/>
          </a:xfrm>
          <a:prstGeom prst="rect">
            <a:avLst/>
          </a:prstGeom>
        </p:spPr>
        <p:txBody>
          <a:bodyPr spcFirstLastPara="1" wrap="square" lIns="146280" tIns="146280" rIns="146280" bIns="146280" anchor="t" anchorCtr="0">
            <a:noAutofit/>
          </a:bodyPr>
          <a:lstStyle/>
          <a:p>
            <a:pPr marL="0" indent="0"/>
            <a:r>
              <a:rPr lang="en-US" sz="2000" dirty="0"/>
              <a:t>What is Prometheus?</a:t>
            </a:r>
          </a:p>
          <a:p>
            <a:pPr marL="0" indent="0"/>
            <a:r>
              <a:rPr lang="en-US" sz="2000" dirty="0"/>
              <a:t>Time series data</a:t>
            </a:r>
          </a:p>
          <a:p>
            <a:pPr marL="0" indent="0"/>
            <a:r>
              <a:rPr lang="en-US" sz="2000" dirty="0"/>
              <a:t>Prometheus VS ?</a:t>
            </a:r>
          </a:p>
          <a:p>
            <a:pPr marL="0" indent="0"/>
            <a:r>
              <a:rPr lang="en-US" sz="2000" dirty="0"/>
              <a:t>When to use?</a:t>
            </a:r>
          </a:p>
          <a:p>
            <a:pPr marL="0" indent="0"/>
            <a:r>
              <a:rPr lang="en-US" sz="2000" dirty="0"/>
              <a:t>Architecture</a:t>
            </a:r>
            <a:endParaRPr sz="2000" dirty="0"/>
          </a:p>
        </p:txBody>
      </p:sp>
      <p:sp>
        <p:nvSpPr>
          <p:cNvPr id="385" name="Google Shape;385;p40"/>
          <p:cNvSpPr txBox="1">
            <a:spLocks noGrp="1"/>
          </p:cNvSpPr>
          <p:nvPr>
            <p:ph type="subTitle" idx="2"/>
          </p:nvPr>
        </p:nvSpPr>
        <p:spPr>
          <a:xfrm>
            <a:off x="4028259" y="2370487"/>
            <a:ext cx="4899211" cy="1951974"/>
          </a:xfrm>
          <a:prstGeom prst="rect">
            <a:avLst/>
          </a:prstGeom>
        </p:spPr>
        <p:txBody>
          <a:bodyPr spcFirstLastPara="1" wrap="square" lIns="146280" tIns="146280" rIns="146280" bIns="146280" anchor="t" anchorCtr="0">
            <a:noAutofit/>
          </a:bodyPr>
          <a:lstStyle/>
          <a:p>
            <a:pPr marL="0" indent="0"/>
            <a:r>
              <a:rPr lang="en-US" sz="2000" dirty="0"/>
              <a:t>Latest packages &amp; Install</a:t>
            </a:r>
          </a:p>
          <a:p>
            <a:pPr marL="0" indent="0"/>
            <a:r>
              <a:rPr lang="en-US" sz="2000" dirty="0"/>
              <a:t>Create service</a:t>
            </a:r>
          </a:p>
          <a:p>
            <a:pPr marL="0" indent="0"/>
            <a:r>
              <a:rPr lang="en-US" sz="2000" dirty="0"/>
              <a:t>Understanding of Prometheus configuration.</a:t>
            </a:r>
          </a:p>
          <a:p>
            <a:pPr marL="0" indent="0"/>
            <a:r>
              <a:rPr lang="en-US" sz="2000" dirty="0"/>
              <a:t>Star, status, &amp; Stop services.</a:t>
            </a:r>
          </a:p>
          <a:p>
            <a:pPr marL="0" indent="0"/>
            <a:r>
              <a:rPr lang="en-US" sz="2000" dirty="0"/>
              <a:t>Navigate the URL</a:t>
            </a:r>
          </a:p>
          <a:p>
            <a:pPr marL="0" indent="0"/>
            <a:endParaRPr dirty="0"/>
          </a:p>
        </p:txBody>
      </p:sp>
      <p:sp>
        <p:nvSpPr>
          <p:cNvPr id="386" name="Google Shape;386;p40"/>
          <p:cNvSpPr txBox="1">
            <a:spLocks noGrp="1"/>
          </p:cNvSpPr>
          <p:nvPr>
            <p:ph type="subTitle" idx="3"/>
          </p:nvPr>
        </p:nvSpPr>
        <p:spPr>
          <a:xfrm>
            <a:off x="8978845" y="2397873"/>
            <a:ext cx="5603119" cy="2335336"/>
          </a:xfrm>
          <a:prstGeom prst="rect">
            <a:avLst/>
          </a:prstGeom>
        </p:spPr>
        <p:txBody>
          <a:bodyPr spcFirstLastPara="1" wrap="square" lIns="146280" tIns="146280" rIns="146280" bIns="146280" anchor="t" anchorCtr="0">
            <a:noAutofit/>
          </a:bodyPr>
          <a:lstStyle/>
          <a:p>
            <a:pPr marL="0" indent="0"/>
            <a:r>
              <a:rPr lang="en-US" sz="2000" dirty="0"/>
              <a:t>What is Node Exporter</a:t>
            </a:r>
          </a:p>
          <a:p>
            <a:pPr marL="0" indent="0"/>
            <a:r>
              <a:rPr lang="en-US" sz="2000" dirty="0"/>
              <a:t>Latest packages &amp; Install</a:t>
            </a:r>
          </a:p>
          <a:p>
            <a:pPr marL="0" indent="0"/>
            <a:r>
              <a:rPr lang="en-US" sz="2000" dirty="0"/>
              <a:t>Create service</a:t>
            </a:r>
          </a:p>
          <a:p>
            <a:pPr marL="0" indent="0"/>
            <a:r>
              <a:rPr lang="en-US" sz="2000" dirty="0"/>
              <a:t>How to add node exporter in Prometheus?</a:t>
            </a:r>
          </a:p>
          <a:p>
            <a:pPr marL="0" indent="0"/>
            <a:r>
              <a:rPr lang="en-US" sz="2000" dirty="0"/>
              <a:t>Star, status, &amp; Stop services.</a:t>
            </a:r>
          </a:p>
          <a:p>
            <a:pPr marL="0" indent="0"/>
            <a:r>
              <a:rPr lang="en-US" sz="2000" dirty="0"/>
              <a:t>Navigate the URL</a:t>
            </a:r>
          </a:p>
          <a:p>
            <a:pPr marL="0" indent="0"/>
            <a:r>
              <a:rPr lang="en-US" sz="2000" dirty="0"/>
              <a:t>Add 2</a:t>
            </a:r>
            <a:r>
              <a:rPr lang="en-US" sz="2000" baseline="30000" dirty="0"/>
              <a:t>nd</a:t>
            </a:r>
            <a:r>
              <a:rPr lang="en-US" sz="2000" dirty="0"/>
              <a:t> Node Exporter</a:t>
            </a:r>
          </a:p>
          <a:p>
            <a:pPr marL="0" indent="0"/>
            <a:endParaRPr dirty="0"/>
          </a:p>
        </p:txBody>
      </p:sp>
      <p:sp>
        <p:nvSpPr>
          <p:cNvPr id="387" name="Google Shape;387;p40"/>
          <p:cNvSpPr txBox="1">
            <a:spLocks noGrp="1"/>
          </p:cNvSpPr>
          <p:nvPr>
            <p:ph type="subTitle" idx="4"/>
          </p:nvPr>
        </p:nvSpPr>
        <p:spPr>
          <a:xfrm>
            <a:off x="4028259" y="5357510"/>
            <a:ext cx="3828532" cy="1481322"/>
          </a:xfrm>
          <a:prstGeom prst="rect">
            <a:avLst/>
          </a:prstGeom>
        </p:spPr>
        <p:txBody>
          <a:bodyPr spcFirstLastPara="1" wrap="square" lIns="146280" tIns="146280" rIns="146280" bIns="146280" anchor="t" anchorCtr="0">
            <a:noAutofit/>
          </a:bodyPr>
          <a:lstStyle/>
          <a:p>
            <a:pPr marL="0" indent="0"/>
            <a:r>
              <a:rPr lang="en-US" sz="2000" dirty="0"/>
              <a:t>W</a:t>
            </a:r>
            <a:r>
              <a:rPr lang="en" sz="2000" dirty="0"/>
              <a:t>hat is metrics.</a:t>
            </a:r>
          </a:p>
          <a:p>
            <a:pPr marL="0" indent="0"/>
            <a:r>
              <a:rPr lang="en-US" sz="2000" dirty="0"/>
              <a:t>Types of Metrics {Counts, Gauge, Histogram, &amp; Summary)</a:t>
            </a:r>
          </a:p>
          <a:p>
            <a:pPr marL="0" indent="0"/>
            <a:r>
              <a:rPr lang="en-US" sz="2000" dirty="0"/>
              <a:t>What are labels with example</a:t>
            </a:r>
            <a:endParaRPr sz="2000" dirty="0"/>
          </a:p>
        </p:txBody>
      </p:sp>
      <p:sp>
        <p:nvSpPr>
          <p:cNvPr id="389" name="Google Shape;389;p40"/>
          <p:cNvSpPr txBox="1">
            <a:spLocks noGrp="1"/>
          </p:cNvSpPr>
          <p:nvPr>
            <p:ph type="subTitle" idx="6"/>
          </p:nvPr>
        </p:nvSpPr>
        <p:spPr>
          <a:xfrm>
            <a:off x="8978846" y="5245878"/>
            <a:ext cx="2064848" cy="2210789"/>
          </a:xfrm>
          <a:prstGeom prst="rect">
            <a:avLst/>
          </a:prstGeom>
        </p:spPr>
        <p:txBody>
          <a:bodyPr spcFirstLastPara="1" wrap="square" lIns="146280" tIns="146280" rIns="146280" bIns="146280" anchor="t" anchorCtr="0">
            <a:noAutofit/>
          </a:bodyPr>
          <a:lstStyle/>
          <a:p>
            <a:pPr marL="0" indent="0"/>
            <a:r>
              <a:rPr lang="fr-FR" sz="2000" dirty="0"/>
              <a:t>+ Addition</a:t>
            </a:r>
          </a:p>
          <a:p>
            <a:pPr marL="0" indent="0"/>
            <a:r>
              <a:rPr lang="fr-FR" sz="2000" dirty="0"/>
              <a:t>- </a:t>
            </a:r>
            <a:r>
              <a:rPr lang="fr-FR" sz="2000" dirty="0" err="1"/>
              <a:t>subtraction</a:t>
            </a:r>
            <a:endParaRPr lang="fr-FR" sz="2000" dirty="0"/>
          </a:p>
          <a:p>
            <a:pPr marL="0" indent="0"/>
            <a:r>
              <a:rPr lang="fr-FR" sz="2000" dirty="0"/>
              <a:t>* Multiplication</a:t>
            </a:r>
          </a:p>
          <a:p>
            <a:pPr marL="0" indent="0"/>
            <a:r>
              <a:rPr lang="fr-FR" sz="2000" dirty="0"/>
              <a:t>/ Division</a:t>
            </a:r>
          </a:p>
          <a:p>
            <a:pPr marL="0" indent="0"/>
            <a:r>
              <a:rPr lang="fr-FR" sz="2000" dirty="0"/>
              <a:t>% Percentage</a:t>
            </a:r>
          </a:p>
          <a:p>
            <a:pPr marL="0" indent="0"/>
            <a:r>
              <a:rPr lang="fr-FR" sz="2000" dirty="0"/>
              <a:t>^ Exponentiation</a:t>
            </a:r>
            <a:endParaRPr sz="2000" dirty="0"/>
          </a:p>
        </p:txBody>
      </p:sp>
      <p:sp>
        <p:nvSpPr>
          <p:cNvPr id="390" name="Google Shape;390;p40"/>
          <p:cNvSpPr txBox="1">
            <a:spLocks noGrp="1"/>
          </p:cNvSpPr>
          <p:nvPr>
            <p:ph type="subTitle" idx="7"/>
          </p:nvPr>
        </p:nvSpPr>
        <p:spPr>
          <a:xfrm>
            <a:off x="98015" y="1726764"/>
            <a:ext cx="3738240" cy="775680"/>
          </a:xfrm>
          <a:prstGeom prst="rect">
            <a:avLst/>
          </a:prstGeom>
        </p:spPr>
        <p:txBody>
          <a:bodyPr spcFirstLastPara="1" wrap="square" lIns="146280" tIns="146280" rIns="146280" bIns="146280" anchor="b" anchorCtr="0">
            <a:noAutofit/>
          </a:bodyPr>
          <a:lstStyle/>
          <a:p>
            <a:pPr marL="0" indent="0"/>
            <a:r>
              <a:rPr lang="en-US" dirty="0"/>
              <a:t>Basic of Prometheus</a:t>
            </a:r>
            <a:endParaRPr dirty="0"/>
          </a:p>
        </p:txBody>
      </p:sp>
      <p:sp>
        <p:nvSpPr>
          <p:cNvPr id="391" name="Google Shape;391;p40"/>
          <p:cNvSpPr txBox="1">
            <a:spLocks noGrp="1"/>
          </p:cNvSpPr>
          <p:nvPr>
            <p:ph type="subTitle" idx="8"/>
          </p:nvPr>
        </p:nvSpPr>
        <p:spPr>
          <a:xfrm>
            <a:off x="3976884" y="1688218"/>
            <a:ext cx="3738240" cy="775680"/>
          </a:xfrm>
          <a:prstGeom prst="rect">
            <a:avLst/>
          </a:prstGeom>
        </p:spPr>
        <p:txBody>
          <a:bodyPr spcFirstLastPara="1" wrap="square" lIns="146280" tIns="146280" rIns="146280" bIns="146280" anchor="b" anchorCtr="0">
            <a:noAutofit/>
          </a:bodyPr>
          <a:lstStyle/>
          <a:p>
            <a:pPr marL="0" indent="0"/>
            <a:r>
              <a:rPr lang="en-US" dirty="0"/>
              <a:t>Install Prometheus</a:t>
            </a:r>
            <a:endParaRPr dirty="0"/>
          </a:p>
        </p:txBody>
      </p:sp>
      <p:sp>
        <p:nvSpPr>
          <p:cNvPr id="392" name="Google Shape;392;p40"/>
          <p:cNvSpPr txBox="1">
            <a:spLocks noGrp="1"/>
          </p:cNvSpPr>
          <p:nvPr>
            <p:ph type="subTitle" idx="9"/>
          </p:nvPr>
        </p:nvSpPr>
        <p:spPr>
          <a:xfrm>
            <a:off x="9047049" y="1694556"/>
            <a:ext cx="3738240" cy="775680"/>
          </a:xfrm>
          <a:prstGeom prst="rect">
            <a:avLst/>
          </a:prstGeom>
        </p:spPr>
        <p:txBody>
          <a:bodyPr spcFirstLastPara="1" wrap="square" lIns="146280" tIns="146280" rIns="146280" bIns="146280" anchor="b" anchorCtr="0">
            <a:noAutofit/>
          </a:bodyPr>
          <a:lstStyle/>
          <a:p>
            <a:pPr marL="0" indent="0"/>
            <a:r>
              <a:rPr lang="en-US" dirty="0"/>
              <a:t>Node Exporter</a:t>
            </a:r>
          </a:p>
        </p:txBody>
      </p:sp>
      <p:sp>
        <p:nvSpPr>
          <p:cNvPr id="393" name="Google Shape;393;p40"/>
          <p:cNvSpPr txBox="1">
            <a:spLocks noGrp="1"/>
          </p:cNvSpPr>
          <p:nvPr>
            <p:ph type="subTitle" idx="13"/>
          </p:nvPr>
        </p:nvSpPr>
        <p:spPr>
          <a:xfrm>
            <a:off x="4028259" y="4655177"/>
            <a:ext cx="3738240" cy="775680"/>
          </a:xfrm>
          <a:prstGeom prst="rect">
            <a:avLst/>
          </a:prstGeom>
        </p:spPr>
        <p:txBody>
          <a:bodyPr spcFirstLastPara="1" wrap="square" lIns="146280" tIns="146280" rIns="146280" bIns="146280" anchor="b" anchorCtr="0">
            <a:noAutofit/>
          </a:bodyPr>
          <a:lstStyle/>
          <a:p>
            <a:pPr marL="0" indent="0"/>
            <a:r>
              <a:rPr lang="en-US" dirty="0"/>
              <a:t>Metrics and Labels</a:t>
            </a:r>
          </a:p>
        </p:txBody>
      </p:sp>
      <p:sp>
        <p:nvSpPr>
          <p:cNvPr id="395" name="Google Shape;395;p40"/>
          <p:cNvSpPr txBox="1">
            <a:spLocks noGrp="1"/>
          </p:cNvSpPr>
          <p:nvPr>
            <p:ph type="subTitle" idx="15"/>
          </p:nvPr>
        </p:nvSpPr>
        <p:spPr>
          <a:xfrm>
            <a:off x="8986686" y="4543544"/>
            <a:ext cx="3738240" cy="775680"/>
          </a:xfrm>
          <a:prstGeom prst="rect">
            <a:avLst/>
          </a:prstGeom>
        </p:spPr>
        <p:txBody>
          <a:bodyPr spcFirstLastPara="1" wrap="square" lIns="146280" tIns="146280" rIns="146280" bIns="146280" anchor="b" anchorCtr="0">
            <a:noAutofit/>
          </a:bodyPr>
          <a:lstStyle/>
          <a:p>
            <a:pPr marL="0" indent="0"/>
            <a:r>
              <a:rPr lang="en-US" dirty="0"/>
              <a:t>Query &amp; Functions</a:t>
            </a:r>
            <a:endParaRPr dirty="0"/>
          </a:p>
        </p:txBody>
      </p:sp>
      <p:sp>
        <p:nvSpPr>
          <p:cNvPr id="396" name="Google Shape;396;p40"/>
          <p:cNvSpPr txBox="1">
            <a:spLocks noGrp="1"/>
          </p:cNvSpPr>
          <p:nvPr>
            <p:ph type="sldNum" idx="12"/>
          </p:nvPr>
        </p:nvSpPr>
        <p:spPr>
          <a:xfrm>
            <a:off x="13197600" y="7373602"/>
            <a:ext cx="877920" cy="629760"/>
          </a:xfrm>
          <a:prstGeom prst="rect">
            <a:avLst/>
          </a:prstGeom>
        </p:spPr>
        <p:txBody>
          <a:bodyPr spcFirstLastPara="1" wrap="square" lIns="146280" tIns="146280" rIns="146280" bIns="146280" anchor="ctr" anchorCtr="0">
            <a:noAutofit/>
          </a:bodyPr>
          <a:lstStyle/>
          <a:p>
            <a:fld id="{00000000-1234-1234-1234-123412341234}" type="slidenum">
              <a:rPr lang="en"/>
              <a:pPr/>
              <a:t>2</a:t>
            </a:fld>
            <a:endParaRPr/>
          </a:p>
        </p:txBody>
      </p:sp>
      <p:sp>
        <p:nvSpPr>
          <p:cNvPr id="3" name="Google Shape;389;p40">
            <a:extLst>
              <a:ext uri="{FF2B5EF4-FFF2-40B4-BE49-F238E27FC236}">
                <a16:creationId xmlns:a16="http://schemas.microsoft.com/office/drawing/2014/main" id="{89AC4F0D-A1D3-1778-0B6B-B5DF317E3F7E}"/>
              </a:ext>
            </a:extLst>
          </p:cNvPr>
          <p:cNvSpPr txBox="1">
            <a:spLocks/>
          </p:cNvSpPr>
          <p:nvPr/>
        </p:nvSpPr>
        <p:spPr>
          <a:xfrm>
            <a:off x="11290532" y="5262891"/>
            <a:ext cx="2064848" cy="2210789"/>
          </a:xfrm>
          <a:prstGeom prst="rect">
            <a:avLst/>
          </a:prstGeom>
          <a:ln>
            <a:noFill/>
          </a:ln>
        </p:spPr>
        <p:txBody>
          <a:bodyPr spcFirstLastPara="1" wrap="square" lIns="146280" tIns="146280" rIns="146280" bIns="146280"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pPr marL="0" indent="0"/>
            <a:r>
              <a:rPr lang="fr-FR" sz="2000" dirty="0"/>
              <a:t>abs() </a:t>
            </a:r>
          </a:p>
          <a:p>
            <a:pPr marL="0" indent="0"/>
            <a:r>
              <a:rPr lang="fr-FR" sz="2000" dirty="0" err="1"/>
              <a:t>clamp_max</a:t>
            </a:r>
            <a:r>
              <a:rPr lang="fr-FR" sz="2000" dirty="0"/>
              <a:t>() </a:t>
            </a:r>
          </a:p>
          <a:p>
            <a:pPr marL="0" indent="0"/>
            <a:r>
              <a:rPr lang="fr-FR" sz="2000" dirty="0" err="1"/>
              <a:t>clamp_min</a:t>
            </a:r>
            <a:r>
              <a:rPr lang="fr-FR" sz="2000" dirty="0"/>
              <a:t>() </a:t>
            </a:r>
          </a:p>
          <a:p>
            <a:pPr marL="0" indent="0"/>
            <a:r>
              <a:rPr lang="fr-FR" sz="2000" dirty="0"/>
              <a:t>rate()</a:t>
            </a:r>
          </a:p>
        </p:txBody>
      </p:sp>
      <p:sp>
        <p:nvSpPr>
          <p:cNvPr id="2" name="Google Shape;393;p40">
            <a:extLst>
              <a:ext uri="{FF2B5EF4-FFF2-40B4-BE49-F238E27FC236}">
                <a16:creationId xmlns:a16="http://schemas.microsoft.com/office/drawing/2014/main" id="{880AB998-E4CD-B054-B1EB-655249EE270F}"/>
              </a:ext>
            </a:extLst>
          </p:cNvPr>
          <p:cNvSpPr txBox="1">
            <a:spLocks/>
          </p:cNvSpPr>
          <p:nvPr/>
        </p:nvSpPr>
        <p:spPr>
          <a:xfrm>
            <a:off x="48435" y="4721260"/>
            <a:ext cx="3738240"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Jobs and Instances</a:t>
            </a:r>
          </a:p>
        </p:txBody>
      </p:sp>
      <p:sp>
        <p:nvSpPr>
          <p:cNvPr id="4" name="Subtitle 11">
            <a:extLst>
              <a:ext uri="{FF2B5EF4-FFF2-40B4-BE49-F238E27FC236}">
                <a16:creationId xmlns:a16="http://schemas.microsoft.com/office/drawing/2014/main" id="{C4502998-2834-BCEC-D266-FBC6B6479FC8}"/>
              </a:ext>
            </a:extLst>
          </p:cNvPr>
          <p:cNvSpPr txBox="1">
            <a:spLocks/>
          </p:cNvSpPr>
          <p:nvPr/>
        </p:nvSpPr>
        <p:spPr>
          <a:xfrm>
            <a:off x="259601" y="5489770"/>
            <a:ext cx="3738240" cy="924960"/>
          </a:xfrm>
          <a:prstGeom prst="rect">
            <a:avLst/>
          </a:prstGeom>
          <a:ln>
            <a:noFill/>
          </a:ln>
        </p:spPr>
        <p:txBody>
          <a:bodyPr spcFirstLastPara="1" wrap="square" lIns="91425" tIns="91425" rIns="91425" bIns="91425"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r>
              <a:rPr lang="en-US" sz="2000" dirty="0"/>
              <a:t>What are jobs &amp; Instances</a:t>
            </a:r>
          </a:p>
          <a:p>
            <a:r>
              <a:rPr lang="en-US" sz="2000" dirty="0"/>
              <a:t>Example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anim calcmode="lin" valueType="num">
                                      <p:cBhvr>
                                        <p:cTn id="7" dur="500" fill="hold"/>
                                        <p:tgtEl>
                                          <p:spTgt spid="39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9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90">
                                            <p:txEl>
                                              <p:pRg st="0" end="0"/>
                                            </p:txEl>
                                          </p:spTgt>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84">
                                            <p:txEl>
                                              <p:pRg st="0" end="0"/>
                                            </p:txEl>
                                          </p:spTgt>
                                        </p:tgtEl>
                                        <p:attrNameLst>
                                          <p:attrName>style.visibility</p:attrName>
                                        </p:attrNameLst>
                                      </p:cBhvr>
                                      <p:to>
                                        <p:strVal val="visible"/>
                                      </p:to>
                                    </p:set>
                                    <p:animEffect transition="in" filter="wipe(left)">
                                      <p:cBhvr>
                                        <p:cTn id="13" dur="500"/>
                                        <p:tgtEl>
                                          <p:spTgt spid="384">
                                            <p:txEl>
                                              <p:pRg st="0" end="0"/>
                                            </p:txEl>
                                          </p:spTgt>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84">
                                            <p:txEl>
                                              <p:pRg st="1" end="1"/>
                                            </p:txEl>
                                          </p:spTgt>
                                        </p:tgtEl>
                                        <p:attrNameLst>
                                          <p:attrName>style.visibility</p:attrName>
                                        </p:attrNameLst>
                                      </p:cBhvr>
                                      <p:to>
                                        <p:strVal val="visible"/>
                                      </p:to>
                                    </p:set>
                                    <p:animEffect transition="in" filter="wipe(left)">
                                      <p:cBhvr>
                                        <p:cTn id="17" dur="500"/>
                                        <p:tgtEl>
                                          <p:spTgt spid="384">
                                            <p:txEl>
                                              <p:pRg st="1" end="1"/>
                                            </p:txEl>
                                          </p:spTgt>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84">
                                            <p:txEl>
                                              <p:pRg st="2" end="2"/>
                                            </p:txEl>
                                          </p:spTgt>
                                        </p:tgtEl>
                                        <p:attrNameLst>
                                          <p:attrName>style.visibility</p:attrName>
                                        </p:attrNameLst>
                                      </p:cBhvr>
                                      <p:to>
                                        <p:strVal val="visible"/>
                                      </p:to>
                                    </p:set>
                                    <p:animEffect transition="in" filter="wipe(left)">
                                      <p:cBhvr>
                                        <p:cTn id="21" dur="500"/>
                                        <p:tgtEl>
                                          <p:spTgt spid="384">
                                            <p:txEl>
                                              <p:pRg st="2" end="2"/>
                                            </p:txEl>
                                          </p:spTgt>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384">
                                            <p:txEl>
                                              <p:pRg st="3" end="3"/>
                                            </p:txEl>
                                          </p:spTgt>
                                        </p:tgtEl>
                                        <p:attrNameLst>
                                          <p:attrName>style.visibility</p:attrName>
                                        </p:attrNameLst>
                                      </p:cBhvr>
                                      <p:to>
                                        <p:strVal val="visible"/>
                                      </p:to>
                                    </p:set>
                                    <p:animEffect transition="in" filter="wipe(left)">
                                      <p:cBhvr>
                                        <p:cTn id="25" dur="500"/>
                                        <p:tgtEl>
                                          <p:spTgt spid="384">
                                            <p:txEl>
                                              <p:pRg st="3" end="3"/>
                                            </p:txEl>
                                          </p:spTgt>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84">
                                            <p:txEl>
                                              <p:pRg st="4" end="4"/>
                                            </p:txEl>
                                          </p:spTgt>
                                        </p:tgtEl>
                                        <p:attrNameLst>
                                          <p:attrName>style.visibility</p:attrName>
                                        </p:attrNameLst>
                                      </p:cBhvr>
                                      <p:to>
                                        <p:strVal val="visible"/>
                                      </p:to>
                                    </p:set>
                                    <p:animEffect transition="in" filter="wipe(left)">
                                      <p:cBhvr>
                                        <p:cTn id="29" dur="500"/>
                                        <p:tgtEl>
                                          <p:spTgt spid="38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91">
                                            <p:txEl>
                                              <p:pRg st="0" end="0"/>
                                            </p:txEl>
                                          </p:spTgt>
                                        </p:tgtEl>
                                        <p:attrNameLst>
                                          <p:attrName>style.visibility</p:attrName>
                                        </p:attrNameLst>
                                      </p:cBhvr>
                                      <p:to>
                                        <p:strVal val="visible"/>
                                      </p:to>
                                    </p:set>
                                    <p:anim calcmode="lin" valueType="num">
                                      <p:cBhvr>
                                        <p:cTn id="34" dur="500" fill="hold"/>
                                        <p:tgtEl>
                                          <p:spTgt spid="391">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391">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391">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iterate type="lt">
                                    <p:tmAbs val="20"/>
                                  </p:iterate>
                                  <p:childTnLst>
                                    <p:set>
                                      <p:cBhvr>
                                        <p:cTn id="40" dur="1" fill="hold">
                                          <p:stCondLst>
                                            <p:cond delay="0"/>
                                          </p:stCondLst>
                                        </p:cTn>
                                        <p:tgtEl>
                                          <p:spTgt spid="385">
                                            <p:txEl>
                                              <p:pRg st="0" end="0"/>
                                            </p:txEl>
                                          </p:spTgt>
                                        </p:tgtEl>
                                        <p:attrNameLst>
                                          <p:attrName>style.visibility</p:attrName>
                                        </p:attrNameLst>
                                      </p:cBhvr>
                                      <p:to>
                                        <p:strVal val="visible"/>
                                      </p:to>
                                    </p:set>
                                  </p:childTnLst>
                                </p:cTn>
                              </p:par>
                            </p:childTnLst>
                          </p:cTn>
                        </p:par>
                        <p:par>
                          <p:cTn id="41" fill="hold">
                            <p:stCondLst>
                              <p:cond delay="421"/>
                            </p:stCondLst>
                            <p:childTnLst>
                              <p:par>
                                <p:cTn id="42" presetID="1" presetClass="entr" presetSubtype="0" fill="hold" nodeType="afterEffect">
                                  <p:stCondLst>
                                    <p:cond delay="250"/>
                                  </p:stCondLst>
                                  <p:iterate type="lt">
                                    <p:tmAbs val="20"/>
                                  </p:iterate>
                                  <p:childTnLst>
                                    <p:set>
                                      <p:cBhvr>
                                        <p:cTn id="43" dur="1" fill="hold">
                                          <p:stCondLst>
                                            <p:cond delay="0"/>
                                          </p:stCondLst>
                                        </p:cTn>
                                        <p:tgtEl>
                                          <p:spTgt spid="385">
                                            <p:txEl>
                                              <p:pRg st="1" end="1"/>
                                            </p:txEl>
                                          </p:spTgt>
                                        </p:tgtEl>
                                        <p:attrNameLst>
                                          <p:attrName>style.visibility</p:attrName>
                                        </p:attrNameLst>
                                      </p:cBhvr>
                                      <p:to>
                                        <p:strVal val="visible"/>
                                      </p:to>
                                    </p:set>
                                  </p:childTnLst>
                                </p:cTn>
                              </p:par>
                            </p:childTnLst>
                          </p:cTn>
                        </p:par>
                        <p:par>
                          <p:cTn id="44" fill="hold">
                            <p:stCondLst>
                              <p:cond delay="912"/>
                            </p:stCondLst>
                            <p:childTnLst>
                              <p:par>
                                <p:cTn id="45" presetID="1" presetClass="entr" presetSubtype="0" fill="hold" nodeType="afterEffect">
                                  <p:stCondLst>
                                    <p:cond delay="250"/>
                                  </p:stCondLst>
                                  <p:iterate type="lt">
                                    <p:tmAbs val="20"/>
                                  </p:iterate>
                                  <p:childTnLst>
                                    <p:set>
                                      <p:cBhvr>
                                        <p:cTn id="46" dur="1" fill="hold">
                                          <p:stCondLst>
                                            <p:cond delay="0"/>
                                          </p:stCondLst>
                                        </p:cTn>
                                        <p:tgtEl>
                                          <p:spTgt spid="385">
                                            <p:txEl>
                                              <p:pRg st="2" end="2"/>
                                            </p:txEl>
                                          </p:spTgt>
                                        </p:tgtEl>
                                        <p:attrNameLst>
                                          <p:attrName>style.visibility</p:attrName>
                                        </p:attrNameLst>
                                      </p:cBhvr>
                                      <p:to>
                                        <p:strVal val="visible"/>
                                      </p:to>
                                    </p:set>
                                  </p:childTnLst>
                                </p:cTn>
                              </p:par>
                            </p:childTnLst>
                          </p:cTn>
                        </p:par>
                        <p:par>
                          <p:cTn id="47" fill="hold">
                            <p:stCondLst>
                              <p:cond delay="1923"/>
                            </p:stCondLst>
                            <p:childTnLst>
                              <p:par>
                                <p:cTn id="48" presetID="1" presetClass="entr" presetSubtype="0" fill="hold" nodeType="afterEffect">
                                  <p:stCondLst>
                                    <p:cond delay="250"/>
                                  </p:stCondLst>
                                  <p:iterate type="lt">
                                    <p:tmAbs val="20"/>
                                  </p:iterate>
                                  <p:childTnLst>
                                    <p:set>
                                      <p:cBhvr>
                                        <p:cTn id="49" dur="1" fill="hold">
                                          <p:stCondLst>
                                            <p:cond delay="0"/>
                                          </p:stCondLst>
                                        </p:cTn>
                                        <p:tgtEl>
                                          <p:spTgt spid="385">
                                            <p:txEl>
                                              <p:pRg st="3" end="3"/>
                                            </p:txEl>
                                          </p:spTgt>
                                        </p:tgtEl>
                                        <p:attrNameLst>
                                          <p:attrName>style.visibility</p:attrName>
                                        </p:attrNameLst>
                                      </p:cBhvr>
                                      <p:to>
                                        <p:strVal val="visible"/>
                                      </p:to>
                                    </p:set>
                                  </p:childTnLst>
                                </p:cTn>
                              </p:par>
                            </p:childTnLst>
                          </p:cTn>
                        </p:par>
                        <p:par>
                          <p:cTn id="50" fill="hold">
                            <p:stCondLst>
                              <p:cond delay="2674"/>
                            </p:stCondLst>
                            <p:childTnLst>
                              <p:par>
                                <p:cTn id="51" presetID="1" presetClass="entr" presetSubtype="0" fill="hold" nodeType="afterEffect">
                                  <p:stCondLst>
                                    <p:cond delay="250"/>
                                  </p:stCondLst>
                                  <p:iterate type="lt">
                                    <p:tmAbs val="20"/>
                                  </p:iterate>
                                  <p:childTnLst>
                                    <p:set>
                                      <p:cBhvr>
                                        <p:cTn id="5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392">
                                            <p:txEl>
                                              <p:pRg st="0" end="0"/>
                                            </p:txEl>
                                          </p:spTgt>
                                        </p:tgtEl>
                                        <p:attrNameLst>
                                          <p:attrName>style.visibility</p:attrName>
                                        </p:attrNameLst>
                                      </p:cBhvr>
                                      <p:to>
                                        <p:strVal val="visible"/>
                                      </p:to>
                                    </p:set>
                                    <p:anim calcmode="lin" valueType="num">
                                      <p:cBhvr>
                                        <p:cTn id="57" dur="500" fill="hold"/>
                                        <p:tgtEl>
                                          <p:spTgt spid="392">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392">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392">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type="lt">
                                    <p:tmAbs val="20"/>
                                  </p:iterate>
                                  <p:childTnLst>
                                    <p:set>
                                      <p:cBhvr>
                                        <p:cTn id="63" dur="1" fill="hold">
                                          <p:stCondLst>
                                            <p:cond delay="0"/>
                                          </p:stCondLst>
                                        </p:cTn>
                                        <p:tgtEl>
                                          <p:spTgt spid="386">
                                            <p:txEl>
                                              <p:pRg st="0" end="0"/>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type="lt">
                                    <p:tmAbs val="20"/>
                                  </p:iterate>
                                  <p:childTnLst>
                                    <p:set>
                                      <p:cBhvr>
                                        <p:cTn id="67" dur="1" fill="hold">
                                          <p:stCondLst>
                                            <p:cond delay="0"/>
                                          </p:stCondLst>
                                        </p:cTn>
                                        <p:tgtEl>
                                          <p:spTgt spid="386">
                                            <p:txEl>
                                              <p:pRg st="1" end="1"/>
                                            </p:txEl>
                                          </p:spTgt>
                                        </p:tgtEl>
                                        <p:attrNameLst>
                                          <p:attrName>style.visibility</p:attrName>
                                        </p:attrNameLst>
                                      </p:cBhvr>
                                      <p:to>
                                        <p:strVal val="visible"/>
                                      </p:to>
                                    </p:set>
                                  </p:childTnLst>
                                </p:cTn>
                              </p:par>
                            </p:childTnLst>
                          </p:cTn>
                        </p:par>
                        <p:par>
                          <p:cTn id="68" fill="hold">
                            <p:stCondLst>
                              <p:cond delay="421"/>
                            </p:stCondLst>
                            <p:childTnLst>
                              <p:par>
                                <p:cTn id="69" presetID="1" presetClass="entr" presetSubtype="0" fill="hold" grpId="0" nodeType="afterEffect">
                                  <p:stCondLst>
                                    <p:cond delay="0"/>
                                  </p:stCondLst>
                                  <p:iterate type="lt">
                                    <p:tmAbs val="20"/>
                                  </p:iterate>
                                  <p:childTnLst>
                                    <p:set>
                                      <p:cBhvr>
                                        <p:cTn id="70" dur="1" fill="hold">
                                          <p:stCondLst>
                                            <p:cond delay="0"/>
                                          </p:stCondLst>
                                        </p:cTn>
                                        <p:tgtEl>
                                          <p:spTgt spid="386">
                                            <p:txEl>
                                              <p:pRg st="2" end="2"/>
                                            </p:txEl>
                                          </p:spTgt>
                                        </p:tgtEl>
                                        <p:attrNameLst>
                                          <p:attrName>style.visibility</p:attrName>
                                        </p:attrNameLst>
                                      </p:cBhvr>
                                      <p:to>
                                        <p:strVal val="visible"/>
                                      </p:to>
                                    </p:set>
                                  </p:childTnLst>
                                </p:cTn>
                              </p:par>
                            </p:childTnLst>
                          </p:cTn>
                        </p:par>
                        <p:par>
                          <p:cTn id="71" fill="hold">
                            <p:stCondLst>
                              <p:cond delay="662"/>
                            </p:stCondLst>
                            <p:childTnLst>
                              <p:par>
                                <p:cTn id="72" presetID="1" presetClass="entr" presetSubtype="0" fill="hold" grpId="0" nodeType="afterEffect">
                                  <p:stCondLst>
                                    <p:cond delay="0"/>
                                  </p:stCondLst>
                                  <p:iterate type="lt">
                                    <p:tmAbs val="20"/>
                                  </p:iterate>
                                  <p:childTnLst>
                                    <p:set>
                                      <p:cBhvr>
                                        <p:cTn id="73" dur="1" fill="hold">
                                          <p:stCondLst>
                                            <p:cond delay="0"/>
                                          </p:stCondLst>
                                        </p:cTn>
                                        <p:tgtEl>
                                          <p:spTgt spid="386">
                                            <p:txEl>
                                              <p:pRg st="3" end="3"/>
                                            </p:txEl>
                                          </p:spTgt>
                                        </p:tgtEl>
                                        <p:attrNameLst>
                                          <p:attrName>style.visibility</p:attrName>
                                        </p:attrNameLst>
                                      </p:cBhvr>
                                      <p:to>
                                        <p:strVal val="visible"/>
                                      </p:to>
                                    </p:set>
                                  </p:childTnLst>
                                </p:cTn>
                              </p:par>
                            </p:childTnLst>
                          </p:cTn>
                        </p:par>
                        <p:par>
                          <p:cTn id="74" fill="hold">
                            <p:stCondLst>
                              <p:cond delay="1303"/>
                            </p:stCondLst>
                            <p:childTnLst>
                              <p:par>
                                <p:cTn id="75" presetID="1" presetClass="entr" presetSubtype="0" fill="hold" grpId="0" nodeType="afterEffect">
                                  <p:stCondLst>
                                    <p:cond delay="0"/>
                                  </p:stCondLst>
                                  <p:iterate type="lt">
                                    <p:tmAbs val="20"/>
                                  </p:iterate>
                                  <p:childTnLst>
                                    <p:set>
                                      <p:cBhvr>
                                        <p:cTn id="76" dur="1" fill="hold">
                                          <p:stCondLst>
                                            <p:cond delay="0"/>
                                          </p:stCondLst>
                                        </p:cTn>
                                        <p:tgtEl>
                                          <p:spTgt spid="386">
                                            <p:txEl>
                                              <p:pRg st="4" end="4"/>
                                            </p:txEl>
                                          </p:spTgt>
                                        </p:tgtEl>
                                        <p:attrNameLst>
                                          <p:attrName>style.visibility</p:attrName>
                                        </p:attrNameLst>
                                      </p:cBhvr>
                                      <p:to>
                                        <p:strVal val="visible"/>
                                      </p:to>
                                    </p:set>
                                  </p:childTnLst>
                                </p:cTn>
                              </p:par>
                            </p:childTnLst>
                          </p:cTn>
                        </p:par>
                        <p:par>
                          <p:cTn id="77" fill="hold">
                            <p:stCondLst>
                              <p:cond delay="1804"/>
                            </p:stCondLst>
                            <p:childTnLst>
                              <p:par>
                                <p:cTn id="78" presetID="1" presetClass="entr" presetSubtype="0" fill="hold" grpId="0" nodeType="afterEffect">
                                  <p:stCondLst>
                                    <p:cond delay="0"/>
                                  </p:stCondLst>
                                  <p:iterate type="lt">
                                    <p:tmAbs val="20"/>
                                  </p:iterate>
                                  <p:childTnLst>
                                    <p:set>
                                      <p:cBhvr>
                                        <p:cTn id="79" dur="1" fill="hold">
                                          <p:stCondLst>
                                            <p:cond delay="0"/>
                                          </p:stCondLst>
                                        </p:cTn>
                                        <p:tgtEl>
                                          <p:spTgt spid="386">
                                            <p:txEl>
                                              <p:pRg st="5" end="5"/>
                                            </p:txEl>
                                          </p:spTgt>
                                        </p:tgtEl>
                                        <p:attrNameLst>
                                          <p:attrName>style.visibility</p:attrName>
                                        </p:attrNameLst>
                                      </p:cBhvr>
                                      <p:to>
                                        <p:strVal val="visible"/>
                                      </p:to>
                                    </p:set>
                                  </p:childTnLst>
                                </p:cTn>
                              </p:par>
                            </p:childTnLst>
                          </p:cTn>
                        </p:par>
                        <p:par>
                          <p:cTn id="80" fill="hold">
                            <p:stCondLst>
                              <p:cond delay="2065"/>
                            </p:stCondLst>
                            <p:childTnLst>
                              <p:par>
                                <p:cTn id="81" presetID="1" presetClass="entr" presetSubtype="0" fill="hold" grpId="0" nodeType="afterEffect">
                                  <p:stCondLst>
                                    <p:cond delay="0"/>
                                  </p:stCondLst>
                                  <p:iterate type="lt">
                                    <p:tmAbs val="20"/>
                                  </p:iterate>
                                  <p:childTnLst>
                                    <p:set>
                                      <p:cBhvr>
                                        <p:cTn id="82" dur="1" fill="hold">
                                          <p:stCondLst>
                                            <p:cond delay="0"/>
                                          </p:stCondLst>
                                        </p:cTn>
                                        <p:tgtEl>
                                          <p:spTgt spid="386">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2">
                                            <p:txEl>
                                              <p:pRg st="0" end="0"/>
                                            </p:txEl>
                                          </p:spTgt>
                                        </p:tgtEl>
                                        <p:attrNameLst>
                                          <p:attrName>style.visibility</p:attrName>
                                        </p:attrNameLst>
                                      </p:cBhvr>
                                      <p:to>
                                        <p:strVal val="visible"/>
                                      </p:to>
                                    </p:set>
                                    <p:anim calcmode="lin" valueType="num">
                                      <p:cBhvr>
                                        <p:cTn id="8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2">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iterate type="lt">
                                    <p:tmAbs val="20"/>
                                  </p:iterate>
                                  <p:childTnLst>
                                    <p:set>
                                      <p:cBhvr>
                                        <p:cTn id="93" dur="1" fill="hold">
                                          <p:stCondLst>
                                            <p:cond delay="0"/>
                                          </p:stCondLst>
                                        </p:cTn>
                                        <p:tgtEl>
                                          <p:spTgt spid="4">
                                            <p:txEl>
                                              <p:pRg st="0" end="0"/>
                                            </p:txEl>
                                          </p:spTgt>
                                        </p:tgtEl>
                                        <p:attrNameLst>
                                          <p:attrName>style.visibility</p:attrName>
                                        </p:attrNameLst>
                                      </p:cBhvr>
                                      <p:to>
                                        <p:strVal val="visible"/>
                                      </p:to>
                                    </p:set>
                                  </p:childTnLst>
                                </p:cTn>
                              </p:par>
                            </p:childTnLst>
                          </p:cTn>
                        </p:par>
                        <p:par>
                          <p:cTn id="94" fill="hold">
                            <p:stCondLst>
                              <p:cond delay="401"/>
                            </p:stCondLst>
                            <p:childTnLst>
                              <p:par>
                                <p:cTn id="95" presetID="1" presetClass="entr" presetSubtype="0" fill="hold" grpId="0" nodeType="afterEffect">
                                  <p:stCondLst>
                                    <p:cond delay="500"/>
                                  </p:stCondLst>
                                  <p:iterate type="lt">
                                    <p:tmAbs val="20"/>
                                  </p:iterate>
                                  <p:childTnLst>
                                    <p:set>
                                      <p:cBhvr>
                                        <p:cTn id="9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393">
                                            <p:txEl>
                                              <p:pRg st="0" end="0"/>
                                            </p:txEl>
                                          </p:spTgt>
                                        </p:tgtEl>
                                        <p:attrNameLst>
                                          <p:attrName>style.visibility</p:attrName>
                                        </p:attrNameLst>
                                      </p:cBhvr>
                                      <p:to>
                                        <p:strVal val="visible"/>
                                      </p:to>
                                    </p:set>
                                    <p:anim calcmode="lin" valueType="num">
                                      <p:cBhvr>
                                        <p:cTn id="101" dur="500" fill="hold"/>
                                        <p:tgtEl>
                                          <p:spTgt spid="393">
                                            <p:txEl>
                                              <p:pRg st="0" end="0"/>
                                            </p:txEl>
                                          </p:spTgt>
                                        </p:tgtEl>
                                        <p:attrNameLst>
                                          <p:attrName>ppt_w</p:attrName>
                                        </p:attrNameLst>
                                      </p:cBhvr>
                                      <p:tavLst>
                                        <p:tav tm="0">
                                          <p:val>
                                            <p:fltVal val="0"/>
                                          </p:val>
                                        </p:tav>
                                        <p:tav tm="100000">
                                          <p:val>
                                            <p:strVal val="#ppt_w"/>
                                          </p:val>
                                        </p:tav>
                                      </p:tavLst>
                                    </p:anim>
                                    <p:anim calcmode="lin" valueType="num">
                                      <p:cBhvr>
                                        <p:cTn id="102" dur="500" fill="hold"/>
                                        <p:tgtEl>
                                          <p:spTgt spid="393">
                                            <p:txEl>
                                              <p:pRg st="0" end="0"/>
                                            </p:txEl>
                                          </p:spTgt>
                                        </p:tgtEl>
                                        <p:attrNameLst>
                                          <p:attrName>ppt_h</p:attrName>
                                        </p:attrNameLst>
                                      </p:cBhvr>
                                      <p:tavLst>
                                        <p:tav tm="0">
                                          <p:val>
                                            <p:fltVal val="0"/>
                                          </p:val>
                                        </p:tav>
                                        <p:tav tm="100000">
                                          <p:val>
                                            <p:strVal val="#ppt_h"/>
                                          </p:val>
                                        </p:tav>
                                      </p:tavLst>
                                    </p:anim>
                                    <p:animEffect transition="in" filter="fade">
                                      <p:cBhvr>
                                        <p:cTn id="103" dur="500"/>
                                        <p:tgtEl>
                                          <p:spTgt spid="393">
                                            <p:txEl>
                                              <p:pRg st="0" end="0"/>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iterate type="lt">
                                    <p:tmAbs val="20"/>
                                  </p:iterate>
                                  <p:childTnLst>
                                    <p:set>
                                      <p:cBhvr>
                                        <p:cTn id="107" dur="1" fill="hold">
                                          <p:stCondLst>
                                            <p:cond delay="0"/>
                                          </p:stCondLst>
                                        </p:cTn>
                                        <p:tgtEl>
                                          <p:spTgt spid="387">
                                            <p:txEl>
                                              <p:pRg st="0" end="0"/>
                                            </p:txEl>
                                          </p:spTgt>
                                        </p:tgtEl>
                                        <p:attrNameLst>
                                          <p:attrName>style.visibility</p:attrName>
                                        </p:attrNameLst>
                                      </p:cBhvr>
                                      <p:to>
                                        <p:strVal val="visible"/>
                                      </p:to>
                                    </p:set>
                                  </p:childTnLst>
                                </p:cTn>
                              </p:par>
                            </p:childTnLst>
                          </p:cTn>
                        </p:par>
                        <p:par>
                          <p:cTn id="108" fill="hold">
                            <p:stCondLst>
                              <p:cond delay="261"/>
                            </p:stCondLst>
                            <p:childTnLst>
                              <p:par>
                                <p:cTn id="109" presetID="1" presetClass="entr" presetSubtype="0" fill="hold" grpId="0" nodeType="afterEffect">
                                  <p:stCondLst>
                                    <p:cond delay="0"/>
                                  </p:stCondLst>
                                  <p:iterate type="lt">
                                    <p:tmAbs val="20"/>
                                  </p:iterate>
                                  <p:childTnLst>
                                    <p:set>
                                      <p:cBhvr>
                                        <p:cTn id="110" dur="1" fill="hold">
                                          <p:stCondLst>
                                            <p:cond delay="0"/>
                                          </p:stCondLst>
                                        </p:cTn>
                                        <p:tgtEl>
                                          <p:spTgt spid="387">
                                            <p:txEl>
                                              <p:pRg st="1" end="1"/>
                                            </p:txEl>
                                          </p:spTgt>
                                        </p:tgtEl>
                                        <p:attrNameLst>
                                          <p:attrName>style.visibility</p:attrName>
                                        </p:attrNameLst>
                                      </p:cBhvr>
                                      <p:to>
                                        <p:strVal val="visible"/>
                                      </p:to>
                                    </p:set>
                                  </p:childTnLst>
                                </p:cTn>
                              </p:par>
                            </p:childTnLst>
                          </p:cTn>
                        </p:par>
                        <p:par>
                          <p:cTn id="111" fill="hold">
                            <p:stCondLst>
                              <p:cond delay="1182"/>
                            </p:stCondLst>
                            <p:childTnLst>
                              <p:par>
                                <p:cTn id="112" presetID="1" presetClass="entr" presetSubtype="0" fill="hold" grpId="0" nodeType="afterEffect">
                                  <p:stCondLst>
                                    <p:cond delay="0"/>
                                  </p:stCondLst>
                                  <p:iterate type="lt">
                                    <p:tmAbs val="20"/>
                                  </p:iterate>
                                  <p:childTnLst>
                                    <p:set>
                                      <p:cBhvr>
                                        <p:cTn id="113" dur="1" fill="hold">
                                          <p:stCondLst>
                                            <p:cond delay="0"/>
                                          </p:stCondLst>
                                        </p:cTn>
                                        <p:tgtEl>
                                          <p:spTgt spid="387">
                                            <p:txEl>
                                              <p:pRg st="2" end="2"/>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grpId="0" nodeType="clickEffect">
                                  <p:stCondLst>
                                    <p:cond delay="0"/>
                                  </p:stCondLst>
                                  <p:childTnLst>
                                    <p:set>
                                      <p:cBhvr>
                                        <p:cTn id="117" dur="1" fill="hold">
                                          <p:stCondLst>
                                            <p:cond delay="0"/>
                                          </p:stCondLst>
                                        </p:cTn>
                                        <p:tgtEl>
                                          <p:spTgt spid="395">
                                            <p:txEl>
                                              <p:pRg st="0" end="0"/>
                                            </p:txEl>
                                          </p:spTgt>
                                        </p:tgtEl>
                                        <p:attrNameLst>
                                          <p:attrName>style.visibility</p:attrName>
                                        </p:attrNameLst>
                                      </p:cBhvr>
                                      <p:to>
                                        <p:strVal val="visible"/>
                                      </p:to>
                                    </p:set>
                                    <p:anim calcmode="lin" valueType="num">
                                      <p:cBhvr>
                                        <p:cTn id="118" dur="500" fill="hold"/>
                                        <p:tgtEl>
                                          <p:spTgt spid="395">
                                            <p:txEl>
                                              <p:pRg st="0" end="0"/>
                                            </p:txEl>
                                          </p:spTgt>
                                        </p:tgtEl>
                                        <p:attrNameLst>
                                          <p:attrName>ppt_w</p:attrName>
                                        </p:attrNameLst>
                                      </p:cBhvr>
                                      <p:tavLst>
                                        <p:tav tm="0">
                                          <p:val>
                                            <p:fltVal val="0"/>
                                          </p:val>
                                        </p:tav>
                                        <p:tav tm="100000">
                                          <p:val>
                                            <p:strVal val="#ppt_w"/>
                                          </p:val>
                                        </p:tav>
                                      </p:tavLst>
                                    </p:anim>
                                    <p:anim calcmode="lin" valueType="num">
                                      <p:cBhvr>
                                        <p:cTn id="119" dur="500" fill="hold"/>
                                        <p:tgtEl>
                                          <p:spTgt spid="395">
                                            <p:txEl>
                                              <p:pRg st="0" end="0"/>
                                            </p:txEl>
                                          </p:spTgt>
                                        </p:tgtEl>
                                        <p:attrNameLst>
                                          <p:attrName>ppt_h</p:attrName>
                                        </p:attrNameLst>
                                      </p:cBhvr>
                                      <p:tavLst>
                                        <p:tav tm="0">
                                          <p:val>
                                            <p:fltVal val="0"/>
                                          </p:val>
                                        </p:tav>
                                        <p:tav tm="100000">
                                          <p:val>
                                            <p:strVal val="#ppt_h"/>
                                          </p:val>
                                        </p:tav>
                                      </p:tavLst>
                                    </p:anim>
                                    <p:animEffect transition="in" filter="fade">
                                      <p:cBhvr>
                                        <p:cTn id="120" dur="500"/>
                                        <p:tgtEl>
                                          <p:spTgt spid="395">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iterate type="lt">
                                    <p:tmAbs val="20"/>
                                  </p:iterate>
                                  <p:childTnLst>
                                    <p:set>
                                      <p:cBhvr>
                                        <p:cTn id="124" dur="1" fill="hold">
                                          <p:stCondLst>
                                            <p:cond delay="0"/>
                                          </p:stCondLst>
                                        </p:cTn>
                                        <p:tgtEl>
                                          <p:spTgt spid="389">
                                            <p:txEl>
                                              <p:pRg st="0" end="0"/>
                                            </p:txEl>
                                          </p:spTgt>
                                        </p:tgtEl>
                                        <p:attrNameLst>
                                          <p:attrName>style.visibility</p:attrName>
                                        </p:attrNameLst>
                                      </p:cBhvr>
                                      <p:to>
                                        <p:strVal val="visible"/>
                                      </p:to>
                                    </p:set>
                                  </p:childTnLst>
                                </p:cTn>
                              </p:par>
                            </p:childTnLst>
                          </p:cTn>
                        </p:par>
                        <p:par>
                          <p:cTn id="125" fill="hold">
                            <p:stCondLst>
                              <p:cond delay="161"/>
                            </p:stCondLst>
                            <p:childTnLst>
                              <p:par>
                                <p:cTn id="126" presetID="1" presetClass="entr" presetSubtype="0" fill="hold" grpId="0" nodeType="afterEffect">
                                  <p:stCondLst>
                                    <p:cond delay="250"/>
                                  </p:stCondLst>
                                  <p:iterate type="lt">
                                    <p:tmAbs val="20"/>
                                  </p:iterate>
                                  <p:childTnLst>
                                    <p:set>
                                      <p:cBhvr>
                                        <p:cTn id="127" dur="1" fill="hold">
                                          <p:stCondLst>
                                            <p:cond delay="0"/>
                                          </p:stCondLst>
                                        </p:cTn>
                                        <p:tgtEl>
                                          <p:spTgt spid="389">
                                            <p:txEl>
                                              <p:pRg st="1" end="1"/>
                                            </p:txEl>
                                          </p:spTgt>
                                        </p:tgtEl>
                                        <p:attrNameLst>
                                          <p:attrName>style.visibility</p:attrName>
                                        </p:attrNameLst>
                                      </p:cBhvr>
                                      <p:to>
                                        <p:strVal val="visible"/>
                                      </p:to>
                                    </p:set>
                                  </p:childTnLst>
                                </p:cTn>
                              </p:par>
                            </p:childTnLst>
                          </p:cTn>
                        </p:par>
                        <p:par>
                          <p:cTn id="128" fill="hold">
                            <p:stCondLst>
                              <p:cond delay="632"/>
                            </p:stCondLst>
                            <p:childTnLst>
                              <p:par>
                                <p:cTn id="129" presetID="1" presetClass="entr" presetSubtype="0" fill="hold" grpId="0" nodeType="afterEffect">
                                  <p:stCondLst>
                                    <p:cond delay="250"/>
                                  </p:stCondLst>
                                  <p:iterate type="lt">
                                    <p:tmAbs val="20"/>
                                  </p:iterate>
                                  <p:childTnLst>
                                    <p:set>
                                      <p:cBhvr>
                                        <p:cTn id="130" dur="1" fill="hold">
                                          <p:stCondLst>
                                            <p:cond delay="0"/>
                                          </p:stCondLst>
                                        </p:cTn>
                                        <p:tgtEl>
                                          <p:spTgt spid="389">
                                            <p:txEl>
                                              <p:pRg st="2" end="2"/>
                                            </p:txEl>
                                          </p:spTgt>
                                        </p:tgtEl>
                                        <p:attrNameLst>
                                          <p:attrName>style.visibility</p:attrName>
                                        </p:attrNameLst>
                                      </p:cBhvr>
                                      <p:to>
                                        <p:strVal val="visible"/>
                                      </p:to>
                                    </p:set>
                                  </p:childTnLst>
                                </p:cTn>
                              </p:par>
                            </p:childTnLst>
                          </p:cTn>
                        </p:par>
                        <p:par>
                          <p:cTn id="131" fill="hold">
                            <p:stCondLst>
                              <p:cond delay="1163"/>
                            </p:stCondLst>
                            <p:childTnLst>
                              <p:par>
                                <p:cTn id="132" presetID="1" presetClass="entr" presetSubtype="0" fill="hold" grpId="0" nodeType="afterEffect">
                                  <p:stCondLst>
                                    <p:cond delay="250"/>
                                  </p:stCondLst>
                                  <p:iterate type="lt">
                                    <p:tmAbs val="20"/>
                                  </p:iterate>
                                  <p:childTnLst>
                                    <p:set>
                                      <p:cBhvr>
                                        <p:cTn id="133" dur="1" fill="hold">
                                          <p:stCondLst>
                                            <p:cond delay="0"/>
                                          </p:stCondLst>
                                        </p:cTn>
                                        <p:tgtEl>
                                          <p:spTgt spid="389">
                                            <p:txEl>
                                              <p:pRg st="3" end="3"/>
                                            </p:txEl>
                                          </p:spTgt>
                                        </p:tgtEl>
                                        <p:attrNameLst>
                                          <p:attrName>style.visibility</p:attrName>
                                        </p:attrNameLst>
                                      </p:cBhvr>
                                      <p:to>
                                        <p:strVal val="visible"/>
                                      </p:to>
                                    </p:set>
                                  </p:childTnLst>
                                </p:cTn>
                              </p:par>
                            </p:childTnLst>
                          </p:cTn>
                        </p:par>
                        <p:par>
                          <p:cTn id="134" fill="hold">
                            <p:stCondLst>
                              <p:cond delay="1574"/>
                            </p:stCondLst>
                            <p:childTnLst>
                              <p:par>
                                <p:cTn id="135" presetID="1" presetClass="entr" presetSubtype="0" fill="hold" grpId="0" nodeType="afterEffect">
                                  <p:stCondLst>
                                    <p:cond delay="250"/>
                                  </p:stCondLst>
                                  <p:iterate type="lt">
                                    <p:tmAbs val="20"/>
                                  </p:iterate>
                                  <p:childTnLst>
                                    <p:set>
                                      <p:cBhvr>
                                        <p:cTn id="136" dur="1" fill="hold">
                                          <p:stCondLst>
                                            <p:cond delay="0"/>
                                          </p:stCondLst>
                                        </p:cTn>
                                        <p:tgtEl>
                                          <p:spTgt spid="389">
                                            <p:txEl>
                                              <p:pRg st="4" end="4"/>
                                            </p:txEl>
                                          </p:spTgt>
                                        </p:tgtEl>
                                        <p:attrNameLst>
                                          <p:attrName>style.visibility</p:attrName>
                                        </p:attrNameLst>
                                      </p:cBhvr>
                                      <p:to>
                                        <p:strVal val="visible"/>
                                      </p:to>
                                    </p:set>
                                  </p:childTnLst>
                                </p:cTn>
                              </p:par>
                            </p:childTnLst>
                          </p:cTn>
                        </p:par>
                        <p:par>
                          <p:cTn id="137" fill="hold">
                            <p:stCondLst>
                              <p:cond delay="2025"/>
                            </p:stCondLst>
                            <p:childTnLst>
                              <p:par>
                                <p:cTn id="138" presetID="1" presetClass="entr" presetSubtype="0" fill="hold" grpId="0" nodeType="afterEffect">
                                  <p:stCondLst>
                                    <p:cond delay="250"/>
                                  </p:stCondLst>
                                  <p:iterate type="lt">
                                    <p:tmAbs val="20"/>
                                  </p:iterate>
                                  <p:childTnLst>
                                    <p:set>
                                      <p:cBhvr>
                                        <p:cTn id="139" dur="1" fill="hold">
                                          <p:stCondLst>
                                            <p:cond delay="0"/>
                                          </p:stCondLst>
                                        </p:cTn>
                                        <p:tgtEl>
                                          <p:spTgt spid="389">
                                            <p:txEl>
                                              <p:pRg st="5" end="5"/>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iterate type="lt">
                                    <p:tmAbs val="20"/>
                                  </p:iterate>
                                  <p:childTnLst>
                                    <p:set>
                                      <p:cBhvr>
                                        <p:cTn id="14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uiExpand="1" build="p"/>
      <p:bldP spid="386" grpId="0" build="p"/>
      <p:bldP spid="387" grpId="0" uiExpand="1" build="p"/>
      <p:bldP spid="389" grpId="0" uiExpand="1" build="p"/>
      <p:bldP spid="390" grpId="0" build="p"/>
      <p:bldP spid="391" grpId="0" build="p"/>
      <p:bldP spid="392" grpId="0" build="p"/>
      <p:bldP spid="393" grpId="0" build="p"/>
      <p:bldP spid="395" grpId="0" build="p"/>
      <p:bldP spid="3" grpId="0"/>
      <p:bldP spid="2" grpId="0" build="p"/>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7A264BB-EFBF-BFF1-CB27-9EAB1F1905AC}"/>
              </a:ext>
            </a:extLst>
          </p:cNvPr>
          <p:cNvSpPr txBox="1"/>
          <p:nvPr/>
        </p:nvSpPr>
        <p:spPr>
          <a:xfrm>
            <a:off x="215900" y="286662"/>
            <a:ext cx="12522200" cy="5632311"/>
          </a:xfrm>
          <a:prstGeom prst="rect">
            <a:avLst/>
          </a:prstGeom>
          <a:noFill/>
        </p:spPr>
        <p:txBody>
          <a:bodyPr wrap="square">
            <a:spAutoFit/>
          </a:bodyPr>
          <a:lstStyle/>
          <a:p>
            <a:r>
              <a:rPr lang="en-US" sz="2400" b="1" dirty="0">
                <a:solidFill>
                  <a:schemeClr val="accent1"/>
                </a:solidFill>
              </a:rPr>
              <a:t>What are the system requirements for installing Prometheus on a VM?</a:t>
            </a:r>
          </a:p>
          <a:p>
            <a:r>
              <a:rPr lang="en-US" sz="2400" dirty="0">
                <a:solidFill>
                  <a:schemeClr val="bg1"/>
                </a:solidFill>
              </a:rPr>
              <a:t>2 CPU, 4 GB RAM and 20 GB Hard disk. </a:t>
            </a:r>
          </a:p>
          <a:p>
            <a:endParaRPr lang="en-US" sz="2400" b="1" dirty="0">
              <a:solidFill>
                <a:schemeClr val="accent1"/>
              </a:solidFill>
            </a:endParaRPr>
          </a:p>
          <a:p>
            <a:r>
              <a:rPr lang="en-US" sz="2400" b="1" dirty="0">
                <a:solidFill>
                  <a:schemeClr val="accent1"/>
                </a:solidFill>
              </a:rPr>
              <a:t>How do you download the Prometheus binaries for installation?</a:t>
            </a:r>
          </a:p>
          <a:p>
            <a:r>
              <a:rPr lang="da-DK" sz="2400" dirty="0">
                <a:solidFill>
                  <a:schemeClr val="bg1"/>
                </a:solidFill>
              </a:rPr>
              <a:t>wget https://github.com/prometheus/prometheus/releases/download/v2.52.0/prometheus-2.52.0.linux-amd64.tar.gz</a:t>
            </a:r>
          </a:p>
          <a:p>
            <a:r>
              <a:rPr lang="da-DK" sz="2400" dirty="0">
                <a:solidFill>
                  <a:schemeClr val="bg1"/>
                </a:solidFill>
              </a:rPr>
              <a:t>tar xvf prometheus-2.52.0.linux-amd64.tar.gz </a:t>
            </a:r>
          </a:p>
          <a:p>
            <a:endParaRPr lang="en-US" sz="2400" b="1" dirty="0">
              <a:solidFill>
                <a:schemeClr val="accent1"/>
              </a:solidFill>
            </a:endParaRPr>
          </a:p>
          <a:p>
            <a:endParaRPr lang="en-US" sz="2400" b="1" dirty="0">
              <a:solidFill>
                <a:schemeClr val="accent1"/>
              </a:solidFill>
            </a:endParaRPr>
          </a:p>
          <a:p>
            <a:r>
              <a:rPr lang="en-US" sz="2400" b="1" dirty="0">
                <a:solidFill>
                  <a:schemeClr val="accent1"/>
                </a:solidFill>
              </a:rPr>
              <a:t>What configuration files need to be set up for Prometheus after installation?</a:t>
            </a:r>
          </a:p>
          <a:p>
            <a:r>
              <a:rPr lang="en-US" sz="2400" dirty="0" err="1">
                <a:solidFill>
                  <a:schemeClr val="bg1"/>
                </a:solidFill>
              </a:rPr>
              <a:t>prometheus.yml</a:t>
            </a:r>
            <a:endParaRPr lang="en-US" sz="2400" dirty="0">
              <a:solidFill>
                <a:schemeClr val="bg1"/>
              </a:solidFill>
            </a:endParaRPr>
          </a:p>
          <a:p>
            <a:endParaRPr lang="en-US" sz="2400" b="1" dirty="0">
              <a:solidFill>
                <a:schemeClr val="accent1"/>
              </a:solidFill>
            </a:endParaRPr>
          </a:p>
          <a:p>
            <a:r>
              <a:rPr lang="en-US" sz="2400" b="1" dirty="0">
                <a:solidFill>
                  <a:schemeClr val="accent1"/>
                </a:solidFill>
              </a:rPr>
              <a:t>How can you start and verify the Prometheus service on a VM?</a:t>
            </a:r>
          </a:p>
          <a:p>
            <a:r>
              <a:rPr lang="en-US" sz="2400" dirty="0" err="1">
                <a:solidFill>
                  <a:schemeClr val="bg1"/>
                </a:solidFill>
              </a:rPr>
              <a:t>systemctl</a:t>
            </a:r>
            <a:r>
              <a:rPr lang="en-US" sz="2400" dirty="0">
                <a:solidFill>
                  <a:schemeClr val="bg1"/>
                </a:solidFill>
              </a:rPr>
              <a:t>  start Prometheus </a:t>
            </a:r>
          </a:p>
          <a:p>
            <a:r>
              <a:rPr lang="en-US" sz="2400" dirty="0">
                <a:solidFill>
                  <a:schemeClr val="bg1"/>
                </a:solidFill>
              </a:rPr>
              <a:t>http://192.168.1.31:9090/metrics</a:t>
            </a:r>
          </a:p>
        </p:txBody>
      </p:sp>
    </p:spTree>
    <p:extLst>
      <p:ext uri="{BB962C8B-B14F-4D97-AF65-F5344CB8AC3E}">
        <p14:creationId xmlns:p14="http://schemas.microsoft.com/office/powerpoint/2010/main" val="52763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03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7200" dirty="0"/>
                <a:t>Node Exporter</a:t>
              </a:r>
            </a:p>
          </p:txBody>
        </p:sp>
      </p:grpSp>
    </p:spTree>
    <p:extLst>
      <p:ext uri="{BB962C8B-B14F-4D97-AF65-F5344CB8AC3E}">
        <p14:creationId xmlns:p14="http://schemas.microsoft.com/office/powerpoint/2010/main" val="129528935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8FB415-4CD7-B61B-5129-A20654B8A83F}"/>
              </a:ext>
            </a:extLst>
          </p:cNvPr>
          <p:cNvSpPr txBox="1"/>
          <p:nvPr/>
        </p:nvSpPr>
        <p:spPr>
          <a:xfrm>
            <a:off x="134471" y="900568"/>
            <a:ext cx="11927542" cy="5262979"/>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bg1"/>
                </a:solidFill>
              </a:rPr>
              <a:t>Understanding Node Exporter:</a:t>
            </a:r>
          </a:p>
          <a:p>
            <a:pPr marL="914400" lvl="1" indent="-457200">
              <a:buFont typeface="Wingdings" panose="05000000000000000000" pitchFamily="2" charset="2"/>
              <a:buChar char="ü"/>
            </a:pPr>
            <a:r>
              <a:rPr lang="en-US" sz="2800" dirty="0">
                <a:solidFill>
                  <a:schemeClr val="bg1"/>
                </a:solidFill>
              </a:rPr>
              <a:t>What is the Node Exporter?</a:t>
            </a:r>
          </a:p>
          <a:p>
            <a:pPr marL="914400" lvl="1" indent="-457200">
              <a:buFont typeface="Wingdings" panose="05000000000000000000" pitchFamily="2" charset="2"/>
              <a:buChar char="ü"/>
            </a:pPr>
            <a:r>
              <a:rPr lang="en-US" sz="2800" dirty="0">
                <a:solidFill>
                  <a:schemeClr val="bg1"/>
                </a:solidFill>
              </a:rPr>
              <a:t>How does it collect Linux system-related metrics?</a:t>
            </a:r>
          </a:p>
          <a:p>
            <a:pPr marL="914400" lvl="1" indent="-457200">
              <a:buFont typeface="Wingdings" panose="05000000000000000000" pitchFamily="2" charset="2"/>
              <a:buChar char="ü"/>
            </a:pPr>
            <a:r>
              <a:rPr lang="en-US" sz="2800" dirty="0">
                <a:solidFill>
                  <a:schemeClr val="bg1"/>
                </a:solidFill>
              </a:rPr>
              <a:t>What hardware and operating system-level metrics does it expose?</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Deployment and Configuration:</a:t>
            </a:r>
          </a:p>
          <a:p>
            <a:pPr marL="914400" lvl="1" indent="-457200">
              <a:buFont typeface="Wingdings" panose="05000000000000000000" pitchFamily="2" charset="2"/>
              <a:buChar char="ü"/>
            </a:pPr>
            <a:r>
              <a:rPr lang="en-US" sz="2800" dirty="0">
                <a:solidFill>
                  <a:schemeClr val="bg1"/>
                </a:solidFill>
              </a:rPr>
              <a:t>What port does it expose metrics on?</a:t>
            </a:r>
          </a:p>
          <a:p>
            <a:pPr marL="457200" indent="-457200">
              <a:buFont typeface="Arial" panose="020B0604020202020204" pitchFamily="34" charset="0"/>
              <a:buChar char="•"/>
            </a:pP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Prometheus Integration:</a:t>
            </a:r>
          </a:p>
          <a:p>
            <a:pPr marL="914400" lvl="1" indent="-457200">
              <a:buFont typeface="Wingdings" panose="05000000000000000000" pitchFamily="2" charset="2"/>
              <a:buChar char="ü"/>
            </a:pPr>
            <a:r>
              <a:rPr lang="en-US" sz="2800" dirty="0">
                <a:solidFill>
                  <a:schemeClr val="bg1"/>
                </a:solidFill>
              </a:rPr>
              <a:t>How does Prometheus scrape metrics from the Node Exporter?</a:t>
            </a:r>
          </a:p>
          <a:p>
            <a:pPr marL="914400" lvl="1" indent="-457200">
              <a:buFont typeface="Wingdings" panose="05000000000000000000" pitchFamily="2" charset="2"/>
              <a:buChar char="ü"/>
            </a:pPr>
            <a:r>
              <a:rPr lang="en-US" sz="2800" dirty="0">
                <a:solidFill>
                  <a:schemeClr val="bg1"/>
                </a:solidFill>
              </a:rPr>
              <a:t>What configuration is needed in your Prometheus instance to access Node Exporter metrics?</a:t>
            </a:r>
          </a:p>
        </p:txBody>
      </p:sp>
    </p:spTree>
    <p:extLst>
      <p:ext uri="{BB962C8B-B14F-4D97-AF65-F5344CB8AC3E}">
        <p14:creationId xmlns:p14="http://schemas.microsoft.com/office/powerpoint/2010/main" val="3514289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96FB0E8-FFBE-F2C0-53F4-A517A340F185}"/>
              </a:ext>
            </a:extLst>
          </p:cNvPr>
          <p:cNvSpPr txBox="1"/>
          <p:nvPr/>
        </p:nvSpPr>
        <p:spPr>
          <a:xfrm>
            <a:off x="94129" y="347881"/>
            <a:ext cx="14442141" cy="5539978"/>
          </a:xfrm>
          <a:prstGeom prst="rect">
            <a:avLst/>
          </a:prstGeom>
          <a:noFill/>
        </p:spPr>
        <p:txBody>
          <a:bodyPr wrap="square">
            <a:spAutoFit/>
          </a:bodyPr>
          <a:lstStyle/>
          <a:p>
            <a:pPr algn="l"/>
            <a:r>
              <a:rPr lang="en-US" sz="2400" b="0" i="0" dirty="0">
                <a:solidFill>
                  <a:schemeClr val="bg1"/>
                </a:solidFill>
                <a:effectLst/>
                <a:latin typeface="-apple-system"/>
              </a:rPr>
              <a:t>The </a:t>
            </a:r>
            <a:r>
              <a:rPr lang="en-US" sz="2400" b="1" i="0" dirty="0">
                <a:solidFill>
                  <a:schemeClr val="bg1"/>
                </a:solidFill>
                <a:effectLst/>
                <a:latin typeface="-apple-system"/>
              </a:rPr>
              <a:t>Prometheus Node Exporter</a:t>
            </a:r>
            <a:r>
              <a:rPr lang="en-US" sz="2400" b="0" i="0" dirty="0">
                <a:solidFill>
                  <a:schemeClr val="bg1"/>
                </a:solidFill>
                <a:effectLst/>
                <a:latin typeface="-apple-system"/>
              </a:rPr>
              <a:t> is a crucial component in the Prometheus ecosystem. </a:t>
            </a:r>
          </a:p>
          <a:p>
            <a:pPr algn="l"/>
            <a:endParaRPr lang="en-US" sz="2400" b="0" i="0" dirty="0">
              <a:solidFill>
                <a:schemeClr val="bg1"/>
              </a:solidFill>
              <a:effectLst/>
              <a:latin typeface="-apple-system"/>
            </a:endParaRPr>
          </a:p>
          <a:p>
            <a:pPr algn="l">
              <a:buFont typeface="+mj-lt"/>
              <a:buAutoNum type="arabicPeriod"/>
            </a:pPr>
            <a:r>
              <a:rPr lang="en-US" sz="2400" b="1" i="0" dirty="0">
                <a:solidFill>
                  <a:schemeClr val="accent5"/>
                </a:solidFill>
                <a:effectLst/>
                <a:latin typeface="-apple-system"/>
              </a:rPr>
              <a:t>Purpose</a:t>
            </a:r>
            <a:r>
              <a:rPr lang="en-US" sz="2400" b="0" i="0" dirty="0">
                <a:solidFill>
                  <a:schemeClr val="accent5"/>
                </a:solidFill>
                <a:effectLst/>
                <a:latin typeface="-apple-system"/>
              </a:rPr>
              <a:t>:</a:t>
            </a:r>
          </a:p>
          <a:p>
            <a:pPr marL="742950" lvl="1" indent="-285750" algn="l">
              <a:buFont typeface="+mj-lt"/>
              <a:buAutoNum type="arabicPeriod"/>
            </a:pPr>
            <a:r>
              <a:rPr lang="en-US" sz="2400" b="0" i="0" dirty="0">
                <a:solidFill>
                  <a:schemeClr val="bg1"/>
                </a:solidFill>
                <a:effectLst/>
                <a:latin typeface="-apple-system"/>
              </a:rPr>
              <a:t>The Node Exporter serves as an </a:t>
            </a:r>
            <a:r>
              <a:rPr lang="en-US" sz="2400" b="1" i="0" dirty="0">
                <a:solidFill>
                  <a:schemeClr val="bg1"/>
                </a:solidFill>
                <a:effectLst/>
                <a:latin typeface="-apple-system"/>
              </a:rPr>
              <a:t>exporter</a:t>
            </a:r>
            <a:r>
              <a:rPr lang="en-US" sz="2400" b="0" i="0" dirty="0">
                <a:solidFill>
                  <a:schemeClr val="bg1"/>
                </a:solidFill>
                <a:effectLst/>
                <a:latin typeface="-apple-system"/>
              </a:rPr>
              <a:t> specifically designed to collect and expose </a:t>
            </a:r>
            <a:r>
              <a:rPr lang="en-US" sz="2400" b="1" i="0" dirty="0">
                <a:solidFill>
                  <a:schemeClr val="bg1"/>
                </a:solidFill>
                <a:effectLst/>
                <a:latin typeface="-apple-system"/>
              </a:rPr>
              <a:t>hardware- and kernel-related metrics</a:t>
            </a:r>
            <a:r>
              <a:rPr lang="en-US" sz="2400" b="0" i="0" dirty="0">
                <a:solidFill>
                  <a:schemeClr val="bg1"/>
                </a:solidFill>
                <a:effectLst/>
                <a:latin typeface="-apple-system"/>
              </a:rPr>
              <a:t> from </a:t>
            </a:r>
            <a:r>
              <a:rPr lang="en-US" sz="2400" b="1" i="0" dirty="0">
                <a:solidFill>
                  <a:schemeClr val="bg1"/>
                </a:solidFill>
                <a:effectLst/>
                <a:latin typeface="-apple-system"/>
              </a:rPr>
              <a:t>Linux-based systems</a:t>
            </a:r>
            <a:r>
              <a:rPr lang="en-US" sz="2400" b="0" i="0" dirty="0">
                <a:solidFill>
                  <a:schemeClr val="bg1"/>
                </a:solidFill>
                <a:effectLst/>
                <a:latin typeface="-apple-system"/>
              </a:rPr>
              <a:t> (such as servers, VMs, or containers).</a:t>
            </a:r>
          </a:p>
          <a:p>
            <a:pPr marL="742950" lvl="1" indent="-285750" algn="l">
              <a:buFont typeface="+mj-lt"/>
              <a:buAutoNum type="arabicPeriod"/>
            </a:pPr>
            <a:r>
              <a:rPr lang="en-US" sz="2400" b="0" i="0" dirty="0">
                <a:solidFill>
                  <a:schemeClr val="bg1"/>
                </a:solidFill>
                <a:effectLst/>
                <a:latin typeface="-apple-system"/>
              </a:rPr>
              <a:t>It provides a way to monitor various aspects of the host system, including </a:t>
            </a:r>
            <a:r>
              <a:rPr lang="en-US" sz="2400" b="1" i="0" dirty="0">
                <a:solidFill>
                  <a:schemeClr val="bg1"/>
                </a:solidFill>
                <a:effectLst/>
                <a:latin typeface="-apple-system"/>
              </a:rPr>
              <a:t>CPU usage</a:t>
            </a:r>
            <a:r>
              <a:rPr lang="en-US" sz="2400" b="0" i="0" dirty="0">
                <a:solidFill>
                  <a:schemeClr val="bg1"/>
                </a:solidFill>
                <a:effectLst/>
                <a:latin typeface="-apple-system"/>
              </a:rPr>
              <a:t>, </a:t>
            </a:r>
            <a:r>
              <a:rPr lang="en-US" sz="2400" b="1" i="0" dirty="0">
                <a:solidFill>
                  <a:schemeClr val="bg1"/>
                </a:solidFill>
                <a:effectLst/>
                <a:latin typeface="-apple-system"/>
              </a:rPr>
              <a:t>memory</a:t>
            </a:r>
            <a:r>
              <a:rPr lang="en-US" sz="2400" b="0" i="0" dirty="0">
                <a:solidFill>
                  <a:schemeClr val="bg1"/>
                </a:solidFill>
                <a:effectLst/>
                <a:latin typeface="-apple-system"/>
              </a:rPr>
              <a:t>, </a:t>
            </a:r>
            <a:r>
              <a:rPr lang="en-US" sz="2400" b="1" i="0" dirty="0">
                <a:solidFill>
                  <a:schemeClr val="bg1"/>
                </a:solidFill>
                <a:effectLst/>
                <a:latin typeface="-apple-system"/>
              </a:rPr>
              <a:t>disk I/O</a:t>
            </a:r>
            <a:r>
              <a:rPr lang="en-US" sz="2400" b="0" i="0" dirty="0">
                <a:solidFill>
                  <a:schemeClr val="bg1"/>
                </a:solidFill>
                <a:effectLst/>
                <a:latin typeface="-apple-system"/>
              </a:rPr>
              <a:t>, </a:t>
            </a:r>
            <a:r>
              <a:rPr lang="en-US" sz="2400" b="1" i="0" dirty="0">
                <a:solidFill>
                  <a:schemeClr val="bg1"/>
                </a:solidFill>
                <a:effectLst/>
                <a:latin typeface="-apple-system"/>
              </a:rPr>
              <a:t>network traffic</a:t>
            </a:r>
            <a:r>
              <a:rPr lang="en-US" sz="2400" b="0" i="0" dirty="0">
                <a:solidFill>
                  <a:schemeClr val="bg1"/>
                </a:solidFill>
                <a:effectLst/>
                <a:latin typeface="-apple-system"/>
              </a:rPr>
              <a:t>, and more.</a:t>
            </a:r>
          </a:p>
          <a:p>
            <a:pPr marL="742950" lvl="1" indent="-285750" algn="l">
              <a:buFont typeface="+mj-lt"/>
              <a:buAutoNum type="arabicPeriod"/>
            </a:pPr>
            <a:endParaRPr lang="en-US" sz="2400" dirty="0">
              <a:solidFill>
                <a:schemeClr val="bg1"/>
              </a:solidFill>
              <a:latin typeface="-apple-system"/>
            </a:endParaRPr>
          </a:p>
          <a:p>
            <a:pPr algn="l">
              <a:buFont typeface="+mj-lt"/>
              <a:buAutoNum type="arabicPeriod"/>
            </a:pPr>
            <a:r>
              <a:rPr lang="en-US" sz="2400" b="1" i="0" dirty="0">
                <a:solidFill>
                  <a:schemeClr val="accent5"/>
                </a:solidFill>
                <a:effectLst/>
                <a:latin typeface="-apple-system"/>
              </a:rPr>
              <a:t>How It Works</a:t>
            </a:r>
            <a:r>
              <a:rPr lang="en-US" sz="2400" b="0" i="0" dirty="0">
                <a:solidFill>
                  <a:schemeClr val="accent5"/>
                </a:solidFill>
                <a:effectLst/>
                <a:latin typeface="-apple-system"/>
              </a:rPr>
              <a:t>:</a:t>
            </a:r>
          </a:p>
          <a:p>
            <a:pPr marL="742950" lvl="1" indent="-285750" algn="l">
              <a:buFont typeface="+mj-lt"/>
              <a:buAutoNum type="arabicPeriod"/>
            </a:pPr>
            <a:r>
              <a:rPr lang="en-US" sz="2400" b="0" i="0" dirty="0">
                <a:solidFill>
                  <a:schemeClr val="bg1"/>
                </a:solidFill>
                <a:effectLst/>
                <a:latin typeface="-apple-system"/>
              </a:rPr>
              <a:t>The Node Exporter runs as a </a:t>
            </a:r>
            <a:r>
              <a:rPr lang="en-US" sz="2400" b="1" i="0" dirty="0">
                <a:solidFill>
                  <a:schemeClr val="bg1"/>
                </a:solidFill>
                <a:effectLst/>
                <a:latin typeface="-apple-system"/>
              </a:rPr>
              <a:t>standalone binary</a:t>
            </a:r>
            <a:r>
              <a:rPr lang="en-US" sz="2400" b="0" i="0" dirty="0">
                <a:solidFill>
                  <a:schemeClr val="bg1"/>
                </a:solidFill>
                <a:effectLst/>
                <a:latin typeface="-apple-system"/>
              </a:rPr>
              <a:t> on the target system.</a:t>
            </a:r>
          </a:p>
          <a:p>
            <a:pPr marL="742950" lvl="1" indent="-285750" algn="l">
              <a:buFont typeface="+mj-lt"/>
              <a:buAutoNum type="arabicPeriod"/>
            </a:pPr>
            <a:r>
              <a:rPr lang="en-US" sz="2400" b="0" i="0" dirty="0">
                <a:solidFill>
                  <a:schemeClr val="bg1"/>
                </a:solidFill>
                <a:effectLst/>
                <a:latin typeface="-apple-system"/>
              </a:rPr>
              <a:t>It listens on </a:t>
            </a:r>
            <a:r>
              <a:rPr lang="en-US" sz="2400" b="1" i="0" dirty="0">
                <a:solidFill>
                  <a:schemeClr val="bg1"/>
                </a:solidFill>
                <a:effectLst/>
                <a:latin typeface="-apple-system"/>
              </a:rPr>
              <a:t>port 9100</a:t>
            </a:r>
            <a:r>
              <a:rPr lang="en-US" sz="2400" b="0" i="0" dirty="0">
                <a:solidFill>
                  <a:schemeClr val="bg1"/>
                </a:solidFill>
                <a:effectLst/>
                <a:latin typeface="-apple-system"/>
              </a:rPr>
              <a:t> by default, exposing an </a:t>
            </a:r>
            <a:r>
              <a:rPr lang="en-US" sz="2400" b="1" i="0" dirty="0">
                <a:solidFill>
                  <a:schemeClr val="bg1"/>
                </a:solidFill>
                <a:effectLst/>
                <a:latin typeface="-apple-system"/>
              </a:rPr>
              <a:t>HTTP endpoint</a:t>
            </a:r>
            <a:r>
              <a:rPr lang="en-US" sz="2400" b="0" i="0" dirty="0">
                <a:solidFill>
                  <a:schemeClr val="bg1"/>
                </a:solidFill>
                <a:effectLst/>
                <a:latin typeface="-apple-system"/>
              </a:rPr>
              <a:t> where metrics are available.</a:t>
            </a:r>
          </a:p>
          <a:p>
            <a:pPr marL="742950" lvl="1" indent="-285750" algn="l">
              <a:buFont typeface="+mj-lt"/>
              <a:buAutoNum type="arabicPeriod"/>
            </a:pPr>
            <a:r>
              <a:rPr lang="en-US" sz="2400" b="0" i="0" dirty="0">
                <a:solidFill>
                  <a:schemeClr val="bg1"/>
                </a:solidFill>
                <a:effectLst/>
                <a:latin typeface="-apple-system"/>
              </a:rPr>
              <a:t>Prometheus scrapes these metrics from the Node Exporter to collect data for monitoring and alerting.</a:t>
            </a:r>
          </a:p>
          <a:p>
            <a:pPr marL="742950" lvl="1" indent="-285750" algn="l">
              <a:buFont typeface="+mj-lt"/>
              <a:buAutoNum type="arabicPeriod"/>
            </a:pPr>
            <a:endParaRPr lang="en-US" sz="2400" b="0" i="0" dirty="0">
              <a:solidFill>
                <a:schemeClr val="bg1"/>
              </a:solidFill>
              <a:effectLst/>
              <a:latin typeface="-apple-system"/>
            </a:endParaRPr>
          </a:p>
          <a:p>
            <a:pPr algn="l">
              <a:buFont typeface="+mj-lt"/>
              <a:buAutoNum type="arabicPeriod"/>
            </a:pPr>
            <a:r>
              <a:rPr lang="en-US" sz="2400" b="1" i="0" dirty="0">
                <a:solidFill>
                  <a:schemeClr val="accent5"/>
                </a:solidFill>
                <a:effectLst/>
                <a:latin typeface="-apple-system"/>
              </a:rPr>
              <a:t>Metrics Exposed</a:t>
            </a:r>
            <a:r>
              <a:rPr lang="en-US" sz="2400" b="0" i="0" dirty="0">
                <a:solidFill>
                  <a:schemeClr val="accent5"/>
                </a:solidFill>
                <a:effectLst/>
                <a:latin typeface="-apple-system"/>
              </a:rPr>
              <a:t>:</a:t>
            </a:r>
          </a:p>
          <a:p>
            <a:pPr lvl="1" algn="l"/>
            <a:endParaRPr lang="en-US" dirty="0">
              <a:solidFill>
                <a:schemeClr val="bg1"/>
              </a:solidFill>
              <a:latin typeface="-apple-system"/>
            </a:endParaRPr>
          </a:p>
        </p:txBody>
      </p:sp>
    </p:spTree>
    <p:extLst>
      <p:ext uri="{BB962C8B-B14F-4D97-AF65-F5344CB8AC3E}">
        <p14:creationId xmlns:p14="http://schemas.microsoft.com/office/powerpoint/2010/main" val="109766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50"/>
                                  </p:iterate>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50"/>
                                  </p:iterate>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50"/>
                                  </p:iterate>
                                  <p:childTnLst>
                                    <p:set>
                                      <p:cBhvr>
                                        <p:cTn id="1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50"/>
                                  </p:iterate>
                                  <p:childTnLst>
                                    <p:set>
                                      <p:cBhvr>
                                        <p:cTn id="18" dur="1" fill="hold">
                                          <p:stCondLst>
                                            <p:cond delay="0"/>
                                          </p:stCondLst>
                                        </p:cTn>
                                        <p:tgtEl>
                                          <p:spTgt spid="16">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50"/>
                                  </p:iterate>
                                  <p:childTnLst>
                                    <p:set>
                                      <p:cBhvr>
                                        <p:cTn id="2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50"/>
                                  </p:iterate>
                                  <p:childTnLst>
                                    <p:set>
                                      <p:cBhvr>
                                        <p:cTn id="2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lt">
                                    <p:tmAbs val="50"/>
                                  </p:iterate>
                                  <p:childTnLst>
                                    <p:set>
                                      <p:cBhvr>
                                        <p:cTn id="30"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iterate type="lt">
                                    <p:tmAbs val="50"/>
                                  </p:iterate>
                                  <p:childTnLst>
                                    <p:set>
                                      <p:cBhvr>
                                        <p:cTn id="34"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lt">
                                    <p:tmAbs val="50"/>
                                  </p:iterate>
                                  <p:childTnLst>
                                    <p:set>
                                      <p:cBhvr>
                                        <p:cTn id="38"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5C1451-BA5D-269B-EB9F-CCAD7DB9F47A}"/>
              </a:ext>
            </a:extLst>
          </p:cNvPr>
          <p:cNvSpPr/>
          <p:nvPr/>
        </p:nvSpPr>
        <p:spPr>
          <a:xfrm>
            <a:off x="4629150" y="3006090"/>
            <a:ext cx="5718962" cy="221742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D8822E-E1E7-8005-5B40-96139AF689BF}"/>
              </a:ext>
            </a:extLst>
          </p:cNvPr>
          <p:cNvSpPr/>
          <p:nvPr/>
        </p:nvSpPr>
        <p:spPr>
          <a:xfrm>
            <a:off x="5324035" y="3579821"/>
            <a:ext cx="131064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Retrieval</a:t>
            </a:r>
          </a:p>
        </p:txBody>
      </p:sp>
      <p:sp>
        <p:nvSpPr>
          <p:cNvPr id="19" name="Rectangle 18">
            <a:extLst>
              <a:ext uri="{FF2B5EF4-FFF2-40B4-BE49-F238E27FC236}">
                <a16:creationId xmlns:a16="http://schemas.microsoft.com/office/drawing/2014/main" id="{CBA1303A-4426-51C4-A73C-1BFF384BB0AC}"/>
              </a:ext>
            </a:extLst>
          </p:cNvPr>
          <p:cNvSpPr/>
          <p:nvPr/>
        </p:nvSpPr>
        <p:spPr>
          <a:xfrm>
            <a:off x="7175782" y="3566160"/>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ADDB51-7229-B9AC-508E-4911E6CA5588}"/>
              </a:ext>
            </a:extLst>
          </p:cNvPr>
          <p:cNvSpPr/>
          <p:nvPr/>
        </p:nvSpPr>
        <p:spPr>
          <a:xfrm>
            <a:off x="8984558" y="3586653"/>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HTTP Server</a:t>
            </a:r>
          </a:p>
        </p:txBody>
      </p:sp>
      <p:sp>
        <p:nvSpPr>
          <p:cNvPr id="21" name="TextBox 20">
            <a:extLst>
              <a:ext uri="{FF2B5EF4-FFF2-40B4-BE49-F238E27FC236}">
                <a16:creationId xmlns:a16="http://schemas.microsoft.com/office/drawing/2014/main" id="{EA3B0B83-8809-B8C7-1D4F-29B3EB6EEB0F}"/>
              </a:ext>
            </a:extLst>
          </p:cNvPr>
          <p:cNvSpPr txBox="1"/>
          <p:nvPr/>
        </p:nvSpPr>
        <p:spPr>
          <a:xfrm>
            <a:off x="7347098" y="3769667"/>
            <a:ext cx="852731" cy="461665"/>
          </a:xfrm>
          <a:prstGeom prst="rect">
            <a:avLst/>
          </a:prstGeom>
          <a:noFill/>
        </p:spPr>
        <p:txBody>
          <a:bodyPr wrap="square" rtlCol="0">
            <a:spAutoFit/>
          </a:bodyPr>
          <a:lstStyle/>
          <a:p>
            <a:r>
              <a:rPr lang="en-US" sz="2400" dirty="0"/>
              <a:t>TSDB</a:t>
            </a:r>
            <a:endParaRPr lang="en-US" dirty="0"/>
          </a:p>
        </p:txBody>
      </p:sp>
      <p:sp>
        <p:nvSpPr>
          <p:cNvPr id="22" name="TextBox 21">
            <a:extLst>
              <a:ext uri="{FF2B5EF4-FFF2-40B4-BE49-F238E27FC236}">
                <a16:creationId xmlns:a16="http://schemas.microsoft.com/office/drawing/2014/main" id="{C0D4BD65-CCB2-D5DD-97D2-422532C87532}"/>
              </a:ext>
            </a:extLst>
          </p:cNvPr>
          <p:cNvSpPr txBox="1"/>
          <p:nvPr/>
        </p:nvSpPr>
        <p:spPr>
          <a:xfrm>
            <a:off x="5402579" y="3057525"/>
            <a:ext cx="3688257" cy="461665"/>
          </a:xfrm>
          <a:prstGeom prst="rect">
            <a:avLst/>
          </a:prstGeom>
          <a:noFill/>
        </p:spPr>
        <p:txBody>
          <a:bodyPr wrap="square" rtlCol="0">
            <a:spAutoFit/>
          </a:bodyPr>
          <a:lstStyle/>
          <a:p>
            <a:r>
              <a:rPr lang="en-US" sz="2400" dirty="0">
                <a:solidFill>
                  <a:schemeClr val="bg1"/>
                </a:solidFill>
              </a:rPr>
              <a:t>           Prometheus Server</a:t>
            </a:r>
          </a:p>
        </p:txBody>
      </p:sp>
      <p:sp>
        <p:nvSpPr>
          <p:cNvPr id="23" name="Rectangle 22">
            <a:extLst>
              <a:ext uri="{FF2B5EF4-FFF2-40B4-BE49-F238E27FC236}">
                <a16:creationId xmlns:a16="http://schemas.microsoft.com/office/drawing/2014/main" id="{FDCBAF3D-E0ED-8F3C-0FFD-38AF9A034991}"/>
              </a:ext>
            </a:extLst>
          </p:cNvPr>
          <p:cNvSpPr/>
          <p:nvPr/>
        </p:nvSpPr>
        <p:spPr>
          <a:xfrm>
            <a:off x="1193016" y="5696180"/>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278DF5C-9D18-BE69-77B9-6019B443B571}"/>
              </a:ext>
            </a:extLst>
          </p:cNvPr>
          <p:cNvGrpSpPr/>
          <p:nvPr/>
        </p:nvGrpSpPr>
        <p:grpSpPr>
          <a:xfrm>
            <a:off x="2958154" y="3645710"/>
            <a:ext cx="942708" cy="736904"/>
            <a:chOff x="2958154" y="3645710"/>
            <a:chExt cx="942708" cy="736904"/>
          </a:xfrm>
        </p:grpSpPr>
        <p:sp>
          <p:nvSpPr>
            <p:cNvPr id="25" name="Rectangle 24">
              <a:extLst>
                <a:ext uri="{FF2B5EF4-FFF2-40B4-BE49-F238E27FC236}">
                  <a16:creationId xmlns:a16="http://schemas.microsoft.com/office/drawing/2014/main" id="{FFFEFDF1-26D6-557C-4E57-748C9654A3FA}"/>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507A060-C090-0680-E021-76679E363CF5}"/>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Pull metrics</a:t>
              </a:r>
            </a:p>
          </p:txBody>
        </p:sp>
      </p:grpSp>
      <p:cxnSp>
        <p:nvCxnSpPr>
          <p:cNvPr id="28" name="Straight Connector 27">
            <a:extLst>
              <a:ext uri="{FF2B5EF4-FFF2-40B4-BE49-F238E27FC236}">
                <a16:creationId xmlns:a16="http://schemas.microsoft.com/office/drawing/2014/main" id="{BEC88D19-DE57-9801-C1FD-1BE311F846BA}"/>
              </a:ext>
            </a:extLst>
          </p:cNvPr>
          <p:cNvCxnSpPr>
            <a:cxnSpLocks/>
            <a:stCxn id="26" idx="3"/>
            <a:endCxn id="18" idx="1"/>
          </p:cNvCxnSpPr>
          <p:nvPr/>
        </p:nvCxnSpPr>
        <p:spPr>
          <a:xfrm flipV="1">
            <a:off x="3900862" y="4014161"/>
            <a:ext cx="1423173" cy="1"/>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B81F7D-29AE-7107-8C53-C5C1EF277B79}"/>
              </a:ext>
            </a:extLst>
          </p:cNvPr>
          <p:cNvCxnSpPr>
            <a:cxnSpLocks/>
          </p:cNvCxnSpPr>
          <p:nvPr/>
        </p:nvCxnSpPr>
        <p:spPr>
          <a:xfrm flipV="1">
            <a:off x="2238195" y="4014162"/>
            <a:ext cx="658842" cy="13662"/>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9A6C90-BB66-3856-FA5F-8DD51280D739}"/>
              </a:ext>
            </a:extLst>
          </p:cNvPr>
          <p:cNvCxnSpPr>
            <a:cxnSpLocks/>
            <a:endCxn id="23" idx="0"/>
          </p:cNvCxnSpPr>
          <p:nvPr/>
        </p:nvCxnSpPr>
        <p:spPr>
          <a:xfrm>
            <a:off x="2279265" y="4114800"/>
            <a:ext cx="0" cy="1581380"/>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582FE17-7067-F510-4B71-B88A4660C693}"/>
              </a:ext>
            </a:extLst>
          </p:cNvPr>
          <p:cNvSpPr/>
          <p:nvPr/>
        </p:nvSpPr>
        <p:spPr>
          <a:xfrm>
            <a:off x="1362094" y="5837382"/>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419D2D-B3F9-32E3-E8AA-542A6BF88043}"/>
              </a:ext>
            </a:extLst>
          </p:cNvPr>
          <p:cNvSpPr/>
          <p:nvPr/>
        </p:nvSpPr>
        <p:spPr>
          <a:xfrm>
            <a:off x="1510042" y="6015772"/>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6023D5B-A576-09B4-D2AF-7570A3EAB019}"/>
              </a:ext>
            </a:extLst>
          </p:cNvPr>
          <p:cNvGrpSpPr/>
          <p:nvPr/>
        </p:nvGrpSpPr>
        <p:grpSpPr>
          <a:xfrm>
            <a:off x="1805511" y="6458329"/>
            <a:ext cx="1584456" cy="375535"/>
            <a:chOff x="1876113" y="6706103"/>
            <a:chExt cx="1750523" cy="461665"/>
          </a:xfrm>
        </p:grpSpPr>
        <p:sp>
          <p:nvSpPr>
            <p:cNvPr id="45" name="Rectangle 44">
              <a:extLst>
                <a:ext uri="{FF2B5EF4-FFF2-40B4-BE49-F238E27FC236}">
                  <a16:creationId xmlns:a16="http://schemas.microsoft.com/office/drawing/2014/main" id="{E1AF1303-C45E-6071-3614-87E7F4A7BB87}"/>
                </a:ext>
              </a:extLst>
            </p:cNvPr>
            <p:cNvSpPr/>
            <p:nvPr/>
          </p:nvSpPr>
          <p:spPr>
            <a:xfrm>
              <a:off x="1876113" y="6706103"/>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75B1AF1-48FB-F120-2244-31819407DBB8}"/>
                </a:ext>
              </a:extLst>
            </p:cNvPr>
            <p:cNvSpPr txBox="1"/>
            <p:nvPr/>
          </p:nvSpPr>
          <p:spPr>
            <a:xfrm>
              <a:off x="1884444" y="6751389"/>
              <a:ext cx="1742192" cy="409501"/>
            </a:xfrm>
            <a:prstGeom prst="rect">
              <a:avLst/>
            </a:prstGeom>
            <a:noFill/>
          </p:spPr>
          <p:txBody>
            <a:bodyPr wrap="square" rtlCol="0">
              <a:spAutoFit/>
            </a:bodyPr>
            <a:lstStyle/>
            <a:p>
              <a:r>
                <a:rPr lang="en-US" dirty="0">
                  <a:solidFill>
                    <a:schemeClr val="bg1"/>
                  </a:solidFill>
                </a:rPr>
                <a:t>Node Exporter</a:t>
              </a:r>
            </a:p>
          </p:txBody>
        </p:sp>
      </p:grpSp>
      <p:sp>
        <p:nvSpPr>
          <p:cNvPr id="63" name="TextBox 62">
            <a:extLst>
              <a:ext uri="{FF2B5EF4-FFF2-40B4-BE49-F238E27FC236}">
                <a16:creationId xmlns:a16="http://schemas.microsoft.com/office/drawing/2014/main" id="{4414604E-4A2E-A4EF-01ED-348EDBD2D6EB}"/>
              </a:ext>
            </a:extLst>
          </p:cNvPr>
          <p:cNvSpPr txBox="1"/>
          <p:nvPr/>
        </p:nvSpPr>
        <p:spPr>
          <a:xfrm>
            <a:off x="1488432" y="6050970"/>
            <a:ext cx="2003419" cy="400110"/>
          </a:xfrm>
          <a:prstGeom prst="rect">
            <a:avLst/>
          </a:prstGeom>
          <a:noFill/>
        </p:spPr>
        <p:txBody>
          <a:bodyPr wrap="square" rtlCol="0">
            <a:spAutoFit/>
          </a:bodyPr>
          <a:lstStyle/>
          <a:p>
            <a:r>
              <a:rPr lang="en-US" sz="2000" dirty="0">
                <a:solidFill>
                  <a:schemeClr val="bg1"/>
                </a:solidFill>
              </a:rPr>
              <a:t>Client Machines</a:t>
            </a:r>
            <a:endParaRPr lang="en-US" sz="1400" dirty="0">
              <a:solidFill>
                <a:schemeClr val="bg1"/>
              </a:solidFill>
            </a:endParaRPr>
          </a:p>
        </p:txBody>
      </p:sp>
      <p:sp>
        <p:nvSpPr>
          <p:cNvPr id="2" name="Rectangle 1">
            <a:extLst>
              <a:ext uri="{FF2B5EF4-FFF2-40B4-BE49-F238E27FC236}">
                <a16:creationId xmlns:a16="http://schemas.microsoft.com/office/drawing/2014/main" id="{5B406DE6-1CA7-67DB-F2D4-F3C25842A192}"/>
              </a:ext>
            </a:extLst>
          </p:cNvPr>
          <p:cNvSpPr/>
          <p:nvPr/>
        </p:nvSpPr>
        <p:spPr>
          <a:xfrm>
            <a:off x="4629149" y="5238982"/>
            <a:ext cx="5718963" cy="55825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Node Hard disk</a:t>
            </a:r>
          </a:p>
        </p:txBody>
      </p:sp>
      <p:grpSp>
        <p:nvGrpSpPr>
          <p:cNvPr id="5" name="Group 4">
            <a:extLst>
              <a:ext uri="{FF2B5EF4-FFF2-40B4-BE49-F238E27FC236}">
                <a16:creationId xmlns:a16="http://schemas.microsoft.com/office/drawing/2014/main" id="{2B70A667-A63B-1D3D-1778-73F47195274D}"/>
              </a:ext>
            </a:extLst>
          </p:cNvPr>
          <p:cNvGrpSpPr/>
          <p:nvPr/>
        </p:nvGrpSpPr>
        <p:grpSpPr>
          <a:xfrm>
            <a:off x="2157461" y="5971966"/>
            <a:ext cx="274204" cy="211917"/>
            <a:chOff x="5213501" y="6500463"/>
            <a:chExt cx="274204" cy="211917"/>
          </a:xfrm>
        </p:grpSpPr>
        <p:sp>
          <p:nvSpPr>
            <p:cNvPr id="3" name="Rectangle 2">
              <a:extLst>
                <a:ext uri="{FF2B5EF4-FFF2-40B4-BE49-F238E27FC236}">
                  <a16:creationId xmlns:a16="http://schemas.microsoft.com/office/drawing/2014/main" id="{F7E54151-3C06-28E6-4498-DF06E87B61F2}"/>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1D1F9FA0-0F55-7DF0-08E7-33AE62797DA3}"/>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D78515E-D9B4-336C-2023-3E7892ABF3D4}"/>
              </a:ext>
            </a:extLst>
          </p:cNvPr>
          <p:cNvGrpSpPr/>
          <p:nvPr/>
        </p:nvGrpSpPr>
        <p:grpSpPr>
          <a:xfrm>
            <a:off x="6113643" y="4159432"/>
            <a:ext cx="274204" cy="211917"/>
            <a:chOff x="5213501" y="6500463"/>
            <a:chExt cx="274204" cy="211917"/>
          </a:xfrm>
        </p:grpSpPr>
        <p:sp>
          <p:nvSpPr>
            <p:cNvPr id="16" name="Rectangle 15">
              <a:extLst>
                <a:ext uri="{FF2B5EF4-FFF2-40B4-BE49-F238E27FC236}">
                  <a16:creationId xmlns:a16="http://schemas.microsoft.com/office/drawing/2014/main" id="{E6E4F283-84F5-8C34-F0C7-9B18D4111945}"/>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9EB31B6-4F61-C209-F6D9-3F109D2C20A6}"/>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C69AFC44-42A4-532A-2EBB-1BE48B346AF4}"/>
              </a:ext>
            </a:extLst>
          </p:cNvPr>
          <p:cNvGrpSpPr/>
          <p:nvPr/>
        </p:nvGrpSpPr>
        <p:grpSpPr>
          <a:xfrm>
            <a:off x="6395548" y="4222340"/>
            <a:ext cx="274204" cy="211917"/>
            <a:chOff x="5213501" y="6500463"/>
            <a:chExt cx="274204" cy="211917"/>
          </a:xfrm>
        </p:grpSpPr>
        <p:sp>
          <p:nvSpPr>
            <p:cNvPr id="35" name="Rectangle 34">
              <a:extLst>
                <a:ext uri="{FF2B5EF4-FFF2-40B4-BE49-F238E27FC236}">
                  <a16:creationId xmlns:a16="http://schemas.microsoft.com/office/drawing/2014/main" id="{321EEE6D-2E10-282F-C1D2-0124E6866A7E}"/>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014C9D3-4281-1FF7-397D-BC8FF6E3F518}"/>
                </a:ext>
              </a:extLst>
            </p:cNvPr>
            <p:cNvSpPr/>
            <p:nvPr/>
          </p:nvSpPr>
          <p:spPr>
            <a:xfrm>
              <a:off x="5213501" y="6500463"/>
              <a:ext cx="274204" cy="211917"/>
            </a:xfrm>
            <a:prstGeom prst="triangle">
              <a:avLst>
                <a:gd name="adj" fmla="val 5072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F295B312-27C2-310D-79F6-34BAD293AECD}"/>
              </a:ext>
            </a:extLst>
          </p:cNvPr>
          <p:cNvGrpSpPr/>
          <p:nvPr/>
        </p:nvGrpSpPr>
        <p:grpSpPr>
          <a:xfrm rot="10800000">
            <a:off x="6387846" y="3610494"/>
            <a:ext cx="222298" cy="159173"/>
            <a:chOff x="5213501" y="6500463"/>
            <a:chExt cx="274204" cy="211917"/>
          </a:xfrm>
        </p:grpSpPr>
        <p:sp>
          <p:nvSpPr>
            <p:cNvPr id="41" name="Rectangle 40">
              <a:extLst>
                <a:ext uri="{FF2B5EF4-FFF2-40B4-BE49-F238E27FC236}">
                  <a16:creationId xmlns:a16="http://schemas.microsoft.com/office/drawing/2014/main" id="{EEE22482-9775-58CC-148B-1364D1EB7C59}"/>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499B2E2A-8D07-257A-566B-908DCBC2BCF0}"/>
                </a:ext>
              </a:extLst>
            </p:cNvPr>
            <p:cNvSpPr/>
            <p:nvPr/>
          </p:nvSpPr>
          <p:spPr>
            <a:xfrm>
              <a:off x="5213501" y="6500463"/>
              <a:ext cx="274204" cy="211917"/>
            </a:xfrm>
            <a:prstGeom prst="triangle">
              <a:avLst>
                <a:gd name="adj" fmla="val 5323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B58A11D3-DEB5-956F-40B4-52287845CA79}"/>
              </a:ext>
            </a:extLst>
          </p:cNvPr>
          <p:cNvCxnSpPr>
            <a:stCxn id="20" idx="1"/>
            <a:endCxn id="19" idx="3"/>
          </p:cNvCxnSpPr>
          <p:nvPr/>
        </p:nvCxnSpPr>
        <p:spPr>
          <a:xfrm flipH="1" flipV="1">
            <a:off x="8375932" y="4000500"/>
            <a:ext cx="608626" cy="2049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1B4A7CF-BA4C-55E8-F998-2252D1B5E701}"/>
              </a:ext>
            </a:extLst>
          </p:cNvPr>
          <p:cNvSpPr/>
          <p:nvPr/>
        </p:nvSpPr>
        <p:spPr>
          <a:xfrm>
            <a:off x="1936591" y="5596918"/>
            <a:ext cx="658841" cy="3662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9100</a:t>
            </a:r>
          </a:p>
        </p:txBody>
      </p:sp>
    </p:spTree>
    <p:extLst>
      <p:ext uri="{BB962C8B-B14F-4D97-AF65-F5344CB8AC3E}">
        <p14:creationId xmlns:p14="http://schemas.microsoft.com/office/powerpoint/2010/main" val="22722942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fltVal val="0"/>
                                          </p:val>
                                        </p:tav>
                                        <p:tav tm="100000">
                                          <p:val>
                                            <p:strVal val="#ppt_w"/>
                                          </p:val>
                                        </p:tav>
                                      </p:tavLst>
                                    </p:anim>
                                    <p:anim calcmode="lin" valueType="num">
                                      <p:cBhvr>
                                        <p:cTn id="14" dur="500" fill="hold"/>
                                        <p:tgtEl>
                                          <p:spTgt spid="43"/>
                                        </p:tgtEl>
                                        <p:attrNameLst>
                                          <p:attrName>ppt_h</p:attrName>
                                        </p:attrNameLst>
                                      </p:cBhvr>
                                      <p:tavLst>
                                        <p:tav tm="0">
                                          <p:val>
                                            <p:fltVal val="0"/>
                                          </p:val>
                                        </p:tav>
                                        <p:tav tm="100000">
                                          <p:val>
                                            <p:strVal val="#ppt_h"/>
                                          </p:val>
                                        </p:tav>
                                      </p:tavLst>
                                    </p:anim>
                                    <p:animEffect transition="in" filter="fade">
                                      <p:cBhvr>
                                        <p:cTn id="15" dur="500"/>
                                        <p:tgtEl>
                                          <p:spTgt spid="4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500" fill="hold"/>
                                        <p:tgtEl>
                                          <p:spTgt spid="44"/>
                                        </p:tgtEl>
                                        <p:attrNameLst>
                                          <p:attrName>ppt_w</p:attrName>
                                        </p:attrNameLst>
                                      </p:cBhvr>
                                      <p:tavLst>
                                        <p:tav tm="0">
                                          <p:val>
                                            <p:fltVal val="0"/>
                                          </p:val>
                                        </p:tav>
                                        <p:tav tm="100000">
                                          <p:val>
                                            <p:strVal val="#ppt_w"/>
                                          </p:val>
                                        </p:tav>
                                      </p:tavLst>
                                    </p:anim>
                                    <p:anim calcmode="lin" valueType="num">
                                      <p:cBhvr>
                                        <p:cTn id="20" dur="500" fill="hold"/>
                                        <p:tgtEl>
                                          <p:spTgt spid="44"/>
                                        </p:tgtEl>
                                        <p:attrNameLst>
                                          <p:attrName>ppt_h</p:attrName>
                                        </p:attrNameLst>
                                      </p:cBhvr>
                                      <p:tavLst>
                                        <p:tav tm="0">
                                          <p:val>
                                            <p:fltVal val="0"/>
                                          </p:val>
                                        </p:tav>
                                        <p:tav tm="100000">
                                          <p:val>
                                            <p:strVal val="#ppt_h"/>
                                          </p:val>
                                        </p:tav>
                                      </p:tavLst>
                                    </p:anim>
                                    <p:animEffect transition="in" filter="fade">
                                      <p:cBhvr>
                                        <p:cTn id="21" dur="500"/>
                                        <p:tgtEl>
                                          <p:spTgt spid="44"/>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500"/>
                                        <p:tgtEl>
                                          <p:spTgt spid="28"/>
                                        </p:tgtEl>
                                      </p:cBhvr>
                                    </p:animEffect>
                                  </p:childTnLst>
                                </p:cTn>
                              </p:par>
                            </p:childTnLst>
                          </p:cTn>
                        </p:par>
                        <p:par>
                          <p:cTn id="38" fill="hold">
                            <p:stCondLst>
                              <p:cond delay="500"/>
                            </p:stCondLst>
                            <p:childTnLst>
                              <p:par>
                                <p:cTn id="39" presetID="2" presetClass="entr" presetSubtype="9"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0-#ppt_w/2"/>
                                          </p:val>
                                        </p:tav>
                                        <p:tav tm="100000">
                                          <p:val>
                                            <p:strVal val="#ppt_x"/>
                                          </p:val>
                                        </p:tav>
                                      </p:tavLst>
                                    </p:anim>
                                    <p:anim calcmode="lin" valueType="num">
                                      <p:cBhvr additive="base">
                                        <p:cTn id="42" dur="500" fill="hold"/>
                                        <p:tgtEl>
                                          <p:spTgt spid="8"/>
                                        </p:tgtEl>
                                        <p:attrNameLst>
                                          <p:attrName>ppt_y</p:attrName>
                                        </p:attrNameLst>
                                      </p:cBhvr>
                                      <p:tavLst>
                                        <p:tav tm="0">
                                          <p:val>
                                            <p:strVal val="0-#ppt_h/2"/>
                                          </p:val>
                                        </p:tav>
                                        <p:tav tm="100000">
                                          <p:val>
                                            <p:strVal val="#ppt_y"/>
                                          </p:val>
                                        </p:tav>
                                      </p:tavLst>
                                    </p:anim>
                                  </p:childTnLst>
                                </p:cTn>
                              </p:par>
                            </p:childTnLst>
                          </p:cTn>
                        </p:par>
                        <p:par>
                          <p:cTn id="43" fill="hold">
                            <p:stCondLst>
                              <p:cond delay="1000"/>
                            </p:stCondLst>
                            <p:childTnLst>
                              <p:par>
                                <p:cTn id="44" presetID="22" presetClass="entr" presetSubtype="2"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right)">
                                      <p:cBhvr>
                                        <p:cTn id="46" dur="500"/>
                                        <p:tgtEl>
                                          <p:spTgt spid="32"/>
                                        </p:tgtEl>
                                      </p:cBhvr>
                                    </p:animEffect>
                                  </p:childTnLst>
                                </p:cTn>
                              </p:par>
                            </p:childTnLst>
                          </p:cTn>
                        </p:par>
                        <p:par>
                          <p:cTn id="47" fill="hold">
                            <p:stCondLst>
                              <p:cond delay="1500"/>
                            </p:stCondLst>
                            <p:childTnLst>
                              <p:par>
                                <p:cTn id="48" presetID="22" presetClass="entr" presetSubtype="1" fill="hold"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up)">
                                      <p:cBhvr>
                                        <p:cTn id="50" dur="500"/>
                                        <p:tgtEl>
                                          <p:spTgt spid="33"/>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animEffect transition="in" filter="fade">
                                      <p:cBhvr>
                                        <p:cTn id="56" dur="500"/>
                                        <p:tgtEl>
                                          <p:spTgt spid="29"/>
                                        </p:tgtEl>
                                      </p:cBhvr>
                                    </p:animEffect>
                                  </p:childTnLst>
                                </p:cTn>
                              </p:par>
                            </p:childTnLst>
                          </p:cTn>
                        </p:par>
                        <p:par>
                          <p:cTn id="57" fill="hold">
                            <p:stCondLst>
                              <p:cond delay="2500"/>
                            </p:stCondLst>
                            <p:childTnLst>
                              <p:par>
                                <p:cTn id="58" presetID="1" presetClass="entr" presetSubtype="0" fill="hold" nodeType="after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par>
                          <p:cTn id="60" fill="hold">
                            <p:stCondLst>
                              <p:cond delay="2500"/>
                            </p:stCondLst>
                            <p:childTnLst>
                              <p:par>
                                <p:cTn id="61" presetID="0" presetClass="path" presetSubtype="0" repeatCount="2000" accel="50000" decel="50000" fill="hold" nodeType="afterEffect">
                                  <p:stCondLst>
                                    <p:cond delay="0"/>
                                  </p:stCondLst>
                                  <p:childTnLst>
                                    <p:animMotion origin="layout" path="M -0.00011 -0.0002 L -0.00011 0.00038 C -0.00032 -0.00598 -0.00043 -0.01177 -0.00054 -0.01775 C -0.00076 -0.02199 -0.00087 -0.02643 -0.00087 -0.03125 C -0.00087 -0.13407 -0.00076 -0.07929 -0.00011 -0.14275 C -2.53472E-6 -0.16281 0.00011 -0.18287 0.00033 -0.20313 C 0.00011 -0.22377 -0.00021 -0.2448 -0.00011 -0.26563 C -0.00011 -0.27354 -0.00021 -0.28222 0.00076 -0.29013 C 0.00098 -0.29206 0.00217 -0.2909 0.00293 -0.29148 C 0.0038 -0.29206 0.00456 -0.2936 0.00554 -0.29379 L 0.0918 -0.29514 C 0.11046 -0.29765 0.11144 -0.29823 0.13954 -0.29514 C 0.14486 -0.29437 0.15018 -0.2909 0.15549 -0.29013 L 0.17285 -0.28762 C 0.17828 -0.2882 0.18349 -0.2882 0.18902 -0.28897 C 0.19195 -0.28936 0.19488 -0.29032 0.19803 -0.29148 C 0.20985 -0.29418 0.20649 -0.2936 0.21799 -0.29514 C 0.2194 -0.2909 0.22136 -0.28762 0.22233 -0.2828 C 0.22331 -0.27682 0.22374 -0.26447 0.22374 -0.26409 C 0.22309 -0.23284 0.2232 -0.24634 0.2232 -0.22377 " pathEditMode="relative" rAng="0" ptsTypes="AAAAAAAAAAAAAAAAAAAA">
                                      <p:cBhvr>
                                        <p:cTn id="62" dur="2000" fill="hold"/>
                                        <p:tgtEl>
                                          <p:spTgt spid="5"/>
                                        </p:tgtEl>
                                        <p:attrNameLst>
                                          <p:attrName>ppt_x</p:attrName>
                                          <p:attrName>ppt_y</p:attrName>
                                        </p:attrNameLst>
                                      </p:cBhvr>
                                      <p:rCtr x="11155" y="-14834"/>
                                    </p:animMotion>
                                  </p:childTnLst>
                                </p:cTn>
                              </p:par>
                            </p:childTnLst>
                          </p:cTn>
                        </p:par>
                        <p:par>
                          <p:cTn id="63" fill="hold">
                            <p:stCondLst>
                              <p:cond delay="6500"/>
                            </p:stCondLst>
                            <p:childTnLst>
                              <p:par>
                                <p:cTn id="64" presetID="1" presetClass="exit" presetSubtype="0" fill="hold" nodeType="afterEffect">
                                  <p:stCondLst>
                                    <p:cond delay="0"/>
                                  </p:stCondLst>
                                  <p:childTnLst>
                                    <p:set>
                                      <p:cBhvr>
                                        <p:cTn id="65" dur="1" fill="hold">
                                          <p:stCondLst>
                                            <p:cond delay="0"/>
                                          </p:stCondLst>
                                        </p:cTn>
                                        <p:tgtEl>
                                          <p:spTgt spid="5"/>
                                        </p:tgtEl>
                                        <p:attrNameLst>
                                          <p:attrName>style.visibility</p:attrName>
                                        </p:attrNameLst>
                                      </p:cBhvr>
                                      <p:to>
                                        <p:strVal val="hidden"/>
                                      </p:to>
                                    </p:set>
                                  </p:childTnLst>
                                </p:cTn>
                              </p:par>
                            </p:childTnLst>
                          </p:cTn>
                        </p:par>
                        <p:par>
                          <p:cTn id="66" fill="hold">
                            <p:stCondLst>
                              <p:cond delay="6500"/>
                            </p:stCondLst>
                            <p:childTnLst>
                              <p:par>
                                <p:cTn id="67" presetID="1" presetClass="entr" presetSubtype="0" fill="hold" nodeType="after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84028E-6 4.38272E-6 L 0.10211 0.00327 " pathEditMode="relative" rAng="0" ptsTypes="AA">
                                      <p:cBhvr>
                                        <p:cTn id="70" dur="2000" fill="hold"/>
                                        <p:tgtEl>
                                          <p:spTgt spid="15"/>
                                        </p:tgtEl>
                                        <p:attrNameLst>
                                          <p:attrName>ppt_x</p:attrName>
                                          <p:attrName>ppt_y</p:attrName>
                                        </p:attrNameLst>
                                      </p:cBhvr>
                                      <p:rCtr x="5100" y="154"/>
                                    </p:animMotion>
                                  </p:childTnLst>
                                </p:cTn>
                              </p:par>
                            </p:childTnLst>
                          </p:cTn>
                        </p:par>
                        <p:par>
                          <p:cTn id="71" fill="hold">
                            <p:stCondLst>
                              <p:cond delay="8500"/>
                            </p:stCondLst>
                            <p:childTnLst>
                              <p:par>
                                <p:cTn id="72" presetID="22" presetClass="entr" presetSubtype="2" fill="hold" nodeType="afterEffect">
                                  <p:stCondLst>
                                    <p:cond delay="500"/>
                                  </p:stCondLst>
                                  <p:childTnLst>
                                    <p:set>
                                      <p:cBhvr>
                                        <p:cTn id="73" dur="1" fill="hold">
                                          <p:stCondLst>
                                            <p:cond delay="0"/>
                                          </p:stCondLst>
                                        </p:cTn>
                                        <p:tgtEl>
                                          <p:spTgt spid="30"/>
                                        </p:tgtEl>
                                        <p:attrNameLst>
                                          <p:attrName>style.visibility</p:attrName>
                                        </p:attrNameLst>
                                      </p:cBhvr>
                                      <p:to>
                                        <p:strVal val="visible"/>
                                      </p:to>
                                    </p:set>
                                    <p:animEffect transition="in" filter="wipe(right)">
                                      <p:cBhvr>
                                        <p:cTn id="7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3" grpId="0" animBg="1"/>
      <p:bldP spid="44" grpId="0" animBg="1"/>
      <p:bldP spid="63" grpId="0"/>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96FB0E8-FFBE-F2C0-53F4-A517A340F185}"/>
              </a:ext>
            </a:extLst>
          </p:cNvPr>
          <p:cNvSpPr txBox="1"/>
          <p:nvPr/>
        </p:nvSpPr>
        <p:spPr>
          <a:xfrm>
            <a:off x="94129" y="347881"/>
            <a:ext cx="14442141" cy="7755969"/>
          </a:xfrm>
          <a:prstGeom prst="rect">
            <a:avLst/>
          </a:prstGeom>
          <a:noFill/>
        </p:spPr>
        <p:txBody>
          <a:bodyPr wrap="square">
            <a:spAutoFit/>
          </a:bodyPr>
          <a:lstStyle/>
          <a:p>
            <a:pPr algn="l"/>
            <a:r>
              <a:rPr lang="en-US" sz="2400" b="0" i="0" dirty="0">
                <a:solidFill>
                  <a:schemeClr val="bg1"/>
                </a:solidFill>
                <a:effectLst/>
                <a:latin typeface="-apple-system"/>
              </a:rPr>
              <a:t>The </a:t>
            </a:r>
            <a:r>
              <a:rPr lang="en-US" sz="2400" b="1" i="0" dirty="0">
                <a:solidFill>
                  <a:schemeClr val="bg1"/>
                </a:solidFill>
                <a:effectLst/>
                <a:latin typeface="-apple-system"/>
              </a:rPr>
              <a:t>Prometheus Node Exporter</a:t>
            </a:r>
            <a:r>
              <a:rPr lang="en-US" sz="2400" b="0" i="0" dirty="0">
                <a:solidFill>
                  <a:schemeClr val="bg1"/>
                </a:solidFill>
                <a:effectLst/>
                <a:latin typeface="-apple-system"/>
              </a:rPr>
              <a:t> is a crucial component in the Prometheus ecosystem. </a:t>
            </a:r>
          </a:p>
          <a:p>
            <a:pPr algn="l"/>
            <a:endParaRPr lang="en-US" sz="2400" b="0" i="0" dirty="0">
              <a:solidFill>
                <a:schemeClr val="bg1"/>
              </a:solidFill>
              <a:effectLst/>
              <a:latin typeface="-apple-system"/>
            </a:endParaRPr>
          </a:p>
          <a:p>
            <a:pPr algn="l">
              <a:buFont typeface="+mj-lt"/>
              <a:buAutoNum type="arabicPeriod"/>
            </a:pPr>
            <a:r>
              <a:rPr lang="en-US" sz="2400" b="1" i="0" dirty="0">
                <a:solidFill>
                  <a:schemeClr val="accent5"/>
                </a:solidFill>
                <a:effectLst/>
                <a:latin typeface="-apple-system"/>
              </a:rPr>
              <a:t>Purpose</a:t>
            </a:r>
            <a:r>
              <a:rPr lang="en-US" sz="2400" b="0" i="0" dirty="0">
                <a:solidFill>
                  <a:schemeClr val="accent5"/>
                </a:solidFill>
                <a:effectLst/>
                <a:latin typeface="-apple-system"/>
              </a:rPr>
              <a:t>:</a:t>
            </a:r>
          </a:p>
          <a:p>
            <a:pPr marL="742950" lvl="1" indent="-285750" algn="l">
              <a:buFont typeface="+mj-lt"/>
              <a:buAutoNum type="arabicPeriod"/>
            </a:pPr>
            <a:r>
              <a:rPr lang="en-US" sz="2400" b="0" i="0" dirty="0">
                <a:solidFill>
                  <a:schemeClr val="bg1"/>
                </a:solidFill>
                <a:effectLst/>
                <a:latin typeface="-apple-system"/>
              </a:rPr>
              <a:t>The Node Exporter serves as an </a:t>
            </a:r>
            <a:r>
              <a:rPr lang="en-US" sz="2400" b="1" i="0" dirty="0">
                <a:solidFill>
                  <a:schemeClr val="bg1"/>
                </a:solidFill>
                <a:effectLst/>
                <a:latin typeface="-apple-system"/>
              </a:rPr>
              <a:t>exporter</a:t>
            </a:r>
            <a:r>
              <a:rPr lang="en-US" sz="2400" b="0" i="0" dirty="0">
                <a:solidFill>
                  <a:schemeClr val="bg1"/>
                </a:solidFill>
                <a:effectLst/>
                <a:latin typeface="-apple-system"/>
              </a:rPr>
              <a:t> specifically designed to collect and expose </a:t>
            </a:r>
            <a:r>
              <a:rPr lang="en-US" sz="2400" b="1" i="0" dirty="0">
                <a:solidFill>
                  <a:schemeClr val="bg1"/>
                </a:solidFill>
                <a:effectLst/>
                <a:latin typeface="-apple-system"/>
              </a:rPr>
              <a:t>hardware- and kernel-related metrics</a:t>
            </a:r>
            <a:r>
              <a:rPr lang="en-US" sz="2400" b="0" i="0" dirty="0">
                <a:solidFill>
                  <a:schemeClr val="bg1"/>
                </a:solidFill>
                <a:effectLst/>
                <a:latin typeface="-apple-system"/>
              </a:rPr>
              <a:t> from </a:t>
            </a:r>
            <a:r>
              <a:rPr lang="en-US" sz="2400" b="1" i="0" dirty="0">
                <a:solidFill>
                  <a:schemeClr val="bg1"/>
                </a:solidFill>
                <a:effectLst/>
                <a:latin typeface="-apple-system"/>
              </a:rPr>
              <a:t>Linux-based systems</a:t>
            </a:r>
            <a:r>
              <a:rPr lang="en-US" sz="2400" b="0" i="0" dirty="0">
                <a:solidFill>
                  <a:schemeClr val="bg1"/>
                </a:solidFill>
                <a:effectLst/>
                <a:latin typeface="-apple-system"/>
              </a:rPr>
              <a:t> (such as servers, VMs, or containers).</a:t>
            </a:r>
          </a:p>
          <a:p>
            <a:pPr marL="742950" lvl="1" indent="-285750" algn="l">
              <a:buFont typeface="+mj-lt"/>
              <a:buAutoNum type="arabicPeriod"/>
            </a:pPr>
            <a:r>
              <a:rPr lang="en-US" sz="2400" b="0" i="0" dirty="0">
                <a:solidFill>
                  <a:schemeClr val="bg1"/>
                </a:solidFill>
                <a:effectLst/>
                <a:latin typeface="-apple-system"/>
              </a:rPr>
              <a:t>It provides a way to monitor various aspects of the host system, including </a:t>
            </a:r>
            <a:r>
              <a:rPr lang="en-US" sz="2400" b="1" i="0" dirty="0">
                <a:solidFill>
                  <a:schemeClr val="bg1"/>
                </a:solidFill>
                <a:effectLst/>
                <a:latin typeface="-apple-system"/>
              </a:rPr>
              <a:t>CPU usage</a:t>
            </a:r>
            <a:r>
              <a:rPr lang="en-US" sz="2400" b="0" i="0" dirty="0">
                <a:solidFill>
                  <a:schemeClr val="bg1"/>
                </a:solidFill>
                <a:effectLst/>
                <a:latin typeface="-apple-system"/>
              </a:rPr>
              <a:t>, </a:t>
            </a:r>
            <a:r>
              <a:rPr lang="en-US" sz="2400" b="1" i="0" dirty="0">
                <a:solidFill>
                  <a:schemeClr val="bg1"/>
                </a:solidFill>
                <a:effectLst/>
                <a:latin typeface="-apple-system"/>
              </a:rPr>
              <a:t>memory</a:t>
            </a:r>
            <a:r>
              <a:rPr lang="en-US" sz="2400" b="0" i="0" dirty="0">
                <a:solidFill>
                  <a:schemeClr val="bg1"/>
                </a:solidFill>
                <a:effectLst/>
                <a:latin typeface="-apple-system"/>
              </a:rPr>
              <a:t>, </a:t>
            </a:r>
            <a:r>
              <a:rPr lang="en-US" sz="2400" b="1" i="0" dirty="0">
                <a:solidFill>
                  <a:schemeClr val="bg1"/>
                </a:solidFill>
                <a:effectLst/>
                <a:latin typeface="-apple-system"/>
              </a:rPr>
              <a:t>disk I/O</a:t>
            </a:r>
            <a:r>
              <a:rPr lang="en-US" sz="2400" b="0" i="0" dirty="0">
                <a:solidFill>
                  <a:schemeClr val="bg1"/>
                </a:solidFill>
                <a:effectLst/>
                <a:latin typeface="-apple-system"/>
              </a:rPr>
              <a:t>, </a:t>
            </a:r>
            <a:r>
              <a:rPr lang="en-US" sz="2400" b="1" i="0" dirty="0">
                <a:solidFill>
                  <a:schemeClr val="bg1"/>
                </a:solidFill>
                <a:effectLst/>
                <a:latin typeface="-apple-system"/>
              </a:rPr>
              <a:t>network traffic</a:t>
            </a:r>
            <a:r>
              <a:rPr lang="en-US" sz="2400" b="0" i="0" dirty="0">
                <a:solidFill>
                  <a:schemeClr val="bg1"/>
                </a:solidFill>
                <a:effectLst/>
                <a:latin typeface="-apple-system"/>
              </a:rPr>
              <a:t>, and more.</a:t>
            </a:r>
          </a:p>
          <a:p>
            <a:pPr marL="742950" lvl="1" indent="-285750" algn="l">
              <a:buFont typeface="+mj-lt"/>
              <a:buAutoNum type="arabicPeriod"/>
            </a:pPr>
            <a:endParaRPr lang="en-US" sz="2400" dirty="0">
              <a:solidFill>
                <a:schemeClr val="bg1"/>
              </a:solidFill>
              <a:latin typeface="-apple-system"/>
            </a:endParaRPr>
          </a:p>
          <a:p>
            <a:pPr algn="l">
              <a:buFont typeface="+mj-lt"/>
              <a:buAutoNum type="arabicPeriod"/>
            </a:pPr>
            <a:r>
              <a:rPr lang="en-US" sz="2400" b="1" i="0" dirty="0">
                <a:solidFill>
                  <a:schemeClr val="accent5"/>
                </a:solidFill>
                <a:effectLst/>
                <a:latin typeface="-apple-system"/>
              </a:rPr>
              <a:t>How It Works</a:t>
            </a:r>
            <a:r>
              <a:rPr lang="en-US" sz="2400" b="0" i="0" dirty="0">
                <a:solidFill>
                  <a:schemeClr val="accent5"/>
                </a:solidFill>
                <a:effectLst/>
                <a:latin typeface="-apple-system"/>
              </a:rPr>
              <a:t>:</a:t>
            </a:r>
          </a:p>
          <a:p>
            <a:pPr marL="742950" lvl="1" indent="-285750" algn="l">
              <a:buFont typeface="+mj-lt"/>
              <a:buAutoNum type="arabicPeriod"/>
            </a:pPr>
            <a:r>
              <a:rPr lang="en-US" sz="2400" b="0" i="0" dirty="0">
                <a:solidFill>
                  <a:schemeClr val="bg1"/>
                </a:solidFill>
                <a:effectLst/>
                <a:latin typeface="-apple-system"/>
              </a:rPr>
              <a:t>The Node Exporter runs as a </a:t>
            </a:r>
            <a:r>
              <a:rPr lang="en-US" sz="2400" b="1" i="0" dirty="0">
                <a:solidFill>
                  <a:schemeClr val="bg1"/>
                </a:solidFill>
                <a:effectLst/>
                <a:latin typeface="-apple-system"/>
              </a:rPr>
              <a:t>standalone binary</a:t>
            </a:r>
            <a:r>
              <a:rPr lang="en-US" sz="2400" b="0" i="0" dirty="0">
                <a:solidFill>
                  <a:schemeClr val="bg1"/>
                </a:solidFill>
                <a:effectLst/>
                <a:latin typeface="-apple-system"/>
              </a:rPr>
              <a:t> on the target system.</a:t>
            </a:r>
          </a:p>
          <a:p>
            <a:pPr marL="742950" lvl="1" indent="-285750" algn="l">
              <a:buFont typeface="+mj-lt"/>
              <a:buAutoNum type="arabicPeriod"/>
            </a:pPr>
            <a:r>
              <a:rPr lang="en-US" sz="2400" b="0" i="0" dirty="0">
                <a:solidFill>
                  <a:schemeClr val="bg1"/>
                </a:solidFill>
                <a:effectLst/>
                <a:latin typeface="-apple-system"/>
              </a:rPr>
              <a:t>It listens on </a:t>
            </a:r>
            <a:r>
              <a:rPr lang="en-US" sz="2400" b="1" i="0" dirty="0">
                <a:solidFill>
                  <a:schemeClr val="bg1"/>
                </a:solidFill>
                <a:effectLst/>
                <a:latin typeface="-apple-system"/>
              </a:rPr>
              <a:t>port 9100</a:t>
            </a:r>
            <a:r>
              <a:rPr lang="en-US" sz="2400" b="0" i="0" dirty="0">
                <a:solidFill>
                  <a:schemeClr val="bg1"/>
                </a:solidFill>
                <a:effectLst/>
                <a:latin typeface="-apple-system"/>
              </a:rPr>
              <a:t> by default, exposing an </a:t>
            </a:r>
            <a:r>
              <a:rPr lang="en-US" sz="2400" b="1" i="0" dirty="0">
                <a:solidFill>
                  <a:schemeClr val="bg1"/>
                </a:solidFill>
                <a:effectLst/>
                <a:latin typeface="-apple-system"/>
              </a:rPr>
              <a:t>HTTP endpoint</a:t>
            </a:r>
            <a:r>
              <a:rPr lang="en-US" sz="2400" b="0" i="0" dirty="0">
                <a:solidFill>
                  <a:schemeClr val="bg1"/>
                </a:solidFill>
                <a:effectLst/>
                <a:latin typeface="-apple-system"/>
              </a:rPr>
              <a:t> where metrics are available.</a:t>
            </a:r>
          </a:p>
          <a:p>
            <a:pPr marL="742950" lvl="1" indent="-285750" algn="l">
              <a:buFont typeface="+mj-lt"/>
              <a:buAutoNum type="arabicPeriod"/>
            </a:pPr>
            <a:r>
              <a:rPr lang="en-US" sz="2400" b="0" i="0" dirty="0">
                <a:solidFill>
                  <a:schemeClr val="bg1"/>
                </a:solidFill>
                <a:effectLst/>
                <a:latin typeface="-apple-system"/>
              </a:rPr>
              <a:t>Prometheus scrapes these metrics from the Node Exporter to collect data for monitoring and alerting.</a:t>
            </a:r>
          </a:p>
          <a:p>
            <a:pPr marL="742950" lvl="1" indent="-285750" algn="l">
              <a:buFont typeface="+mj-lt"/>
              <a:buAutoNum type="arabicPeriod"/>
            </a:pPr>
            <a:endParaRPr lang="en-US" sz="2400" b="0" i="0" dirty="0">
              <a:solidFill>
                <a:schemeClr val="bg1"/>
              </a:solidFill>
              <a:effectLst/>
              <a:latin typeface="-apple-system"/>
            </a:endParaRPr>
          </a:p>
          <a:p>
            <a:pPr algn="l">
              <a:buFont typeface="+mj-lt"/>
              <a:buAutoNum type="arabicPeriod"/>
            </a:pPr>
            <a:r>
              <a:rPr lang="en-US" sz="2400" b="1" i="0" dirty="0">
                <a:solidFill>
                  <a:schemeClr val="accent5"/>
                </a:solidFill>
                <a:effectLst/>
                <a:latin typeface="-apple-system"/>
              </a:rPr>
              <a:t>Metrics Exposed</a:t>
            </a:r>
            <a:r>
              <a:rPr lang="en-US" sz="2400" b="0" i="0" dirty="0">
                <a:solidFill>
                  <a:schemeClr val="accent5"/>
                </a:solidFill>
                <a:effectLst/>
                <a:latin typeface="-apple-system"/>
              </a:rPr>
              <a:t>:</a:t>
            </a:r>
          </a:p>
          <a:p>
            <a:pPr lvl="1" algn="l"/>
            <a:r>
              <a:rPr lang="en-US" sz="2400" b="0" i="0" dirty="0">
                <a:solidFill>
                  <a:schemeClr val="bg1"/>
                </a:solidFill>
                <a:effectLst/>
                <a:latin typeface="-apple-system"/>
              </a:rPr>
              <a:t>The Node Exporter exposes a wide variety of metrics, including:</a:t>
            </a:r>
          </a:p>
          <a:p>
            <a:pPr marL="1143000" lvl="2" indent="-228600" algn="l">
              <a:buFont typeface="+mj-lt"/>
              <a:buAutoNum type="arabicPeriod"/>
            </a:pPr>
            <a:r>
              <a:rPr lang="en-US" sz="2400" b="1" i="0" dirty="0">
                <a:solidFill>
                  <a:schemeClr val="bg1"/>
                </a:solidFill>
                <a:effectLst/>
                <a:latin typeface="-apple-system"/>
              </a:rPr>
              <a:t>CPU-related metrics</a:t>
            </a:r>
            <a:r>
              <a:rPr lang="en-US" sz="2400" b="0" i="0" dirty="0">
                <a:solidFill>
                  <a:schemeClr val="bg1"/>
                </a:solidFill>
                <a:effectLst/>
                <a:latin typeface="-apple-system"/>
              </a:rPr>
              <a:t> (usage, load, temperature)</a:t>
            </a:r>
          </a:p>
          <a:p>
            <a:pPr marL="1143000" lvl="2" indent="-228600" algn="l">
              <a:buFont typeface="+mj-lt"/>
              <a:buAutoNum type="arabicPeriod"/>
            </a:pPr>
            <a:r>
              <a:rPr lang="en-US" sz="2400" b="1" i="0" dirty="0">
                <a:solidFill>
                  <a:schemeClr val="bg1"/>
                </a:solidFill>
                <a:effectLst/>
                <a:latin typeface="-apple-system"/>
              </a:rPr>
              <a:t>Memory usage</a:t>
            </a:r>
            <a:r>
              <a:rPr lang="en-US" sz="2400" b="0" i="0" dirty="0">
                <a:solidFill>
                  <a:schemeClr val="bg1"/>
                </a:solidFill>
                <a:effectLst/>
                <a:latin typeface="-apple-system"/>
              </a:rPr>
              <a:t> and </a:t>
            </a:r>
            <a:r>
              <a:rPr lang="en-US" sz="2400" b="1" i="0" dirty="0">
                <a:solidFill>
                  <a:schemeClr val="bg1"/>
                </a:solidFill>
                <a:effectLst/>
                <a:latin typeface="-apple-system"/>
              </a:rPr>
              <a:t>swap metrics</a:t>
            </a:r>
            <a:endParaRPr lang="en-US" sz="2400" b="0" i="0" dirty="0">
              <a:solidFill>
                <a:schemeClr val="bg1"/>
              </a:solidFill>
              <a:effectLst/>
              <a:latin typeface="-apple-system"/>
            </a:endParaRPr>
          </a:p>
          <a:p>
            <a:pPr marL="1143000" lvl="2" indent="-228600" algn="l">
              <a:buFont typeface="+mj-lt"/>
              <a:buAutoNum type="arabicPeriod"/>
            </a:pPr>
            <a:r>
              <a:rPr lang="en-US" sz="2400" b="1" i="0" dirty="0">
                <a:solidFill>
                  <a:schemeClr val="bg1"/>
                </a:solidFill>
                <a:effectLst/>
                <a:latin typeface="-apple-system"/>
              </a:rPr>
              <a:t>Disk I/O</a:t>
            </a:r>
            <a:r>
              <a:rPr lang="en-US" sz="2400" b="0" i="0" dirty="0">
                <a:solidFill>
                  <a:schemeClr val="bg1"/>
                </a:solidFill>
                <a:effectLst/>
                <a:latin typeface="-apple-system"/>
              </a:rPr>
              <a:t> and </a:t>
            </a:r>
            <a:r>
              <a:rPr lang="en-US" sz="2400" b="1" i="0" dirty="0">
                <a:solidFill>
                  <a:schemeClr val="bg1"/>
                </a:solidFill>
                <a:effectLst/>
                <a:latin typeface="-apple-system"/>
              </a:rPr>
              <a:t>filesystem statistics</a:t>
            </a:r>
            <a:endParaRPr lang="en-US" sz="2400" b="0" i="0" dirty="0">
              <a:solidFill>
                <a:schemeClr val="bg1"/>
              </a:solidFill>
              <a:effectLst/>
              <a:latin typeface="-apple-system"/>
            </a:endParaRPr>
          </a:p>
          <a:p>
            <a:pPr marL="1143000" lvl="2" indent="-228600" algn="l">
              <a:buFont typeface="+mj-lt"/>
              <a:buAutoNum type="arabicPeriod"/>
            </a:pPr>
            <a:r>
              <a:rPr lang="en-US" sz="2400" b="1" i="0" dirty="0">
                <a:solidFill>
                  <a:schemeClr val="bg1"/>
                </a:solidFill>
                <a:effectLst/>
                <a:latin typeface="-apple-system"/>
              </a:rPr>
              <a:t>Network traffic</a:t>
            </a:r>
            <a:r>
              <a:rPr lang="en-US" sz="2400" b="0" i="0" dirty="0">
                <a:solidFill>
                  <a:schemeClr val="bg1"/>
                </a:solidFill>
                <a:effectLst/>
                <a:latin typeface="-apple-system"/>
              </a:rPr>
              <a:t> and </a:t>
            </a:r>
            <a:r>
              <a:rPr lang="en-US" sz="2400" b="1" i="0" dirty="0">
                <a:solidFill>
                  <a:schemeClr val="bg1"/>
                </a:solidFill>
                <a:effectLst/>
                <a:latin typeface="-apple-system"/>
              </a:rPr>
              <a:t>errors</a:t>
            </a:r>
            <a:endParaRPr lang="en-US" sz="2400" b="0" i="0" dirty="0">
              <a:solidFill>
                <a:schemeClr val="bg1"/>
              </a:solidFill>
              <a:effectLst/>
              <a:latin typeface="-apple-system"/>
            </a:endParaRPr>
          </a:p>
          <a:p>
            <a:pPr marL="1143000" lvl="2" indent="-228600" algn="l">
              <a:buFont typeface="+mj-lt"/>
              <a:buAutoNum type="arabicPeriod"/>
            </a:pPr>
            <a:r>
              <a:rPr lang="en-US" sz="2400" b="1" i="0" dirty="0">
                <a:solidFill>
                  <a:schemeClr val="bg1"/>
                </a:solidFill>
                <a:effectLst/>
                <a:latin typeface="-apple-system"/>
              </a:rPr>
              <a:t>System uptime</a:t>
            </a:r>
            <a:r>
              <a:rPr lang="en-US" sz="2400" b="0" i="0" dirty="0">
                <a:solidFill>
                  <a:schemeClr val="bg1"/>
                </a:solidFill>
                <a:effectLst/>
                <a:latin typeface="-apple-system"/>
              </a:rPr>
              <a:t>, </a:t>
            </a:r>
            <a:r>
              <a:rPr lang="en-US" sz="2400" b="1" i="0" dirty="0">
                <a:solidFill>
                  <a:schemeClr val="bg1"/>
                </a:solidFill>
                <a:effectLst/>
                <a:latin typeface="-apple-system"/>
              </a:rPr>
              <a:t>boot time</a:t>
            </a:r>
            <a:r>
              <a:rPr lang="en-US" sz="2400" b="0" i="0" dirty="0">
                <a:solidFill>
                  <a:schemeClr val="bg1"/>
                </a:solidFill>
                <a:effectLst/>
                <a:latin typeface="-apple-system"/>
              </a:rPr>
              <a:t>, and more</a:t>
            </a:r>
          </a:p>
          <a:p>
            <a:pPr lvl="1" algn="l"/>
            <a:endParaRPr lang="en-US" dirty="0">
              <a:solidFill>
                <a:schemeClr val="bg1"/>
              </a:solidFill>
              <a:latin typeface="-apple-system"/>
            </a:endParaRPr>
          </a:p>
        </p:txBody>
      </p:sp>
    </p:spTree>
    <p:extLst>
      <p:ext uri="{BB962C8B-B14F-4D97-AF65-F5344CB8AC3E}">
        <p14:creationId xmlns:p14="http://schemas.microsoft.com/office/powerpoint/2010/main" val="8803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50"/>
                                  </p:iterate>
                                  <p:childTnLst>
                                    <p:set>
                                      <p:cBhvr>
                                        <p:cTn id="10" dur="1" fill="hold">
                                          <p:stCondLst>
                                            <p:cond delay="0"/>
                                          </p:stCondLst>
                                        </p:cTn>
                                        <p:tgtEl>
                                          <p:spTgt spid="16">
                                            <p:txEl>
                                              <p:pRg st="13" end="1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50"/>
                                  </p:iterate>
                                  <p:childTnLst>
                                    <p:set>
                                      <p:cBhvr>
                                        <p:cTn id="14" dur="1" fill="hold">
                                          <p:stCondLst>
                                            <p:cond delay="0"/>
                                          </p:stCondLst>
                                        </p:cTn>
                                        <p:tgtEl>
                                          <p:spTgt spid="16">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50"/>
                                  </p:iterate>
                                  <p:childTnLst>
                                    <p:set>
                                      <p:cBhvr>
                                        <p:cTn id="18" dur="1" fill="hold">
                                          <p:stCondLst>
                                            <p:cond delay="0"/>
                                          </p:stCondLst>
                                        </p:cTn>
                                        <p:tgtEl>
                                          <p:spTgt spid="16">
                                            <p:txEl>
                                              <p:pRg st="15" end="1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50"/>
                                  </p:iterate>
                                  <p:childTnLst>
                                    <p:set>
                                      <p:cBhvr>
                                        <p:cTn id="22"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50"/>
                                  </p:iterate>
                                  <p:childTnLst>
                                    <p:set>
                                      <p:cBhvr>
                                        <p:cTn id="26" dur="1" fill="hold">
                                          <p:stCondLst>
                                            <p:cond delay="0"/>
                                          </p:stCondLst>
                                        </p:cTn>
                                        <p:tgtEl>
                                          <p:spTgt spid="1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a:p>
        </p:txBody>
      </p:sp>
      <p:sp>
        <p:nvSpPr>
          <p:cNvPr id="4" name="Text 1"/>
          <p:cNvSpPr/>
          <p:nvPr/>
        </p:nvSpPr>
        <p:spPr>
          <a:xfrm>
            <a:off x="564655" y="567691"/>
            <a:ext cx="12641818"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Introducing Node Exporter: Monitoring Your Hosts</a:t>
            </a:r>
            <a:endParaRPr lang="en-US" sz="4574" dirty="0"/>
          </a:p>
        </p:txBody>
      </p:sp>
      <p:pic>
        <p:nvPicPr>
          <p:cNvPr id="5" name="Image 1" descr="preencoded.png"/>
          <p:cNvPicPr>
            <a:picLocks noChangeAspect="1"/>
          </p:cNvPicPr>
          <p:nvPr/>
        </p:nvPicPr>
        <p:blipFill>
          <a:blip r:embed="rId4"/>
          <a:stretch>
            <a:fillRect/>
          </a:stretch>
        </p:blipFill>
        <p:spPr>
          <a:xfrm>
            <a:off x="968693" y="1863068"/>
            <a:ext cx="617220" cy="617220"/>
          </a:xfrm>
          <a:prstGeom prst="rect">
            <a:avLst/>
          </a:prstGeom>
        </p:spPr>
      </p:pic>
      <p:sp>
        <p:nvSpPr>
          <p:cNvPr id="6" name="Text 2"/>
          <p:cNvSpPr/>
          <p:nvPr/>
        </p:nvSpPr>
        <p:spPr>
          <a:xfrm>
            <a:off x="968693" y="2727105"/>
            <a:ext cx="2895481"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CPU Utilization</a:t>
            </a:r>
            <a:endParaRPr lang="en-US" sz="2287" dirty="0"/>
          </a:p>
        </p:txBody>
      </p:sp>
      <p:sp>
        <p:nvSpPr>
          <p:cNvPr id="7" name="Text 3"/>
          <p:cNvSpPr/>
          <p:nvPr/>
        </p:nvSpPr>
        <p:spPr>
          <a:xfrm>
            <a:off x="968693" y="3238359"/>
            <a:ext cx="2895481" cy="1580198"/>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Monitor the CPU usage of your hosts, including individual cores and overall system utilization.</a:t>
            </a:r>
            <a:endParaRPr lang="en-US" sz="1944" dirty="0"/>
          </a:p>
        </p:txBody>
      </p:sp>
      <p:pic>
        <p:nvPicPr>
          <p:cNvPr id="8" name="Image 2" descr="preencoded.png"/>
          <p:cNvPicPr>
            <a:picLocks noChangeAspect="1"/>
          </p:cNvPicPr>
          <p:nvPr/>
        </p:nvPicPr>
        <p:blipFill>
          <a:blip r:embed="rId5"/>
          <a:stretch>
            <a:fillRect/>
          </a:stretch>
        </p:blipFill>
        <p:spPr>
          <a:xfrm>
            <a:off x="4234458" y="1863068"/>
            <a:ext cx="617220" cy="617220"/>
          </a:xfrm>
          <a:prstGeom prst="rect">
            <a:avLst/>
          </a:prstGeom>
        </p:spPr>
      </p:pic>
      <p:sp>
        <p:nvSpPr>
          <p:cNvPr id="9" name="Text 4"/>
          <p:cNvSpPr/>
          <p:nvPr/>
        </p:nvSpPr>
        <p:spPr>
          <a:xfrm>
            <a:off x="4234458" y="2727105"/>
            <a:ext cx="2895481"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Memory Usage</a:t>
            </a:r>
            <a:endParaRPr lang="en-US" sz="2287" dirty="0"/>
          </a:p>
        </p:txBody>
      </p:sp>
      <p:sp>
        <p:nvSpPr>
          <p:cNvPr id="10" name="Text 5"/>
          <p:cNvSpPr/>
          <p:nvPr/>
        </p:nvSpPr>
        <p:spPr>
          <a:xfrm>
            <a:off x="4234458" y="3238359"/>
            <a:ext cx="2895481" cy="1580198"/>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Track the memory usage of your hosts, including available, used, and free memory.</a:t>
            </a:r>
            <a:endParaRPr lang="en-US" sz="1944" dirty="0"/>
          </a:p>
        </p:txBody>
      </p:sp>
      <p:pic>
        <p:nvPicPr>
          <p:cNvPr id="11" name="Image 3" descr="preencoded.png"/>
          <p:cNvPicPr>
            <a:picLocks noChangeAspect="1"/>
          </p:cNvPicPr>
          <p:nvPr/>
        </p:nvPicPr>
        <p:blipFill>
          <a:blip r:embed="rId6"/>
          <a:stretch>
            <a:fillRect/>
          </a:stretch>
        </p:blipFill>
        <p:spPr>
          <a:xfrm>
            <a:off x="7500223" y="1863068"/>
            <a:ext cx="617220" cy="617220"/>
          </a:xfrm>
          <a:prstGeom prst="rect">
            <a:avLst/>
          </a:prstGeom>
        </p:spPr>
      </p:pic>
      <p:sp>
        <p:nvSpPr>
          <p:cNvPr id="12" name="Text 6"/>
          <p:cNvSpPr/>
          <p:nvPr/>
        </p:nvSpPr>
        <p:spPr>
          <a:xfrm>
            <a:off x="7500223" y="2727105"/>
            <a:ext cx="2895481"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Disk Metrics</a:t>
            </a:r>
            <a:endParaRPr lang="en-US" sz="2287" dirty="0"/>
          </a:p>
        </p:txBody>
      </p:sp>
      <p:sp>
        <p:nvSpPr>
          <p:cNvPr id="13" name="Text 7"/>
          <p:cNvSpPr/>
          <p:nvPr/>
        </p:nvSpPr>
        <p:spPr>
          <a:xfrm>
            <a:off x="7500223" y="3238359"/>
            <a:ext cx="2895481" cy="2370296"/>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Gather detailed information about your host's disk storage, including read/write operations, disk space, and I/O latency.</a:t>
            </a:r>
            <a:endParaRPr lang="en-US" sz="1944" dirty="0"/>
          </a:p>
        </p:txBody>
      </p:sp>
      <p:pic>
        <p:nvPicPr>
          <p:cNvPr id="14" name="Image 4" descr="preencoded.png"/>
          <p:cNvPicPr>
            <a:picLocks noChangeAspect="1"/>
          </p:cNvPicPr>
          <p:nvPr/>
        </p:nvPicPr>
        <p:blipFill>
          <a:blip r:embed="rId7"/>
          <a:stretch>
            <a:fillRect/>
          </a:stretch>
        </p:blipFill>
        <p:spPr>
          <a:xfrm>
            <a:off x="10765988" y="1863068"/>
            <a:ext cx="617220" cy="617220"/>
          </a:xfrm>
          <a:prstGeom prst="rect">
            <a:avLst/>
          </a:prstGeom>
        </p:spPr>
      </p:pic>
      <p:sp>
        <p:nvSpPr>
          <p:cNvPr id="15" name="Text 8"/>
          <p:cNvSpPr/>
          <p:nvPr/>
        </p:nvSpPr>
        <p:spPr>
          <a:xfrm>
            <a:off x="10765988" y="2727105"/>
            <a:ext cx="2895600"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Network Performance</a:t>
            </a:r>
            <a:endParaRPr lang="en-US" sz="2287" dirty="0"/>
          </a:p>
        </p:txBody>
      </p:sp>
      <p:sp>
        <p:nvSpPr>
          <p:cNvPr id="16" name="Text 9"/>
          <p:cNvSpPr/>
          <p:nvPr/>
        </p:nvSpPr>
        <p:spPr>
          <a:xfrm>
            <a:off x="10765988" y="3238359"/>
            <a:ext cx="2895600" cy="2370296"/>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Monitor the network traffic and performance of your hosts, including bandwidth utilization, packet loss, and connection statistics.</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 presetClass="entr" presetSubtype="0" fill="hold" grpId="0" nodeType="afterEffect">
                                  <p:stCondLst>
                                    <p:cond delay="0"/>
                                  </p:stCondLst>
                                  <p:iterate type="lt">
                                    <p:tmAbs val="10"/>
                                  </p:iterate>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1" presetClass="entr" presetSubtype="0" fill="hold" grpId="0" nodeType="afterEffect">
                                  <p:stCondLst>
                                    <p:cond delay="0"/>
                                  </p:stCondLst>
                                  <p:iterate type="lt">
                                    <p:tmAbs val="10"/>
                                  </p:iterate>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47"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1" presetClass="entr" presetSubtype="0" fill="hold" grpId="0" nodeType="afterEffect">
                                  <p:stCondLst>
                                    <p:cond delay="0"/>
                                  </p:stCondLst>
                                  <p:iterate type="lt">
                                    <p:tmAbs val="10"/>
                                  </p:iterate>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0-#ppt_w/2"/>
                                          </p:val>
                                        </p:tav>
                                        <p:tav tm="100000">
                                          <p:val>
                                            <p:strVal val="#ppt_x"/>
                                          </p:val>
                                        </p:tav>
                                      </p:tavLst>
                                    </p:anim>
                                    <p:anim calcmode="lin" valueType="num">
                                      <p:cBhvr additive="base">
                                        <p:cTn id="53" dur="500" fill="hold"/>
                                        <p:tgtEl>
                                          <p:spTgt spid="14"/>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47"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par>
                          <p:cTn id="60" fill="hold">
                            <p:stCondLst>
                              <p:cond delay="1500"/>
                            </p:stCondLst>
                            <p:childTnLst>
                              <p:par>
                                <p:cTn id="61" presetID="1" presetClass="entr" presetSubtype="0" fill="hold" grpId="0" nodeType="afterEffect">
                                  <p:stCondLst>
                                    <p:cond delay="0"/>
                                  </p:stCondLst>
                                  <p:iterate type="lt">
                                    <p:tmAbs val="10"/>
                                  </p:iterate>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6934"/>
            <a:ext cx="14630400" cy="7982665"/>
          </a:xfrm>
          <a:prstGeom prst="rect">
            <a:avLst/>
          </a:prstGeom>
          <a:solidFill>
            <a:srgbClr val="0C0C0C"/>
          </a:solidFill>
          <a:ln/>
        </p:spPr>
        <p:txBody>
          <a:bodyPr/>
          <a:lstStyle/>
          <a:p>
            <a:endParaRPr lang="en-US"/>
          </a:p>
        </p:txBody>
      </p:sp>
      <p:sp>
        <p:nvSpPr>
          <p:cNvPr id="4" name="Text 1"/>
          <p:cNvSpPr/>
          <p:nvPr/>
        </p:nvSpPr>
        <p:spPr>
          <a:xfrm>
            <a:off x="968693" y="246935"/>
            <a:ext cx="11116151"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Integrating Node Exporter with Prometheus</a:t>
            </a:r>
            <a:endParaRPr lang="en-US" sz="4574" dirty="0"/>
          </a:p>
        </p:txBody>
      </p:sp>
      <p:pic>
        <p:nvPicPr>
          <p:cNvPr id="5" name="Image 1" descr="preencoded.png"/>
          <p:cNvPicPr>
            <a:picLocks noChangeAspect="1"/>
          </p:cNvPicPr>
          <p:nvPr/>
        </p:nvPicPr>
        <p:blipFill>
          <a:blip r:embed="rId4"/>
          <a:stretch>
            <a:fillRect/>
          </a:stretch>
        </p:blipFill>
        <p:spPr>
          <a:xfrm>
            <a:off x="203141" y="1299755"/>
            <a:ext cx="4230886" cy="987504"/>
          </a:xfrm>
          <a:prstGeom prst="rect">
            <a:avLst/>
          </a:prstGeom>
        </p:spPr>
      </p:pic>
      <p:sp>
        <p:nvSpPr>
          <p:cNvPr id="6" name="Text 2"/>
          <p:cNvSpPr/>
          <p:nvPr/>
        </p:nvSpPr>
        <p:spPr>
          <a:xfrm>
            <a:off x="449957" y="2657544"/>
            <a:ext cx="3737253" cy="726281"/>
          </a:xfrm>
          <a:prstGeom prst="rect">
            <a:avLst/>
          </a:prstGeom>
          <a:noFill/>
          <a:ln/>
        </p:spPr>
        <p:txBody>
          <a:bodyPr wrap="squar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Locate &amp; Install Node Exporter</a:t>
            </a:r>
            <a:endParaRPr lang="en-US" sz="2287" dirty="0"/>
          </a:p>
        </p:txBody>
      </p:sp>
      <p:sp>
        <p:nvSpPr>
          <p:cNvPr id="7" name="Text 3"/>
          <p:cNvSpPr/>
          <p:nvPr/>
        </p:nvSpPr>
        <p:spPr>
          <a:xfrm>
            <a:off x="203141" y="3531939"/>
            <a:ext cx="4230886" cy="2765346"/>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Locate the latest packet, download and install the Node Exporter on each host you want to monitor. This can be done using the official binary or through package managers like apt or yum.</a:t>
            </a:r>
            <a:endParaRPr lang="en-US" sz="1944" dirty="0"/>
          </a:p>
        </p:txBody>
      </p:sp>
      <p:pic>
        <p:nvPicPr>
          <p:cNvPr id="8" name="Image 2" descr="preencoded.png"/>
          <p:cNvPicPr>
            <a:picLocks noChangeAspect="1"/>
          </p:cNvPicPr>
          <p:nvPr/>
        </p:nvPicPr>
        <p:blipFill>
          <a:blip r:embed="rId5"/>
          <a:stretch>
            <a:fillRect/>
          </a:stretch>
        </p:blipFill>
        <p:spPr>
          <a:xfrm>
            <a:off x="4434026" y="1299755"/>
            <a:ext cx="4231005" cy="987504"/>
          </a:xfrm>
          <a:prstGeom prst="rect">
            <a:avLst/>
          </a:prstGeom>
        </p:spPr>
      </p:pic>
      <p:sp>
        <p:nvSpPr>
          <p:cNvPr id="9" name="Text 4"/>
          <p:cNvSpPr/>
          <p:nvPr/>
        </p:nvSpPr>
        <p:spPr>
          <a:xfrm>
            <a:off x="4680843" y="2657544"/>
            <a:ext cx="3737372" cy="726281"/>
          </a:xfrm>
          <a:prstGeom prst="rect">
            <a:avLst/>
          </a:prstGeom>
          <a:noFill/>
          <a:ln/>
        </p:spPr>
        <p:txBody>
          <a:bodyPr wrap="squar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Create new (user and service)</a:t>
            </a:r>
            <a:endParaRPr lang="en-US" sz="2287" dirty="0"/>
          </a:p>
        </p:txBody>
      </p:sp>
      <p:sp>
        <p:nvSpPr>
          <p:cNvPr id="10" name="Text 5"/>
          <p:cNvSpPr/>
          <p:nvPr/>
        </p:nvSpPr>
        <p:spPr>
          <a:xfrm>
            <a:off x="4680843" y="3531939"/>
            <a:ext cx="3737372" cy="1185148"/>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Create a new user (node_exporter) and then bind with exporter service.</a:t>
            </a:r>
            <a:endParaRPr lang="en-US" sz="1944" dirty="0"/>
          </a:p>
        </p:txBody>
      </p:sp>
      <p:sp>
        <p:nvSpPr>
          <p:cNvPr id="11" name="Text 6"/>
          <p:cNvSpPr/>
          <p:nvPr/>
        </p:nvSpPr>
        <p:spPr>
          <a:xfrm>
            <a:off x="5446395" y="5652016"/>
            <a:ext cx="3737372" cy="395049"/>
          </a:xfrm>
          <a:prstGeom prst="rect">
            <a:avLst/>
          </a:prstGeom>
          <a:noFill/>
          <a:ln/>
        </p:spPr>
        <p:txBody>
          <a:bodyPr wrap="none" rtlCol="0" anchor="t"/>
          <a:lstStyle/>
          <a:p>
            <a:pPr marL="0" indent="0" algn="l">
              <a:lnSpc>
                <a:spcPts val="3110"/>
              </a:lnSpc>
              <a:buNone/>
            </a:pPr>
            <a:endParaRPr lang="en-US" sz="1944" dirty="0"/>
          </a:p>
        </p:txBody>
      </p:sp>
      <p:pic>
        <p:nvPicPr>
          <p:cNvPr id="12" name="Image 3" descr="preencoded.png"/>
          <p:cNvPicPr>
            <a:picLocks noChangeAspect="1"/>
          </p:cNvPicPr>
          <p:nvPr/>
        </p:nvPicPr>
        <p:blipFill>
          <a:blip r:embed="rId6"/>
          <a:stretch>
            <a:fillRect/>
          </a:stretch>
        </p:blipFill>
        <p:spPr>
          <a:xfrm>
            <a:off x="8665031" y="1299755"/>
            <a:ext cx="4231005" cy="987504"/>
          </a:xfrm>
          <a:prstGeom prst="rect">
            <a:avLst/>
          </a:prstGeom>
        </p:spPr>
      </p:pic>
      <p:sp>
        <p:nvSpPr>
          <p:cNvPr id="13" name="Text 7"/>
          <p:cNvSpPr/>
          <p:nvPr/>
        </p:nvSpPr>
        <p:spPr>
          <a:xfrm>
            <a:off x="8911848" y="2657544"/>
            <a:ext cx="2904530"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Configure Prometheus</a:t>
            </a:r>
            <a:endParaRPr lang="en-US" sz="2287" dirty="0"/>
          </a:p>
        </p:txBody>
      </p:sp>
      <p:sp>
        <p:nvSpPr>
          <p:cNvPr id="14" name="Text 8"/>
          <p:cNvSpPr/>
          <p:nvPr/>
        </p:nvSpPr>
        <p:spPr>
          <a:xfrm>
            <a:off x="8911848" y="3168798"/>
            <a:ext cx="4842252" cy="3160395"/>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Update the Prometheus configuration file (prometheus.yml) to include the targets (hostnames or IP addresses) of the Node Exporter instances you want to monitor. In the end, restart the Prometheus ser</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 presetClass="entr" presetSubtype="0" fill="hold" grpId="0" nodeType="afterEffect">
                                  <p:stCondLst>
                                    <p:cond delay="0"/>
                                  </p:stCondLst>
                                  <p:iterate type="lt">
                                    <p:tmAbs val="10"/>
                                  </p:iterate>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1" presetClass="entr" presetSubtype="0" fill="hold" grpId="0" nodeType="afterEffect">
                                  <p:stCondLst>
                                    <p:cond delay="0"/>
                                  </p:stCondLst>
                                  <p:iterate type="lt">
                                    <p:tmAbs val="10"/>
                                  </p:iterate>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47"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1" presetClass="entr" presetSubtype="0" fill="hold" grpId="0" nodeType="afterEffect">
                                  <p:stCondLst>
                                    <p:cond delay="0"/>
                                  </p:stCondLst>
                                  <p:iterate type="lt">
                                    <p:tmAbs val="10"/>
                                  </p:iterate>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5C1451-BA5D-269B-EB9F-CCAD7DB9F47A}"/>
              </a:ext>
            </a:extLst>
          </p:cNvPr>
          <p:cNvSpPr/>
          <p:nvPr/>
        </p:nvSpPr>
        <p:spPr>
          <a:xfrm>
            <a:off x="4629149" y="3006090"/>
            <a:ext cx="6100389" cy="221742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D8822E-E1E7-8005-5B40-96139AF689BF}"/>
              </a:ext>
            </a:extLst>
          </p:cNvPr>
          <p:cNvSpPr/>
          <p:nvPr/>
        </p:nvSpPr>
        <p:spPr>
          <a:xfrm>
            <a:off x="5324035" y="3579821"/>
            <a:ext cx="131064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Retrieval</a:t>
            </a:r>
          </a:p>
        </p:txBody>
      </p:sp>
      <p:sp>
        <p:nvSpPr>
          <p:cNvPr id="19" name="Rectangle 18">
            <a:extLst>
              <a:ext uri="{FF2B5EF4-FFF2-40B4-BE49-F238E27FC236}">
                <a16:creationId xmlns:a16="http://schemas.microsoft.com/office/drawing/2014/main" id="{CBA1303A-4426-51C4-A73C-1BFF384BB0AC}"/>
              </a:ext>
            </a:extLst>
          </p:cNvPr>
          <p:cNvSpPr/>
          <p:nvPr/>
        </p:nvSpPr>
        <p:spPr>
          <a:xfrm>
            <a:off x="7175782" y="3566160"/>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ADDB51-7229-B9AC-508E-4911E6CA5588}"/>
              </a:ext>
            </a:extLst>
          </p:cNvPr>
          <p:cNvSpPr/>
          <p:nvPr/>
        </p:nvSpPr>
        <p:spPr>
          <a:xfrm>
            <a:off x="8984558" y="3586653"/>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HTTP Server</a:t>
            </a:r>
          </a:p>
        </p:txBody>
      </p:sp>
      <p:sp>
        <p:nvSpPr>
          <p:cNvPr id="21" name="TextBox 20">
            <a:extLst>
              <a:ext uri="{FF2B5EF4-FFF2-40B4-BE49-F238E27FC236}">
                <a16:creationId xmlns:a16="http://schemas.microsoft.com/office/drawing/2014/main" id="{EA3B0B83-8809-B8C7-1D4F-29B3EB6EEB0F}"/>
              </a:ext>
            </a:extLst>
          </p:cNvPr>
          <p:cNvSpPr txBox="1"/>
          <p:nvPr/>
        </p:nvSpPr>
        <p:spPr>
          <a:xfrm>
            <a:off x="7219655" y="3598663"/>
            <a:ext cx="879316" cy="1477328"/>
          </a:xfrm>
          <a:prstGeom prst="rect">
            <a:avLst/>
          </a:prstGeom>
          <a:noFill/>
        </p:spPr>
        <p:txBody>
          <a:bodyPr wrap="square" rtlCol="0">
            <a:spAutoFit/>
          </a:bodyPr>
          <a:lstStyle/>
          <a:p>
            <a:r>
              <a:rPr lang="en-US" sz="2400" dirty="0"/>
              <a:t>TSDB</a:t>
            </a:r>
          </a:p>
          <a:p>
            <a:endParaRPr lang="en-US" sz="2400" dirty="0"/>
          </a:p>
          <a:p>
            <a:endParaRPr lang="en-US" sz="2400" dirty="0"/>
          </a:p>
          <a:p>
            <a:endParaRPr lang="en-US" dirty="0"/>
          </a:p>
        </p:txBody>
      </p:sp>
      <p:sp>
        <p:nvSpPr>
          <p:cNvPr id="22" name="TextBox 21">
            <a:extLst>
              <a:ext uri="{FF2B5EF4-FFF2-40B4-BE49-F238E27FC236}">
                <a16:creationId xmlns:a16="http://schemas.microsoft.com/office/drawing/2014/main" id="{C0D4BD65-CCB2-D5DD-97D2-422532C87532}"/>
              </a:ext>
            </a:extLst>
          </p:cNvPr>
          <p:cNvSpPr txBox="1"/>
          <p:nvPr/>
        </p:nvSpPr>
        <p:spPr>
          <a:xfrm>
            <a:off x="5402579" y="3057525"/>
            <a:ext cx="3688257" cy="461665"/>
          </a:xfrm>
          <a:prstGeom prst="rect">
            <a:avLst/>
          </a:prstGeom>
          <a:noFill/>
        </p:spPr>
        <p:txBody>
          <a:bodyPr wrap="square" rtlCol="0">
            <a:spAutoFit/>
          </a:bodyPr>
          <a:lstStyle/>
          <a:p>
            <a:r>
              <a:rPr lang="en-US" sz="2400" dirty="0">
                <a:solidFill>
                  <a:schemeClr val="bg1"/>
                </a:solidFill>
              </a:rPr>
              <a:t>           Prometheus Server</a:t>
            </a:r>
          </a:p>
        </p:txBody>
      </p:sp>
      <p:sp>
        <p:nvSpPr>
          <p:cNvPr id="23" name="Rectangle 22">
            <a:extLst>
              <a:ext uri="{FF2B5EF4-FFF2-40B4-BE49-F238E27FC236}">
                <a16:creationId xmlns:a16="http://schemas.microsoft.com/office/drawing/2014/main" id="{FDCBAF3D-E0ED-8F3C-0FFD-38AF9A034991}"/>
              </a:ext>
            </a:extLst>
          </p:cNvPr>
          <p:cNvSpPr/>
          <p:nvPr/>
        </p:nvSpPr>
        <p:spPr>
          <a:xfrm>
            <a:off x="1193016" y="5238982"/>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6995ED-9042-CCFA-581A-86082BE6CAE3}"/>
              </a:ext>
            </a:extLst>
          </p:cNvPr>
          <p:cNvSpPr txBox="1"/>
          <p:nvPr/>
        </p:nvSpPr>
        <p:spPr>
          <a:xfrm>
            <a:off x="5213501" y="31897"/>
            <a:ext cx="2697122" cy="461665"/>
          </a:xfrm>
          <a:prstGeom prst="rect">
            <a:avLst/>
          </a:prstGeom>
          <a:noFill/>
        </p:spPr>
        <p:txBody>
          <a:bodyPr wrap="square" rtlCol="0">
            <a:spAutoFit/>
          </a:bodyPr>
          <a:lstStyle/>
          <a:p>
            <a:r>
              <a:rPr lang="en-US" sz="2400" dirty="0">
                <a:solidFill>
                  <a:schemeClr val="bg1"/>
                </a:solidFill>
              </a:rPr>
              <a:t>Service discover</a:t>
            </a:r>
          </a:p>
        </p:txBody>
      </p:sp>
      <p:sp>
        <p:nvSpPr>
          <p:cNvPr id="25" name="Rectangle 24">
            <a:extLst>
              <a:ext uri="{FF2B5EF4-FFF2-40B4-BE49-F238E27FC236}">
                <a16:creationId xmlns:a16="http://schemas.microsoft.com/office/drawing/2014/main" id="{FFFEFDF1-26D6-557C-4E57-748C9654A3FA}"/>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507A060-C090-0680-E021-76679E363CF5}"/>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Pull metrics</a:t>
            </a:r>
          </a:p>
        </p:txBody>
      </p:sp>
      <p:cxnSp>
        <p:nvCxnSpPr>
          <p:cNvPr id="28" name="Straight Connector 27">
            <a:extLst>
              <a:ext uri="{FF2B5EF4-FFF2-40B4-BE49-F238E27FC236}">
                <a16:creationId xmlns:a16="http://schemas.microsoft.com/office/drawing/2014/main" id="{BEC88D19-DE57-9801-C1FD-1BE311F846BA}"/>
              </a:ext>
            </a:extLst>
          </p:cNvPr>
          <p:cNvCxnSpPr>
            <a:cxnSpLocks/>
            <a:stCxn id="26" idx="3"/>
            <a:endCxn id="18" idx="1"/>
          </p:cNvCxnSpPr>
          <p:nvPr/>
        </p:nvCxnSpPr>
        <p:spPr>
          <a:xfrm flipV="1">
            <a:off x="3900862" y="4014161"/>
            <a:ext cx="1423173" cy="1"/>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B81F7D-29AE-7107-8C53-C5C1EF277B79}"/>
              </a:ext>
            </a:extLst>
          </p:cNvPr>
          <p:cNvCxnSpPr>
            <a:cxnSpLocks/>
          </p:cNvCxnSpPr>
          <p:nvPr/>
        </p:nvCxnSpPr>
        <p:spPr>
          <a:xfrm flipV="1">
            <a:off x="2238195" y="4014162"/>
            <a:ext cx="658842" cy="13662"/>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9A6C90-BB66-3856-FA5F-8DD51280D739}"/>
              </a:ext>
            </a:extLst>
          </p:cNvPr>
          <p:cNvCxnSpPr>
            <a:cxnSpLocks/>
            <a:endCxn id="23" idx="0"/>
          </p:cNvCxnSpPr>
          <p:nvPr/>
        </p:nvCxnSpPr>
        <p:spPr>
          <a:xfrm>
            <a:off x="2279265" y="4027824"/>
            <a:ext cx="0" cy="1211158"/>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582FE17-7067-F510-4B71-B88A4660C693}"/>
              </a:ext>
            </a:extLst>
          </p:cNvPr>
          <p:cNvSpPr/>
          <p:nvPr/>
        </p:nvSpPr>
        <p:spPr>
          <a:xfrm>
            <a:off x="1362094" y="5380184"/>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419D2D-B3F9-32E3-E8AA-542A6BF88043}"/>
              </a:ext>
            </a:extLst>
          </p:cNvPr>
          <p:cNvSpPr/>
          <p:nvPr/>
        </p:nvSpPr>
        <p:spPr>
          <a:xfrm>
            <a:off x="1497817" y="5543782"/>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1AF1303-C45E-6071-3614-87E7F4A7BB87}"/>
              </a:ext>
            </a:extLst>
          </p:cNvPr>
          <p:cNvSpPr/>
          <p:nvPr/>
        </p:nvSpPr>
        <p:spPr>
          <a:xfrm>
            <a:off x="1876113" y="6706103"/>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75B1AF1-48FB-F120-2244-31819407DBB8}"/>
              </a:ext>
            </a:extLst>
          </p:cNvPr>
          <p:cNvSpPr txBox="1"/>
          <p:nvPr/>
        </p:nvSpPr>
        <p:spPr>
          <a:xfrm>
            <a:off x="1884444" y="6751389"/>
            <a:ext cx="1557270" cy="369332"/>
          </a:xfrm>
          <a:prstGeom prst="rect">
            <a:avLst/>
          </a:prstGeom>
          <a:noFill/>
        </p:spPr>
        <p:txBody>
          <a:bodyPr wrap="square" rtlCol="0">
            <a:spAutoFit/>
          </a:bodyPr>
          <a:lstStyle/>
          <a:p>
            <a:r>
              <a:rPr lang="en-US" dirty="0">
                <a:solidFill>
                  <a:schemeClr val="bg1"/>
                </a:solidFill>
              </a:rPr>
              <a:t>Node Exporter</a:t>
            </a:r>
          </a:p>
        </p:txBody>
      </p:sp>
      <p:sp>
        <p:nvSpPr>
          <p:cNvPr id="47" name="Rectangle 46">
            <a:extLst>
              <a:ext uri="{FF2B5EF4-FFF2-40B4-BE49-F238E27FC236}">
                <a16:creationId xmlns:a16="http://schemas.microsoft.com/office/drawing/2014/main" id="{728516D0-5887-E255-4818-E81A976300E2}"/>
              </a:ext>
            </a:extLst>
          </p:cNvPr>
          <p:cNvSpPr/>
          <p:nvPr/>
        </p:nvSpPr>
        <p:spPr>
          <a:xfrm>
            <a:off x="1377666" y="2126710"/>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D08AA24-A5AD-E868-7A45-720DBF5DF758}"/>
              </a:ext>
            </a:extLst>
          </p:cNvPr>
          <p:cNvSpPr txBox="1"/>
          <p:nvPr/>
        </p:nvSpPr>
        <p:spPr>
          <a:xfrm>
            <a:off x="1416570" y="2181652"/>
            <a:ext cx="1725389" cy="369332"/>
          </a:xfrm>
          <a:prstGeom prst="rect">
            <a:avLst/>
          </a:prstGeom>
          <a:noFill/>
        </p:spPr>
        <p:txBody>
          <a:bodyPr wrap="square" rtlCol="0">
            <a:spAutoFit/>
          </a:bodyPr>
          <a:lstStyle/>
          <a:p>
            <a:r>
              <a:rPr lang="en-US" dirty="0">
                <a:solidFill>
                  <a:schemeClr val="bg1"/>
                </a:solidFill>
              </a:rPr>
              <a:t>Push Gateway</a:t>
            </a:r>
          </a:p>
        </p:txBody>
      </p:sp>
      <p:cxnSp>
        <p:nvCxnSpPr>
          <p:cNvPr id="49" name="Straight Connector 48">
            <a:extLst>
              <a:ext uri="{FF2B5EF4-FFF2-40B4-BE49-F238E27FC236}">
                <a16:creationId xmlns:a16="http://schemas.microsoft.com/office/drawing/2014/main" id="{2BD40BCE-68AB-E5D1-6AF5-E9A764B79A73}"/>
              </a:ext>
            </a:extLst>
          </p:cNvPr>
          <p:cNvCxnSpPr>
            <a:cxnSpLocks/>
            <a:endCxn id="48" idx="2"/>
          </p:cNvCxnSpPr>
          <p:nvPr/>
        </p:nvCxnSpPr>
        <p:spPr>
          <a:xfrm flipV="1">
            <a:off x="2279265" y="2550984"/>
            <a:ext cx="0" cy="1449516"/>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75D334D9-0240-1D58-283C-65510058AE0D}"/>
              </a:ext>
            </a:extLst>
          </p:cNvPr>
          <p:cNvSpPr/>
          <p:nvPr/>
        </p:nvSpPr>
        <p:spPr>
          <a:xfrm>
            <a:off x="317645" y="251631"/>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22316B-8451-5B9C-967D-7F95C3742D6B}"/>
              </a:ext>
            </a:extLst>
          </p:cNvPr>
          <p:cNvSpPr/>
          <p:nvPr/>
        </p:nvSpPr>
        <p:spPr>
          <a:xfrm>
            <a:off x="486723" y="392833"/>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3417C7D-0541-8DD5-BED9-EA82CE9600C3}"/>
              </a:ext>
            </a:extLst>
          </p:cNvPr>
          <p:cNvSpPr/>
          <p:nvPr/>
        </p:nvSpPr>
        <p:spPr>
          <a:xfrm>
            <a:off x="622446" y="556431"/>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52ACBEB-C35D-1BD8-7DC4-DFD00893D827}"/>
              </a:ext>
            </a:extLst>
          </p:cNvPr>
          <p:cNvSpPr txBox="1"/>
          <p:nvPr/>
        </p:nvSpPr>
        <p:spPr>
          <a:xfrm>
            <a:off x="701749" y="712381"/>
            <a:ext cx="1788393" cy="369332"/>
          </a:xfrm>
          <a:prstGeom prst="rect">
            <a:avLst/>
          </a:prstGeom>
          <a:noFill/>
        </p:spPr>
        <p:txBody>
          <a:bodyPr wrap="square" rtlCol="0">
            <a:spAutoFit/>
          </a:bodyPr>
          <a:lstStyle/>
          <a:p>
            <a:r>
              <a:rPr lang="en-US" dirty="0">
                <a:solidFill>
                  <a:schemeClr val="bg1"/>
                </a:solidFill>
              </a:rPr>
              <a:t>Short-lived jobs</a:t>
            </a:r>
          </a:p>
        </p:txBody>
      </p:sp>
      <p:cxnSp>
        <p:nvCxnSpPr>
          <p:cNvPr id="57" name="Straight Connector 56">
            <a:extLst>
              <a:ext uri="{FF2B5EF4-FFF2-40B4-BE49-F238E27FC236}">
                <a16:creationId xmlns:a16="http://schemas.microsoft.com/office/drawing/2014/main" id="{EA645CF9-EDAD-856B-262D-A7B7F4D04E44}"/>
              </a:ext>
            </a:extLst>
          </p:cNvPr>
          <p:cNvCxnSpPr>
            <a:cxnSpLocks/>
            <a:stCxn id="55" idx="2"/>
            <a:endCxn id="47" idx="0"/>
          </p:cNvCxnSpPr>
          <p:nvPr/>
        </p:nvCxnSpPr>
        <p:spPr>
          <a:xfrm>
            <a:off x="1556295" y="1412799"/>
            <a:ext cx="696633" cy="713911"/>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724E020A-2CF6-8DA7-3023-A161FC24723B}"/>
              </a:ext>
            </a:extLst>
          </p:cNvPr>
          <p:cNvSpPr/>
          <p:nvPr/>
        </p:nvSpPr>
        <p:spPr>
          <a:xfrm>
            <a:off x="4651348" y="80432"/>
            <a:ext cx="4439488" cy="164870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414604E-4A2E-A4EF-01ED-348EDBD2D6EB}"/>
              </a:ext>
            </a:extLst>
          </p:cNvPr>
          <p:cNvSpPr txBox="1"/>
          <p:nvPr/>
        </p:nvSpPr>
        <p:spPr>
          <a:xfrm>
            <a:off x="1692018" y="5593772"/>
            <a:ext cx="1585664" cy="523220"/>
          </a:xfrm>
          <a:prstGeom prst="rect">
            <a:avLst/>
          </a:prstGeom>
          <a:noFill/>
        </p:spPr>
        <p:txBody>
          <a:bodyPr wrap="square" rtlCol="0">
            <a:spAutoFit/>
          </a:bodyPr>
          <a:lstStyle/>
          <a:p>
            <a:r>
              <a:rPr lang="en-US" sz="2800" dirty="0">
                <a:solidFill>
                  <a:schemeClr val="bg1"/>
                </a:solidFill>
              </a:rPr>
              <a:t>servers</a:t>
            </a:r>
            <a:endParaRPr lang="en-US" dirty="0">
              <a:solidFill>
                <a:schemeClr val="bg1"/>
              </a:solidFill>
            </a:endParaRPr>
          </a:p>
        </p:txBody>
      </p:sp>
      <p:sp>
        <p:nvSpPr>
          <p:cNvPr id="64" name="Rectangle 63">
            <a:extLst>
              <a:ext uri="{FF2B5EF4-FFF2-40B4-BE49-F238E27FC236}">
                <a16:creationId xmlns:a16="http://schemas.microsoft.com/office/drawing/2014/main" id="{99800782-9634-1BD9-C53C-0A37AAC224BB}"/>
              </a:ext>
            </a:extLst>
          </p:cNvPr>
          <p:cNvSpPr/>
          <p:nvPr/>
        </p:nvSpPr>
        <p:spPr>
          <a:xfrm>
            <a:off x="4732727" y="704898"/>
            <a:ext cx="133970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65" name="Rectangle 64">
            <a:extLst>
              <a:ext uri="{FF2B5EF4-FFF2-40B4-BE49-F238E27FC236}">
                <a16:creationId xmlns:a16="http://schemas.microsoft.com/office/drawing/2014/main" id="{EB0B64BF-6004-0ABB-7759-59E098A60645}"/>
              </a:ext>
            </a:extLst>
          </p:cNvPr>
          <p:cNvSpPr/>
          <p:nvPr/>
        </p:nvSpPr>
        <p:spPr>
          <a:xfrm>
            <a:off x="6219053" y="676271"/>
            <a:ext cx="851800"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file_sd</a:t>
            </a:r>
            <a:endParaRPr lang="en-US" dirty="0"/>
          </a:p>
        </p:txBody>
      </p:sp>
      <p:sp>
        <p:nvSpPr>
          <p:cNvPr id="66" name="Rectangle 65">
            <a:extLst>
              <a:ext uri="{FF2B5EF4-FFF2-40B4-BE49-F238E27FC236}">
                <a16:creationId xmlns:a16="http://schemas.microsoft.com/office/drawing/2014/main" id="{B16FC4CA-E15A-62A3-9AEF-400FF82E89B2}"/>
              </a:ext>
            </a:extLst>
          </p:cNvPr>
          <p:cNvSpPr/>
          <p:nvPr/>
        </p:nvSpPr>
        <p:spPr>
          <a:xfrm>
            <a:off x="7193747" y="675550"/>
            <a:ext cx="1695071"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http_sd_configs</a:t>
            </a:r>
            <a:endParaRPr lang="en-US" dirty="0"/>
          </a:p>
        </p:txBody>
      </p:sp>
      <p:sp>
        <p:nvSpPr>
          <p:cNvPr id="67" name="Rectangle 66">
            <a:extLst>
              <a:ext uri="{FF2B5EF4-FFF2-40B4-BE49-F238E27FC236}">
                <a16:creationId xmlns:a16="http://schemas.microsoft.com/office/drawing/2014/main" id="{370D91DD-B919-C8A1-0C8B-41C97F218EDA}"/>
              </a:ext>
            </a:extLst>
          </p:cNvPr>
          <p:cNvSpPr/>
          <p:nvPr/>
        </p:nvSpPr>
        <p:spPr>
          <a:xfrm>
            <a:off x="5213500" y="2231080"/>
            <a:ext cx="1080971" cy="53914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4F6B2F94-2F80-0C33-D654-B2B153F81EBB}"/>
              </a:ext>
            </a:extLst>
          </p:cNvPr>
          <p:cNvCxnSpPr>
            <a:cxnSpLocks/>
            <a:stCxn id="67" idx="2"/>
            <a:endCxn id="18" idx="0"/>
          </p:cNvCxnSpPr>
          <p:nvPr/>
        </p:nvCxnSpPr>
        <p:spPr>
          <a:xfrm>
            <a:off x="5753986" y="2770227"/>
            <a:ext cx="225369" cy="809594"/>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D647E47-3F30-C3E9-3BA2-81A2B7BD120A}"/>
              </a:ext>
            </a:extLst>
          </p:cNvPr>
          <p:cNvSpPr txBox="1"/>
          <p:nvPr/>
        </p:nvSpPr>
        <p:spPr>
          <a:xfrm>
            <a:off x="5213500" y="2181652"/>
            <a:ext cx="1080973" cy="584775"/>
          </a:xfrm>
          <a:prstGeom prst="rect">
            <a:avLst/>
          </a:prstGeom>
          <a:noFill/>
        </p:spPr>
        <p:txBody>
          <a:bodyPr wrap="square" rtlCol="0">
            <a:spAutoFit/>
          </a:bodyPr>
          <a:lstStyle/>
          <a:p>
            <a:r>
              <a:rPr lang="en-US" sz="1600" dirty="0">
                <a:solidFill>
                  <a:schemeClr val="bg1"/>
                </a:solidFill>
              </a:rPr>
              <a:t>Discovery target</a:t>
            </a:r>
          </a:p>
        </p:txBody>
      </p:sp>
      <p:cxnSp>
        <p:nvCxnSpPr>
          <p:cNvPr id="73" name="Straight Connector 72">
            <a:extLst>
              <a:ext uri="{FF2B5EF4-FFF2-40B4-BE49-F238E27FC236}">
                <a16:creationId xmlns:a16="http://schemas.microsoft.com/office/drawing/2014/main" id="{9D931843-EDD6-77B2-78D8-90B4D3FDD1D0}"/>
              </a:ext>
            </a:extLst>
          </p:cNvPr>
          <p:cNvCxnSpPr>
            <a:cxnSpLocks/>
          </p:cNvCxnSpPr>
          <p:nvPr/>
        </p:nvCxnSpPr>
        <p:spPr>
          <a:xfrm flipV="1">
            <a:off x="5660065" y="1729137"/>
            <a:ext cx="0" cy="452515"/>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E96A6908-7D37-C28E-D75A-F55184B90605}"/>
              </a:ext>
            </a:extLst>
          </p:cNvPr>
          <p:cNvSpPr/>
          <p:nvPr/>
        </p:nvSpPr>
        <p:spPr>
          <a:xfrm>
            <a:off x="6006889" y="4662392"/>
            <a:ext cx="2740899" cy="5846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Master1.example.com</a:t>
            </a:r>
          </a:p>
        </p:txBody>
      </p:sp>
      <p:sp>
        <p:nvSpPr>
          <p:cNvPr id="3" name="Rectangle 2">
            <a:extLst>
              <a:ext uri="{FF2B5EF4-FFF2-40B4-BE49-F238E27FC236}">
                <a16:creationId xmlns:a16="http://schemas.microsoft.com/office/drawing/2014/main" id="{34C7FB33-3328-6C1B-0D8E-47DA096F4484}"/>
              </a:ext>
            </a:extLst>
          </p:cNvPr>
          <p:cNvSpPr/>
          <p:nvPr/>
        </p:nvSpPr>
        <p:spPr>
          <a:xfrm>
            <a:off x="4140206" y="5419077"/>
            <a:ext cx="2081028"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Master1</a:t>
            </a:r>
          </a:p>
          <a:p>
            <a:pPr algn="ctr"/>
            <a:endParaRPr lang="en-US" sz="1600" dirty="0"/>
          </a:p>
          <a:p>
            <a:pPr algn="ctr"/>
            <a:r>
              <a:rPr lang="en-US" sz="1600" dirty="0"/>
              <a:t>Prometheus</a:t>
            </a:r>
          </a:p>
          <a:p>
            <a:pPr algn="ctr"/>
            <a:r>
              <a:rPr lang="en-US" sz="1600" dirty="0" err="1"/>
              <a:t>NodeExporter</a:t>
            </a:r>
            <a:endParaRPr lang="en-US" sz="1600" dirty="0"/>
          </a:p>
          <a:p>
            <a:pPr algn="ctr"/>
            <a:endParaRPr lang="en-US" dirty="0"/>
          </a:p>
        </p:txBody>
      </p:sp>
      <p:sp>
        <p:nvSpPr>
          <p:cNvPr id="4" name="Rectangle 3">
            <a:extLst>
              <a:ext uri="{FF2B5EF4-FFF2-40B4-BE49-F238E27FC236}">
                <a16:creationId xmlns:a16="http://schemas.microsoft.com/office/drawing/2014/main" id="{2EA41944-3BF1-088C-BE7C-700B1493F25D}"/>
              </a:ext>
            </a:extLst>
          </p:cNvPr>
          <p:cNvSpPr/>
          <p:nvPr/>
        </p:nvSpPr>
        <p:spPr>
          <a:xfrm>
            <a:off x="6284344" y="5418525"/>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workernode1</a:t>
            </a:r>
          </a:p>
          <a:p>
            <a:pPr algn="ctr"/>
            <a:endParaRPr lang="en-US" sz="1600" dirty="0"/>
          </a:p>
          <a:p>
            <a:pPr algn="ctr"/>
            <a:r>
              <a:rPr lang="en-US" sz="1600" dirty="0" err="1"/>
              <a:t>NodeExporter</a:t>
            </a:r>
            <a:endParaRPr lang="en-US" sz="1600" dirty="0"/>
          </a:p>
          <a:p>
            <a:pPr algn="ctr"/>
            <a:r>
              <a:rPr lang="en-US" sz="1600" dirty="0"/>
              <a:t>Alert Manager1</a:t>
            </a:r>
          </a:p>
          <a:p>
            <a:pPr algn="ctr"/>
            <a:r>
              <a:rPr lang="en-US" sz="1600" dirty="0"/>
              <a:t>Prometheus2</a:t>
            </a:r>
          </a:p>
          <a:p>
            <a:pPr algn="ctr"/>
            <a:endParaRPr lang="en-US" sz="1600" dirty="0"/>
          </a:p>
          <a:p>
            <a:pPr algn="ctr"/>
            <a:endParaRPr lang="en-US" dirty="0"/>
          </a:p>
        </p:txBody>
      </p:sp>
      <p:sp>
        <p:nvSpPr>
          <p:cNvPr id="5" name="Rectangle 4">
            <a:extLst>
              <a:ext uri="{FF2B5EF4-FFF2-40B4-BE49-F238E27FC236}">
                <a16:creationId xmlns:a16="http://schemas.microsoft.com/office/drawing/2014/main" id="{1D6A96B4-9979-9EE3-54F3-E4A1A0444275}"/>
              </a:ext>
            </a:extLst>
          </p:cNvPr>
          <p:cNvSpPr/>
          <p:nvPr/>
        </p:nvSpPr>
        <p:spPr>
          <a:xfrm>
            <a:off x="8237653" y="5419077"/>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workernode2</a:t>
            </a:r>
          </a:p>
          <a:p>
            <a:pPr algn="ctr"/>
            <a:endParaRPr lang="en-US" sz="1600" dirty="0"/>
          </a:p>
          <a:p>
            <a:pPr algn="ctr"/>
            <a:r>
              <a:rPr lang="en-US" sz="1600" dirty="0"/>
              <a:t>Pushgateway</a:t>
            </a:r>
          </a:p>
          <a:p>
            <a:pPr algn="ctr"/>
            <a:r>
              <a:rPr lang="en-US" sz="1800" dirty="0"/>
              <a:t>Alert Manager2</a:t>
            </a:r>
          </a:p>
          <a:p>
            <a:pPr algn="ctr"/>
            <a:r>
              <a:rPr lang="en-US" dirty="0"/>
              <a:t>Prometheus-Federation</a:t>
            </a:r>
            <a:endParaRPr lang="en-US" sz="1800" dirty="0"/>
          </a:p>
        </p:txBody>
      </p:sp>
      <p:sp>
        <p:nvSpPr>
          <p:cNvPr id="6" name="Rectangle 5">
            <a:extLst>
              <a:ext uri="{FF2B5EF4-FFF2-40B4-BE49-F238E27FC236}">
                <a16:creationId xmlns:a16="http://schemas.microsoft.com/office/drawing/2014/main" id="{57637A02-C696-05A3-E006-60E16F4F9789}"/>
              </a:ext>
            </a:extLst>
          </p:cNvPr>
          <p:cNvSpPr/>
          <p:nvPr/>
        </p:nvSpPr>
        <p:spPr>
          <a:xfrm>
            <a:off x="10151358" y="5434975"/>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Nginx</a:t>
            </a:r>
          </a:p>
          <a:p>
            <a:pPr algn="ctr"/>
            <a:endParaRPr lang="en-US" sz="1600" dirty="0"/>
          </a:p>
          <a:p>
            <a:pPr algn="ctr"/>
            <a:endParaRPr lang="en-US" sz="1600" dirty="0"/>
          </a:p>
          <a:p>
            <a:pPr algn="ctr"/>
            <a:r>
              <a:rPr lang="en-US" sz="1600" dirty="0"/>
              <a:t>Service Discovery</a:t>
            </a:r>
          </a:p>
          <a:p>
            <a:pPr algn="ctr"/>
            <a:endParaRPr lang="en-US" sz="1600" dirty="0"/>
          </a:p>
          <a:p>
            <a:pPr algn="ctr"/>
            <a:endParaRPr lang="en-US" dirty="0"/>
          </a:p>
        </p:txBody>
      </p:sp>
    </p:spTree>
    <p:extLst>
      <p:ext uri="{BB962C8B-B14F-4D97-AF65-F5344CB8AC3E}">
        <p14:creationId xmlns:p14="http://schemas.microsoft.com/office/powerpoint/2010/main" val="120198034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03   It’s time for LAB</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7200" dirty="0"/>
                <a:t>Node Exporter LAB</a:t>
              </a:r>
            </a:p>
          </p:txBody>
        </p:sp>
      </p:grpSp>
    </p:spTree>
    <p:extLst>
      <p:ext uri="{BB962C8B-B14F-4D97-AF65-F5344CB8AC3E}">
        <p14:creationId xmlns:p14="http://schemas.microsoft.com/office/powerpoint/2010/main" val="58160377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alpha val="78000"/>
          </a:schemeClr>
        </a:solidFill>
        <a:effectLst/>
      </p:bgPr>
    </p:bg>
    <p:spTree>
      <p:nvGrpSpPr>
        <p:cNvPr id="1" name="Shape 382"/>
        <p:cNvGrpSpPr/>
        <p:nvPr/>
      </p:nvGrpSpPr>
      <p:grpSpPr>
        <a:xfrm>
          <a:off x="0" y="0"/>
          <a:ext cx="0" cy="0"/>
          <a:chOff x="0" y="0"/>
          <a:chExt cx="0" cy="0"/>
        </a:xfrm>
      </p:grpSpPr>
      <p:sp>
        <p:nvSpPr>
          <p:cNvPr id="383" name="Google Shape;383;p40"/>
          <p:cNvSpPr txBox="1">
            <a:spLocks noGrp="1"/>
          </p:cNvSpPr>
          <p:nvPr>
            <p:ph type="title"/>
          </p:nvPr>
        </p:nvSpPr>
        <p:spPr>
          <a:xfrm>
            <a:off x="0" y="2688"/>
            <a:ext cx="14630400" cy="1371036"/>
          </a:xfrm>
          <a:prstGeom prst="rect">
            <a:avLst/>
          </a:prstGeom>
          <a:solidFill>
            <a:srgbClr val="7030A0"/>
          </a:solidFill>
        </p:spPr>
        <p:txBody>
          <a:bodyPr spcFirstLastPara="1" wrap="square" lIns="146280" tIns="146280" rIns="146280" bIns="146280" anchor="t" anchorCtr="0">
            <a:noAutofit/>
          </a:bodyPr>
          <a:lstStyle/>
          <a:p>
            <a:r>
              <a:rPr lang="en" sz="6600" dirty="0">
                <a:solidFill>
                  <a:schemeClr val="bg1"/>
                </a:solidFill>
              </a:rPr>
              <a:t>Agenda</a:t>
            </a:r>
            <a:r>
              <a:rPr lang="en" sz="6600" dirty="0"/>
              <a:t> </a:t>
            </a:r>
            <a:endParaRPr sz="6600" dirty="0"/>
          </a:p>
        </p:txBody>
      </p:sp>
      <p:sp>
        <p:nvSpPr>
          <p:cNvPr id="390" name="Google Shape;390;p40"/>
          <p:cNvSpPr txBox="1">
            <a:spLocks noGrp="1"/>
          </p:cNvSpPr>
          <p:nvPr>
            <p:ph type="subTitle" idx="7"/>
          </p:nvPr>
        </p:nvSpPr>
        <p:spPr>
          <a:xfrm>
            <a:off x="34559" y="1694556"/>
            <a:ext cx="3738240" cy="775680"/>
          </a:xfrm>
          <a:prstGeom prst="rect">
            <a:avLst/>
          </a:prstGeom>
        </p:spPr>
        <p:txBody>
          <a:bodyPr spcFirstLastPara="1" wrap="square" lIns="146280" tIns="146280" rIns="146280" bIns="146280" anchor="b" anchorCtr="0">
            <a:noAutofit/>
          </a:bodyPr>
          <a:lstStyle/>
          <a:p>
            <a:pPr marL="0" indent="0"/>
            <a:r>
              <a:rPr lang="en-US" dirty="0"/>
              <a:t>Basic of Prometheus</a:t>
            </a:r>
            <a:endParaRPr dirty="0"/>
          </a:p>
        </p:txBody>
      </p:sp>
      <p:sp>
        <p:nvSpPr>
          <p:cNvPr id="391" name="Google Shape;391;p40"/>
          <p:cNvSpPr txBox="1">
            <a:spLocks noGrp="1"/>
          </p:cNvSpPr>
          <p:nvPr>
            <p:ph type="subTitle" idx="8"/>
          </p:nvPr>
        </p:nvSpPr>
        <p:spPr>
          <a:xfrm>
            <a:off x="4477732" y="1765363"/>
            <a:ext cx="3738240" cy="775680"/>
          </a:xfrm>
          <a:prstGeom prst="rect">
            <a:avLst/>
          </a:prstGeom>
        </p:spPr>
        <p:txBody>
          <a:bodyPr spcFirstLastPara="1" wrap="square" lIns="146280" tIns="146280" rIns="146280" bIns="146280" anchor="b" anchorCtr="0">
            <a:noAutofit/>
          </a:bodyPr>
          <a:lstStyle/>
          <a:p>
            <a:pPr marL="0" indent="0"/>
            <a:r>
              <a:rPr lang="en-US" dirty="0"/>
              <a:t>Install Prometheus</a:t>
            </a:r>
            <a:endParaRPr dirty="0"/>
          </a:p>
        </p:txBody>
      </p:sp>
      <p:sp>
        <p:nvSpPr>
          <p:cNvPr id="392" name="Google Shape;392;p40"/>
          <p:cNvSpPr txBox="1">
            <a:spLocks noGrp="1"/>
          </p:cNvSpPr>
          <p:nvPr>
            <p:ph type="subTitle" idx="9"/>
          </p:nvPr>
        </p:nvSpPr>
        <p:spPr>
          <a:xfrm>
            <a:off x="9047049" y="1694556"/>
            <a:ext cx="3738240" cy="775680"/>
          </a:xfrm>
          <a:prstGeom prst="rect">
            <a:avLst/>
          </a:prstGeom>
        </p:spPr>
        <p:txBody>
          <a:bodyPr spcFirstLastPara="1" wrap="square" lIns="146280" tIns="146280" rIns="146280" bIns="146280" anchor="b" anchorCtr="0">
            <a:noAutofit/>
          </a:bodyPr>
          <a:lstStyle/>
          <a:p>
            <a:pPr marL="0" indent="0"/>
            <a:r>
              <a:rPr lang="en-US" dirty="0"/>
              <a:t>Node Exporter</a:t>
            </a:r>
          </a:p>
        </p:txBody>
      </p:sp>
      <p:sp>
        <p:nvSpPr>
          <p:cNvPr id="393" name="Google Shape;393;p40"/>
          <p:cNvSpPr txBox="1">
            <a:spLocks noGrp="1"/>
          </p:cNvSpPr>
          <p:nvPr>
            <p:ph type="subTitle" idx="13"/>
          </p:nvPr>
        </p:nvSpPr>
        <p:spPr>
          <a:xfrm>
            <a:off x="4477732" y="2760068"/>
            <a:ext cx="3738240" cy="775680"/>
          </a:xfrm>
          <a:prstGeom prst="rect">
            <a:avLst/>
          </a:prstGeom>
        </p:spPr>
        <p:txBody>
          <a:bodyPr spcFirstLastPara="1" wrap="square" lIns="146280" tIns="146280" rIns="146280" bIns="146280" anchor="b" anchorCtr="0">
            <a:noAutofit/>
          </a:bodyPr>
          <a:lstStyle/>
          <a:p>
            <a:pPr marL="0" indent="0"/>
            <a:r>
              <a:rPr lang="en-US" dirty="0"/>
              <a:t>Metrics and Labels</a:t>
            </a:r>
          </a:p>
        </p:txBody>
      </p:sp>
      <p:sp>
        <p:nvSpPr>
          <p:cNvPr id="395" name="Google Shape;395;p40"/>
          <p:cNvSpPr txBox="1">
            <a:spLocks noGrp="1"/>
          </p:cNvSpPr>
          <p:nvPr>
            <p:ph type="subTitle" idx="15"/>
          </p:nvPr>
        </p:nvSpPr>
        <p:spPr>
          <a:xfrm>
            <a:off x="9176532" y="2689408"/>
            <a:ext cx="3738240" cy="775680"/>
          </a:xfrm>
          <a:prstGeom prst="rect">
            <a:avLst/>
          </a:prstGeom>
        </p:spPr>
        <p:txBody>
          <a:bodyPr spcFirstLastPara="1" wrap="square" lIns="146280" tIns="146280" rIns="146280" bIns="146280" anchor="b" anchorCtr="0">
            <a:noAutofit/>
          </a:bodyPr>
          <a:lstStyle/>
          <a:p>
            <a:pPr marL="0" indent="0"/>
            <a:r>
              <a:rPr lang="en-US" dirty="0"/>
              <a:t>Query &amp; Functions</a:t>
            </a:r>
            <a:endParaRPr dirty="0"/>
          </a:p>
        </p:txBody>
      </p:sp>
      <p:sp>
        <p:nvSpPr>
          <p:cNvPr id="396" name="Google Shape;396;p40"/>
          <p:cNvSpPr txBox="1">
            <a:spLocks noGrp="1"/>
          </p:cNvSpPr>
          <p:nvPr>
            <p:ph type="sldNum" idx="12"/>
          </p:nvPr>
        </p:nvSpPr>
        <p:spPr>
          <a:xfrm>
            <a:off x="13197600" y="7373602"/>
            <a:ext cx="877920" cy="629760"/>
          </a:xfrm>
          <a:prstGeom prst="rect">
            <a:avLst/>
          </a:prstGeom>
        </p:spPr>
        <p:txBody>
          <a:bodyPr spcFirstLastPara="1" wrap="square" lIns="146280" tIns="146280" rIns="146280" bIns="146280" anchor="ctr" anchorCtr="0">
            <a:noAutofit/>
          </a:bodyPr>
          <a:lstStyle/>
          <a:p>
            <a:fld id="{00000000-1234-1234-1234-123412341234}" type="slidenum">
              <a:rPr lang="en"/>
              <a:pPr/>
              <a:t>3</a:t>
            </a:fld>
            <a:endParaRPr/>
          </a:p>
        </p:txBody>
      </p:sp>
      <p:sp>
        <p:nvSpPr>
          <p:cNvPr id="5" name="Google Shape;393;p40">
            <a:extLst>
              <a:ext uri="{FF2B5EF4-FFF2-40B4-BE49-F238E27FC236}">
                <a16:creationId xmlns:a16="http://schemas.microsoft.com/office/drawing/2014/main" id="{1CC274E4-272B-4F68-0D45-FC71AA300FEB}"/>
              </a:ext>
            </a:extLst>
          </p:cNvPr>
          <p:cNvSpPr txBox="1">
            <a:spLocks/>
          </p:cNvSpPr>
          <p:nvPr/>
        </p:nvSpPr>
        <p:spPr>
          <a:xfrm>
            <a:off x="188519" y="3465088"/>
            <a:ext cx="2733562"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Push gateway</a:t>
            </a:r>
          </a:p>
        </p:txBody>
      </p:sp>
      <p:sp>
        <p:nvSpPr>
          <p:cNvPr id="14" name="Subtitle 13">
            <a:extLst>
              <a:ext uri="{FF2B5EF4-FFF2-40B4-BE49-F238E27FC236}">
                <a16:creationId xmlns:a16="http://schemas.microsoft.com/office/drawing/2014/main" id="{489C7F6C-099F-C5A1-6E42-1E651A3F4D4B}"/>
              </a:ext>
            </a:extLst>
          </p:cNvPr>
          <p:cNvSpPr>
            <a:spLocks noGrp="1"/>
          </p:cNvSpPr>
          <p:nvPr>
            <p:ph type="subTitle" idx="5"/>
          </p:nvPr>
        </p:nvSpPr>
        <p:spPr>
          <a:xfrm>
            <a:off x="188519" y="4191681"/>
            <a:ext cx="4289213" cy="2125992"/>
          </a:xfrm>
        </p:spPr>
        <p:txBody>
          <a:bodyPr/>
          <a:lstStyle/>
          <a:p>
            <a:r>
              <a:rPr lang="en-US" sz="2000" dirty="0"/>
              <a:t>What is Push Gateway?</a:t>
            </a:r>
          </a:p>
          <a:p>
            <a:r>
              <a:rPr lang="en-US" sz="2000" dirty="0"/>
              <a:t>Location of Latest packages &amp; Install.</a:t>
            </a:r>
          </a:p>
          <a:p>
            <a:r>
              <a:rPr lang="en-US" sz="2000" dirty="0"/>
              <a:t>Create service</a:t>
            </a:r>
          </a:p>
          <a:p>
            <a:r>
              <a:rPr lang="en-US" sz="2000" dirty="0"/>
              <a:t>Configure Pushgateway to send alarms.</a:t>
            </a:r>
          </a:p>
          <a:p>
            <a:r>
              <a:rPr lang="en-US" sz="2000"/>
              <a:t>Start, </a:t>
            </a:r>
            <a:r>
              <a:rPr lang="en-US" sz="2000" dirty="0"/>
              <a:t>status, &amp; Stop services.</a:t>
            </a:r>
          </a:p>
          <a:p>
            <a:r>
              <a:rPr lang="en-US" sz="2000" dirty="0"/>
              <a:t>Navigate the URL</a:t>
            </a:r>
          </a:p>
        </p:txBody>
      </p:sp>
      <p:sp>
        <p:nvSpPr>
          <p:cNvPr id="16" name="Subtitle 15">
            <a:extLst>
              <a:ext uri="{FF2B5EF4-FFF2-40B4-BE49-F238E27FC236}">
                <a16:creationId xmlns:a16="http://schemas.microsoft.com/office/drawing/2014/main" id="{68798A41-CE68-4F0A-0FCD-E8BBBFBF6748}"/>
              </a:ext>
            </a:extLst>
          </p:cNvPr>
          <p:cNvSpPr>
            <a:spLocks noGrp="1"/>
          </p:cNvSpPr>
          <p:nvPr>
            <p:ph type="subTitle" idx="6"/>
          </p:nvPr>
        </p:nvSpPr>
        <p:spPr>
          <a:xfrm>
            <a:off x="4599454" y="3536686"/>
            <a:ext cx="4435035" cy="924960"/>
          </a:xfrm>
        </p:spPr>
        <p:txBody>
          <a:bodyPr/>
          <a:lstStyle/>
          <a:p>
            <a:r>
              <a:rPr lang="en-US" b="1" dirty="0">
                <a:solidFill>
                  <a:schemeClr val="dk1"/>
                </a:solidFill>
              </a:rPr>
              <a:t>Defining recording rules</a:t>
            </a:r>
          </a:p>
        </p:txBody>
      </p:sp>
      <p:sp>
        <p:nvSpPr>
          <p:cNvPr id="17" name="Subtitle 13">
            <a:extLst>
              <a:ext uri="{FF2B5EF4-FFF2-40B4-BE49-F238E27FC236}">
                <a16:creationId xmlns:a16="http://schemas.microsoft.com/office/drawing/2014/main" id="{4BA74DD6-80F1-1965-0B0A-42981894E7F2}"/>
              </a:ext>
            </a:extLst>
          </p:cNvPr>
          <p:cNvSpPr txBox="1">
            <a:spLocks/>
          </p:cNvSpPr>
          <p:nvPr/>
        </p:nvSpPr>
        <p:spPr>
          <a:xfrm>
            <a:off x="4599454" y="4346986"/>
            <a:ext cx="4198810" cy="1371036"/>
          </a:xfrm>
          <a:prstGeom prst="rect">
            <a:avLst/>
          </a:prstGeom>
          <a:ln>
            <a:noFill/>
          </a:ln>
        </p:spPr>
        <p:txBody>
          <a:bodyPr spcFirstLastPara="1" wrap="square" lIns="91425" tIns="91425" rIns="91425" bIns="91425"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r>
              <a:rPr lang="en-US" sz="2000" dirty="0"/>
              <a:t>What is recording rules.</a:t>
            </a:r>
          </a:p>
          <a:p>
            <a:r>
              <a:rPr lang="en-US" sz="2000" dirty="0"/>
              <a:t>How to configure it?</a:t>
            </a:r>
          </a:p>
          <a:p>
            <a:r>
              <a:rPr lang="en-US" sz="2000" dirty="0"/>
              <a:t>Explained with example</a:t>
            </a:r>
          </a:p>
        </p:txBody>
      </p:sp>
      <p:sp>
        <p:nvSpPr>
          <p:cNvPr id="6" name="Google Shape;393;p40">
            <a:extLst>
              <a:ext uri="{FF2B5EF4-FFF2-40B4-BE49-F238E27FC236}">
                <a16:creationId xmlns:a16="http://schemas.microsoft.com/office/drawing/2014/main" id="{1A881613-FC23-F0FE-ADE7-7A83E4632722}"/>
              </a:ext>
            </a:extLst>
          </p:cNvPr>
          <p:cNvSpPr txBox="1">
            <a:spLocks/>
          </p:cNvSpPr>
          <p:nvPr/>
        </p:nvSpPr>
        <p:spPr>
          <a:xfrm>
            <a:off x="73474" y="2796653"/>
            <a:ext cx="3738240"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Jobs and Instances</a:t>
            </a:r>
          </a:p>
        </p:txBody>
      </p:sp>
      <p:sp>
        <p:nvSpPr>
          <p:cNvPr id="7" name="Google Shape;388;p40">
            <a:extLst>
              <a:ext uri="{FF2B5EF4-FFF2-40B4-BE49-F238E27FC236}">
                <a16:creationId xmlns:a16="http://schemas.microsoft.com/office/drawing/2014/main" id="{E8C2F2B1-64A1-3D6F-AA52-E4CA72C08BA5}"/>
              </a:ext>
            </a:extLst>
          </p:cNvPr>
          <p:cNvSpPr txBox="1">
            <a:spLocks/>
          </p:cNvSpPr>
          <p:nvPr/>
        </p:nvSpPr>
        <p:spPr>
          <a:xfrm>
            <a:off x="9176532" y="4114800"/>
            <a:ext cx="5450911" cy="2319750"/>
          </a:xfrm>
          <a:prstGeom prst="rect">
            <a:avLst/>
          </a:prstGeom>
          <a:ln>
            <a:noFill/>
          </a:ln>
        </p:spPr>
        <p:txBody>
          <a:bodyPr spcFirstLastPara="1" wrap="square" lIns="146280" tIns="146280" rIns="146280" bIns="146280"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pPr marL="0" indent="0"/>
            <a:r>
              <a:rPr lang="en-US" sz="2000" dirty="0"/>
              <a:t>File SD</a:t>
            </a:r>
          </a:p>
          <a:p>
            <a:pPr marL="0" indent="0"/>
            <a:r>
              <a:rPr lang="en-US" sz="2000" dirty="0"/>
              <a:t>HTTP SD</a:t>
            </a:r>
          </a:p>
          <a:p>
            <a:pPr marL="0" indent="0"/>
            <a:r>
              <a:rPr lang="en-US" sz="2000" dirty="0"/>
              <a:t>Difference between File and HTTP</a:t>
            </a:r>
          </a:p>
          <a:p>
            <a:pPr marL="0" indent="0"/>
            <a:r>
              <a:rPr lang="en-US" sz="2000" dirty="0"/>
              <a:t>Kubernetes SD</a:t>
            </a:r>
          </a:p>
          <a:p>
            <a:pPr marL="0" indent="0"/>
            <a:r>
              <a:rPr lang="en-US" sz="2000" dirty="0"/>
              <a:t>Install and configure with example of nginx server for HTTP SD</a:t>
            </a:r>
          </a:p>
        </p:txBody>
      </p:sp>
      <p:sp>
        <p:nvSpPr>
          <p:cNvPr id="8" name="Google Shape;394;p40">
            <a:extLst>
              <a:ext uri="{FF2B5EF4-FFF2-40B4-BE49-F238E27FC236}">
                <a16:creationId xmlns:a16="http://schemas.microsoft.com/office/drawing/2014/main" id="{F10A3489-58C7-F8C2-DFE2-E2AD4AEA913A}"/>
              </a:ext>
            </a:extLst>
          </p:cNvPr>
          <p:cNvSpPr txBox="1">
            <a:spLocks/>
          </p:cNvSpPr>
          <p:nvPr/>
        </p:nvSpPr>
        <p:spPr>
          <a:xfrm>
            <a:off x="9047049" y="3448829"/>
            <a:ext cx="4671788"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Service Discovery – part 1</a:t>
            </a:r>
          </a:p>
        </p:txBody>
      </p:sp>
    </p:spTree>
    <p:extLst>
      <p:ext uri="{BB962C8B-B14F-4D97-AF65-F5344CB8AC3E}">
        <p14:creationId xmlns:p14="http://schemas.microsoft.com/office/powerpoint/2010/main" val="1645210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20"/>
                                  </p:iterate>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20"/>
                                  </p:iterate>
                                  <p:childTnLst>
                                    <p:set>
                                      <p:cBhvr>
                                        <p:cTn id="17" dur="1" fill="hold">
                                          <p:stCondLst>
                                            <p:cond delay="0"/>
                                          </p:stCondLst>
                                        </p:cTn>
                                        <p:tgtEl>
                                          <p:spTgt spid="14">
                                            <p:txEl>
                                              <p:pRg st="1" end="1"/>
                                            </p:txEl>
                                          </p:spTgt>
                                        </p:tgtEl>
                                        <p:attrNameLst>
                                          <p:attrName>style.visibility</p:attrName>
                                        </p:attrNameLst>
                                      </p:cBhvr>
                                      <p:to>
                                        <p:strVal val="visible"/>
                                      </p:to>
                                    </p:set>
                                  </p:childTnLst>
                                </p:cTn>
                              </p:par>
                            </p:childTnLst>
                          </p:cTn>
                        </p:par>
                        <p:par>
                          <p:cTn id="18" fill="hold">
                            <p:stCondLst>
                              <p:cond delay="641"/>
                            </p:stCondLst>
                            <p:childTnLst>
                              <p:par>
                                <p:cTn id="19" presetID="1" presetClass="entr" presetSubtype="0" fill="hold" grpId="0" nodeType="afterEffect">
                                  <p:stCondLst>
                                    <p:cond delay="250"/>
                                  </p:stCondLst>
                                  <p:iterate type="lt">
                                    <p:tmAbs val="20"/>
                                  </p:iterate>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par>
                          <p:cTn id="21" fill="hold">
                            <p:stCondLst>
                              <p:cond delay="1132"/>
                            </p:stCondLst>
                            <p:childTnLst>
                              <p:par>
                                <p:cTn id="22" presetID="1" presetClass="entr" presetSubtype="0" fill="hold" grpId="0" nodeType="afterEffect">
                                  <p:stCondLst>
                                    <p:cond delay="250"/>
                                  </p:stCondLst>
                                  <p:iterate type="lt">
                                    <p:tmAbs val="20"/>
                                  </p:iterate>
                                  <p:childTnLst>
                                    <p:set>
                                      <p:cBhvr>
                                        <p:cTn id="23" dur="1" fill="hold">
                                          <p:stCondLst>
                                            <p:cond delay="0"/>
                                          </p:stCondLst>
                                        </p:cTn>
                                        <p:tgtEl>
                                          <p:spTgt spid="14">
                                            <p:txEl>
                                              <p:pRg st="3" end="3"/>
                                            </p:txEl>
                                          </p:spTgt>
                                        </p:tgtEl>
                                        <p:attrNameLst>
                                          <p:attrName>style.visibility</p:attrName>
                                        </p:attrNameLst>
                                      </p:cBhvr>
                                      <p:to>
                                        <p:strVal val="visible"/>
                                      </p:to>
                                    </p:set>
                                  </p:childTnLst>
                                </p:cTn>
                              </p:par>
                            </p:childTnLst>
                          </p:cTn>
                        </p:par>
                        <p:par>
                          <p:cTn id="24" fill="hold">
                            <p:stCondLst>
                              <p:cond delay="2023"/>
                            </p:stCondLst>
                            <p:childTnLst>
                              <p:par>
                                <p:cTn id="25" presetID="1" presetClass="entr" presetSubtype="0" fill="hold" grpId="0" nodeType="afterEffect">
                                  <p:stCondLst>
                                    <p:cond delay="250"/>
                                  </p:stCondLst>
                                  <p:iterate type="lt">
                                    <p:tmAbs val="20"/>
                                  </p:iterate>
                                  <p:childTnLst>
                                    <p:set>
                                      <p:cBhvr>
                                        <p:cTn id="26" dur="1" fill="hold">
                                          <p:stCondLst>
                                            <p:cond delay="0"/>
                                          </p:stCondLst>
                                        </p:cTn>
                                        <p:tgtEl>
                                          <p:spTgt spid="14">
                                            <p:txEl>
                                              <p:pRg st="4" end="4"/>
                                            </p:txEl>
                                          </p:spTgt>
                                        </p:tgtEl>
                                        <p:attrNameLst>
                                          <p:attrName>style.visibility</p:attrName>
                                        </p:attrNameLst>
                                      </p:cBhvr>
                                      <p:to>
                                        <p:strVal val="visible"/>
                                      </p:to>
                                    </p:set>
                                  </p:childTnLst>
                                </p:cTn>
                              </p:par>
                            </p:childTnLst>
                          </p:cTn>
                        </p:par>
                        <p:par>
                          <p:cTn id="27" fill="hold">
                            <p:stCondLst>
                              <p:cond delay="2794"/>
                            </p:stCondLst>
                            <p:childTnLst>
                              <p:par>
                                <p:cTn id="28" presetID="1" presetClass="entr" presetSubtype="0" fill="hold" grpId="0" nodeType="afterEffect">
                                  <p:stCondLst>
                                    <p:cond delay="250"/>
                                  </p:stCondLst>
                                  <p:iterate type="lt">
                                    <p:tmAbs val="20"/>
                                  </p:iterate>
                                  <p:childTnLst>
                                    <p:set>
                                      <p:cBhvr>
                                        <p:cTn id="29"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6">
                                            <p:txEl>
                                              <p:pRg st="0" end="0"/>
                                            </p:txEl>
                                          </p:spTgt>
                                        </p:tgtEl>
                                        <p:attrNameLst>
                                          <p:attrName>style.visibility</p:attrName>
                                        </p:attrNameLst>
                                      </p:cBhvr>
                                      <p:to>
                                        <p:strVal val="visible"/>
                                      </p:to>
                                    </p:set>
                                    <p:anim calcmode="lin" valueType="num">
                                      <p:cBhvr>
                                        <p:cTn id="34"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20"/>
                                  </p:iterate>
                                  <p:childTnLst>
                                    <p:set>
                                      <p:cBhvr>
                                        <p:cTn id="40" dur="1" fill="hold">
                                          <p:stCondLst>
                                            <p:cond delay="0"/>
                                          </p:stCondLst>
                                        </p:cTn>
                                        <p:tgtEl>
                                          <p:spTgt spid="17">
                                            <p:txEl>
                                              <p:pRg st="0" end="0"/>
                                            </p:txEl>
                                          </p:spTgt>
                                        </p:tgtEl>
                                        <p:attrNameLst>
                                          <p:attrName>style.visibility</p:attrName>
                                        </p:attrNameLst>
                                      </p:cBhvr>
                                      <p:to>
                                        <p:strVal val="visible"/>
                                      </p:to>
                                    </p:set>
                                  </p:childTnLst>
                                </p:cTn>
                              </p:par>
                            </p:childTnLst>
                          </p:cTn>
                        </p:par>
                        <p:par>
                          <p:cTn id="41" fill="hold">
                            <p:stCondLst>
                              <p:cond delay="401"/>
                            </p:stCondLst>
                            <p:childTnLst>
                              <p:par>
                                <p:cTn id="42" presetID="1" presetClass="entr" presetSubtype="0" fill="hold" grpId="0" nodeType="afterEffect">
                                  <p:stCondLst>
                                    <p:cond delay="250"/>
                                  </p:stCondLst>
                                  <p:iterate type="lt">
                                    <p:tmAbs val="20"/>
                                  </p:iterate>
                                  <p:childTnLst>
                                    <p:set>
                                      <p:cBhvr>
                                        <p:cTn id="43" dur="1" fill="hold">
                                          <p:stCondLst>
                                            <p:cond delay="0"/>
                                          </p:stCondLst>
                                        </p:cTn>
                                        <p:tgtEl>
                                          <p:spTgt spid="17">
                                            <p:txEl>
                                              <p:pRg st="1" end="1"/>
                                            </p:txEl>
                                          </p:spTgt>
                                        </p:tgtEl>
                                        <p:attrNameLst>
                                          <p:attrName>style.visibility</p:attrName>
                                        </p:attrNameLst>
                                      </p:cBhvr>
                                      <p:to>
                                        <p:strVal val="visible"/>
                                      </p:to>
                                    </p:set>
                                  </p:childTnLst>
                                </p:cTn>
                              </p:par>
                            </p:childTnLst>
                          </p:cTn>
                        </p:par>
                        <p:par>
                          <p:cTn id="44" fill="hold">
                            <p:stCondLst>
                              <p:cond delay="972"/>
                            </p:stCondLst>
                            <p:childTnLst>
                              <p:par>
                                <p:cTn id="45" presetID="1" presetClass="entr" presetSubtype="0" fill="hold" grpId="0" nodeType="afterEffect">
                                  <p:stCondLst>
                                    <p:cond delay="250"/>
                                  </p:stCondLst>
                                  <p:iterate type="lt">
                                    <p:tmAbs val="20"/>
                                  </p:iterate>
                                  <p:childTnLst>
                                    <p:set>
                                      <p:cBhvr>
                                        <p:cTn id="4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 calcmode="lin" valueType="num">
                                      <p:cBhvr>
                                        <p:cTn id="51"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8">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type="lt">
                                    <p:tmAbs val="20"/>
                                  </p:iterate>
                                  <p:childTnLst>
                                    <p:set>
                                      <p:cBhvr>
                                        <p:cTn id="57" dur="1" fill="hold">
                                          <p:stCondLst>
                                            <p:cond delay="0"/>
                                          </p:stCondLst>
                                        </p:cTn>
                                        <p:tgtEl>
                                          <p:spTgt spid="7">
                                            <p:txEl>
                                              <p:pRg st="0" end="0"/>
                                            </p:txEl>
                                          </p:spTgt>
                                        </p:tgtEl>
                                        <p:attrNameLst>
                                          <p:attrName>style.visibility</p:attrName>
                                        </p:attrNameLst>
                                      </p:cBhvr>
                                      <p:to>
                                        <p:strVal val="visible"/>
                                      </p:to>
                                    </p:set>
                                  </p:childTnLst>
                                </p:cTn>
                              </p:par>
                            </p:childTnLst>
                          </p:cTn>
                        </p:par>
                        <p:par>
                          <p:cTn id="58" fill="hold">
                            <p:stCondLst>
                              <p:cond delay="101"/>
                            </p:stCondLst>
                            <p:childTnLst>
                              <p:par>
                                <p:cTn id="59" presetID="1" presetClass="entr" presetSubtype="0" fill="hold" grpId="0" nodeType="afterEffect">
                                  <p:stCondLst>
                                    <p:cond delay="0"/>
                                  </p:stCondLst>
                                  <p:iterate type="lt">
                                    <p:tmAbs val="20"/>
                                  </p:iterate>
                                  <p:childTnLst>
                                    <p:set>
                                      <p:cBhvr>
                                        <p:cTn id="60" dur="1" fill="hold">
                                          <p:stCondLst>
                                            <p:cond delay="0"/>
                                          </p:stCondLst>
                                        </p:cTn>
                                        <p:tgtEl>
                                          <p:spTgt spid="7">
                                            <p:txEl>
                                              <p:pRg st="1" end="1"/>
                                            </p:txEl>
                                          </p:spTgt>
                                        </p:tgtEl>
                                        <p:attrNameLst>
                                          <p:attrName>style.visibility</p:attrName>
                                        </p:attrNameLst>
                                      </p:cBhvr>
                                      <p:to>
                                        <p:strVal val="visible"/>
                                      </p:to>
                                    </p:set>
                                  </p:childTnLst>
                                </p:cTn>
                              </p:par>
                            </p:childTnLst>
                          </p:cTn>
                        </p:par>
                        <p:par>
                          <p:cTn id="61" fill="hold">
                            <p:stCondLst>
                              <p:cond delay="202"/>
                            </p:stCondLst>
                            <p:childTnLst>
                              <p:par>
                                <p:cTn id="62" presetID="1" presetClass="entr" presetSubtype="0" fill="hold" grpId="0" nodeType="afterEffect">
                                  <p:stCondLst>
                                    <p:cond delay="0"/>
                                  </p:stCondLst>
                                  <p:iterate type="lt">
                                    <p:tmAbs val="20"/>
                                  </p:iterate>
                                  <p:childTnLst>
                                    <p:set>
                                      <p:cBhvr>
                                        <p:cTn id="63" dur="1" fill="hold">
                                          <p:stCondLst>
                                            <p:cond delay="0"/>
                                          </p:stCondLst>
                                        </p:cTn>
                                        <p:tgtEl>
                                          <p:spTgt spid="7">
                                            <p:txEl>
                                              <p:pRg st="2" end="2"/>
                                            </p:txEl>
                                          </p:spTgt>
                                        </p:tgtEl>
                                        <p:attrNameLst>
                                          <p:attrName>style.visibility</p:attrName>
                                        </p:attrNameLst>
                                      </p:cBhvr>
                                      <p:to>
                                        <p:strVal val="visible"/>
                                      </p:to>
                                    </p:set>
                                  </p:childTnLst>
                                </p:cTn>
                              </p:par>
                            </p:childTnLst>
                          </p:cTn>
                        </p:par>
                        <p:par>
                          <p:cTn id="64" fill="hold">
                            <p:stCondLst>
                              <p:cond delay="743"/>
                            </p:stCondLst>
                            <p:childTnLst>
                              <p:par>
                                <p:cTn id="65" presetID="1" presetClass="entr" presetSubtype="0" fill="hold" grpId="0" nodeType="afterEffect">
                                  <p:stCondLst>
                                    <p:cond delay="0"/>
                                  </p:stCondLst>
                                  <p:iterate type="lt">
                                    <p:tmAbs val="20"/>
                                  </p:iterate>
                                  <p:childTnLst>
                                    <p:set>
                                      <p:cBhvr>
                                        <p:cTn id="66" dur="1" fill="hold">
                                          <p:stCondLst>
                                            <p:cond delay="0"/>
                                          </p:stCondLst>
                                        </p:cTn>
                                        <p:tgtEl>
                                          <p:spTgt spid="7">
                                            <p:txEl>
                                              <p:pRg st="3" end="3"/>
                                            </p:txEl>
                                          </p:spTgt>
                                        </p:tgtEl>
                                        <p:attrNameLst>
                                          <p:attrName>style.visibility</p:attrName>
                                        </p:attrNameLst>
                                      </p:cBhvr>
                                      <p:to>
                                        <p:strVal val="visible"/>
                                      </p:to>
                                    </p:set>
                                  </p:childTnLst>
                                </p:cTn>
                              </p:par>
                            </p:childTnLst>
                          </p:cTn>
                        </p:par>
                        <p:par>
                          <p:cTn id="67" fill="hold">
                            <p:stCondLst>
                              <p:cond delay="964"/>
                            </p:stCondLst>
                            <p:childTnLst>
                              <p:par>
                                <p:cTn id="68" presetID="1" presetClass="entr" presetSubtype="0" fill="hold" grpId="0" nodeType="afterEffect">
                                  <p:stCondLst>
                                    <p:cond delay="0"/>
                                  </p:stCondLst>
                                  <p:iterate type="lt">
                                    <p:tmAbs val="20"/>
                                  </p:iterate>
                                  <p:childTnLst>
                                    <p:set>
                                      <p:cBhvr>
                                        <p:cTn id="6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4" grpId="0" uiExpand="1" build="p"/>
      <p:bldP spid="16" grpId="0" build="p"/>
      <p:bldP spid="17" grpId="0" uiExpand="1" build="p"/>
      <p:bldP spid="7" grpId="0" uiExpand="1" build="p"/>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8FB415-4CD7-B61B-5129-A20654B8A83F}"/>
              </a:ext>
            </a:extLst>
          </p:cNvPr>
          <p:cNvSpPr txBox="1"/>
          <p:nvPr/>
        </p:nvSpPr>
        <p:spPr>
          <a:xfrm>
            <a:off x="147917" y="376517"/>
            <a:ext cx="13690913" cy="830997"/>
          </a:xfrm>
          <a:prstGeom prst="rect">
            <a:avLst/>
          </a:prstGeom>
          <a:noFill/>
        </p:spPr>
        <p:txBody>
          <a:bodyPr wrap="square">
            <a:spAutoFit/>
          </a:bodyPr>
          <a:lstStyle/>
          <a:p>
            <a:pPr algn="l"/>
            <a:r>
              <a:rPr lang="en-US" sz="2400" b="0" i="0" dirty="0">
                <a:solidFill>
                  <a:schemeClr val="bg1"/>
                </a:solidFill>
                <a:effectLst/>
                <a:latin typeface="-apple-system"/>
              </a:rPr>
              <a:t>The </a:t>
            </a:r>
            <a:r>
              <a:rPr lang="en-US" sz="2400" b="1" i="0" dirty="0">
                <a:solidFill>
                  <a:schemeClr val="bg1"/>
                </a:solidFill>
                <a:effectLst/>
                <a:latin typeface="-apple-system"/>
              </a:rPr>
              <a:t>Node Exporter</a:t>
            </a:r>
            <a:r>
              <a:rPr lang="en-US" sz="2400" b="0" i="0" dirty="0">
                <a:solidFill>
                  <a:schemeClr val="bg1"/>
                </a:solidFill>
                <a:effectLst/>
                <a:latin typeface="-apple-system"/>
              </a:rPr>
              <a:t> in Prometheus exposes a wide variety of hardware and operating system-level metrics. Here are some key metrics it collects:</a:t>
            </a:r>
            <a:endParaRPr lang="en-US" sz="2800" dirty="0">
              <a:solidFill>
                <a:schemeClr val="bg1"/>
              </a:solidFill>
            </a:endParaRPr>
          </a:p>
        </p:txBody>
      </p:sp>
      <p:sp>
        <p:nvSpPr>
          <p:cNvPr id="7" name="TextBox 6">
            <a:extLst>
              <a:ext uri="{FF2B5EF4-FFF2-40B4-BE49-F238E27FC236}">
                <a16:creationId xmlns:a16="http://schemas.microsoft.com/office/drawing/2014/main" id="{99F48682-A92D-3D2D-FB06-8DA922FC1060}"/>
              </a:ext>
            </a:extLst>
          </p:cNvPr>
          <p:cNvSpPr txBox="1"/>
          <p:nvPr/>
        </p:nvSpPr>
        <p:spPr>
          <a:xfrm>
            <a:off x="268942" y="1402550"/>
            <a:ext cx="3738282" cy="1569660"/>
          </a:xfrm>
          <a:prstGeom prst="rect">
            <a:avLst/>
          </a:prstGeom>
          <a:noFill/>
        </p:spPr>
        <p:txBody>
          <a:bodyPr wrap="square">
            <a:spAutoFit/>
          </a:bodyPr>
          <a:lstStyle/>
          <a:p>
            <a:pPr algn="l"/>
            <a:r>
              <a:rPr lang="en-US" sz="2400" b="1" i="0" dirty="0">
                <a:solidFill>
                  <a:schemeClr val="bg1"/>
                </a:solidFill>
                <a:effectLst/>
                <a:latin typeface="-apple-system"/>
              </a:rPr>
              <a:t>CPU Metrics</a:t>
            </a:r>
            <a:r>
              <a:rPr lang="en-US" sz="2400" b="0" i="0" dirty="0">
                <a:solidFill>
                  <a:schemeClr val="bg1"/>
                </a:solidFill>
                <a:effectLst/>
                <a:latin typeface="-apple-system"/>
              </a:rPr>
              <a:t>:</a:t>
            </a:r>
          </a:p>
          <a:p>
            <a:pPr marL="742950" lvl="1" indent="-285750" algn="l">
              <a:buFont typeface="+mj-lt"/>
              <a:buAutoNum type="arabicPeriod"/>
            </a:pPr>
            <a:r>
              <a:rPr lang="en-US" sz="2400" b="0" i="0" dirty="0">
                <a:solidFill>
                  <a:schemeClr val="bg1"/>
                </a:solidFill>
                <a:effectLst/>
                <a:latin typeface="-apple-system"/>
              </a:rPr>
              <a:t>CPU usage</a:t>
            </a:r>
          </a:p>
          <a:p>
            <a:pPr marL="742950" lvl="1" indent="-285750" algn="l">
              <a:buFont typeface="+mj-lt"/>
              <a:buAutoNum type="arabicPeriod"/>
            </a:pPr>
            <a:r>
              <a:rPr lang="en-US" sz="2400" b="0" i="0" dirty="0">
                <a:solidFill>
                  <a:schemeClr val="bg1"/>
                </a:solidFill>
                <a:effectLst/>
                <a:latin typeface="-apple-system"/>
              </a:rPr>
              <a:t>CPU load</a:t>
            </a:r>
          </a:p>
          <a:p>
            <a:pPr marL="742950" lvl="1" indent="-285750" algn="l">
              <a:buFont typeface="+mj-lt"/>
              <a:buAutoNum type="arabicPeriod"/>
            </a:pPr>
            <a:r>
              <a:rPr lang="en-US" sz="2400" b="0" i="0" dirty="0">
                <a:solidFill>
                  <a:schemeClr val="bg1"/>
                </a:solidFill>
                <a:effectLst/>
                <a:latin typeface="-apple-system"/>
              </a:rPr>
              <a:t>CPU temperature</a:t>
            </a:r>
          </a:p>
        </p:txBody>
      </p:sp>
      <p:sp>
        <p:nvSpPr>
          <p:cNvPr id="9" name="TextBox 8">
            <a:extLst>
              <a:ext uri="{FF2B5EF4-FFF2-40B4-BE49-F238E27FC236}">
                <a16:creationId xmlns:a16="http://schemas.microsoft.com/office/drawing/2014/main" id="{91CF5517-5578-B3AD-69E7-E5F2350E52C1}"/>
              </a:ext>
            </a:extLst>
          </p:cNvPr>
          <p:cNvSpPr txBox="1"/>
          <p:nvPr/>
        </p:nvSpPr>
        <p:spPr>
          <a:xfrm>
            <a:off x="9903760" y="1483912"/>
            <a:ext cx="3590364" cy="1200329"/>
          </a:xfrm>
          <a:prstGeom prst="rect">
            <a:avLst/>
          </a:prstGeom>
          <a:noFill/>
        </p:spPr>
        <p:txBody>
          <a:bodyPr wrap="square">
            <a:spAutoFit/>
          </a:bodyPr>
          <a:lstStyle/>
          <a:p>
            <a:pPr algn="l"/>
            <a:r>
              <a:rPr lang="en-US" sz="2400" b="1" i="0" dirty="0">
                <a:solidFill>
                  <a:schemeClr val="bg1"/>
                </a:solidFill>
                <a:effectLst/>
                <a:latin typeface="-apple-system"/>
              </a:rPr>
              <a:t>Memory Metrics</a:t>
            </a:r>
            <a:r>
              <a:rPr lang="en-US" sz="2400" b="0" i="0" dirty="0">
                <a:solidFill>
                  <a:schemeClr val="bg1"/>
                </a:solidFill>
                <a:effectLst/>
                <a:latin typeface="-apple-system"/>
              </a:rPr>
              <a:t>:</a:t>
            </a:r>
          </a:p>
          <a:p>
            <a:pPr marL="742950" lvl="1" indent="-285750" algn="l">
              <a:buFont typeface="+mj-lt"/>
              <a:buAutoNum type="arabicPeriod"/>
            </a:pPr>
            <a:r>
              <a:rPr lang="en-US" sz="2400" b="0" i="0" dirty="0">
                <a:solidFill>
                  <a:schemeClr val="bg1"/>
                </a:solidFill>
                <a:effectLst/>
                <a:latin typeface="-apple-system"/>
              </a:rPr>
              <a:t>Memory usage</a:t>
            </a:r>
          </a:p>
          <a:p>
            <a:pPr marL="742950" lvl="1" indent="-285750" algn="l">
              <a:buFont typeface="+mj-lt"/>
              <a:buAutoNum type="arabicPeriod"/>
            </a:pPr>
            <a:r>
              <a:rPr lang="en-US" sz="2400" b="0" i="0" dirty="0">
                <a:solidFill>
                  <a:schemeClr val="bg1"/>
                </a:solidFill>
                <a:effectLst/>
                <a:latin typeface="-apple-system"/>
              </a:rPr>
              <a:t>Swap usage</a:t>
            </a:r>
          </a:p>
        </p:txBody>
      </p:sp>
      <p:sp>
        <p:nvSpPr>
          <p:cNvPr id="11" name="TextBox 10">
            <a:extLst>
              <a:ext uri="{FF2B5EF4-FFF2-40B4-BE49-F238E27FC236}">
                <a16:creationId xmlns:a16="http://schemas.microsoft.com/office/drawing/2014/main" id="{97A85111-00FE-6F2C-BD88-6C49DB1A103E}"/>
              </a:ext>
            </a:extLst>
          </p:cNvPr>
          <p:cNvSpPr txBox="1"/>
          <p:nvPr/>
        </p:nvSpPr>
        <p:spPr>
          <a:xfrm>
            <a:off x="5042647" y="1483912"/>
            <a:ext cx="4035924" cy="1569660"/>
          </a:xfrm>
          <a:prstGeom prst="rect">
            <a:avLst/>
          </a:prstGeom>
          <a:noFill/>
        </p:spPr>
        <p:txBody>
          <a:bodyPr wrap="square">
            <a:spAutoFit/>
          </a:bodyPr>
          <a:lstStyle/>
          <a:p>
            <a:pPr algn="l"/>
            <a:r>
              <a:rPr lang="en-US" sz="2400" b="1" i="0" dirty="0">
                <a:solidFill>
                  <a:schemeClr val="bg1"/>
                </a:solidFill>
                <a:effectLst/>
                <a:latin typeface="-apple-system"/>
              </a:rPr>
              <a:t>Disk Metrics</a:t>
            </a:r>
            <a:r>
              <a:rPr lang="en-US" sz="2400" b="0" i="0" dirty="0">
                <a:solidFill>
                  <a:schemeClr val="bg1"/>
                </a:solidFill>
                <a:effectLst/>
                <a:latin typeface="-apple-system"/>
              </a:rPr>
              <a:t>:</a:t>
            </a:r>
          </a:p>
          <a:p>
            <a:pPr marL="742950" lvl="1" indent="-285750" algn="l">
              <a:buFont typeface="+mj-lt"/>
              <a:buAutoNum type="arabicPeriod"/>
            </a:pPr>
            <a:r>
              <a:rPr lang="en-US" sz="2400" b="0" i="0" dirty="0">
                <a:solidFill>
                  <a:schemeClr val="bg1"/>
                </a:solidFill>
                <a:effectLst/>
                <a:latin typeface="-apple-system"/>
              </a:rPr>
              <a:t>Disk I/O</a:t>
            </a:r>
          </a:p>
          <a:p>
            <a:pPr marL="742950" lvl="1" indent="-285750" algn="l">
              <a:buFont typeface="+mj-lt"/>
              <a:buAutoNum type="arabicPeriod"/>
            </a:pPr>
            <a:r>
              <a:rPr lang="en-US" sz="2400" b="0" i="0" dirty="0">
                <a:solidFill>
                  <a:schemeClr val="bg1"/>
                </a:solidFill>
                <a:effectLst/>
                <a:latin typeface="-apple-system"/>
              </a:rPr>
              <a:t>Disk usage</a:t>
            </a:r>
          </a:p>
          <a:p>
            <a:pPr marL="742950" lvl="1" indent="-285750" algn="l">
              <a:buFont typeface="+mj-lt"/>
              <a:buAutoNum type="arabicPeriod"/>
            </a:pPr>
            <a:r>
              <a:rPr lang="en-US" sz="2400" b="0" i="0" dirty="0">
                <a:solidFill>
                  <a:schemeClr val="bg1"/>
                </a:solidFill>
                <a:effectLst/>
                <a:latin typeface="-apple-system"/>
              </a:rPr>
              <a:t>Filesystem statistics</a:t>
            </a:r>
          </a:p>
        </p:txBody>
      </p:sp>
      <p:sp>
        <p:nvSpPr>
          <p:cNvPr id="13" name="TextBox 12">
            <a:extLst>
              <a:ext uri="{FF2B5EF4-FFF2-40B4-BE49-F238E27FC236}">
                <a16:creationId xmlns:a16="http://schemas.microsoft.com/office/drawing/2014/main" id="{1A004E84-6AE6-5B96-E427-1159553A4C13}"/>
              </a:ext>
            </a:extLst>
          </p:cNvPr>
          <p:cNvSpPr txBox="1"/>
          <p:nvPr/>
        </p:nvSpPr>
        <p:spPr>
          <a:xfrm>
            <a:off x="322730" y="3329970"/>
            <a:ext cx="4719917" cy="1569660"/>
          </a:xfrm>
          <a:prstGeom prst="rect">
            <a:avLst/>
          </a:prstGeom>
          <a:noFill/>
        </p:spPr>
        <p:txBody>
          <a:bodyPr wrap="square">
            <a:spAutoFit/>
          </a:bodyPr>
          <a:lstStyle/>
          <a:p>
            <a:pPr algn="l"/>
            <a:r>
              <a:rPr lang="en-US" sz="2400" b="1" i="0" dirty="0">
                <a:solidFill>
                  <a:schemeClr val="bg1"/>
                </a:solidFill>
                <a:effectLst/>
                <a:latin typeface="-apple-system"/>
              </a:rPr>
              <a:t>Network Metrics</a:t>
            </a:r>
            <a:r>
              <a:rPr lang="en-US" sz="2400" b="0" i="0" dirty="0">
                <a:solidFill>
                  <a:schemeClr val="bg1"/>
                </a:solidFill>
                <a:effectLst/>
                <a:latin typeface="-apple-system"/>
              </a:rPr>
              <a:t>:</a:t>
            </a:r>
          </a:p>
          <a:p>
            <a:pPr marL="742950" lvl="1" indent="-285750" algn="l">
              <a:buFont typeface="+mj-lt"/>
              <a:buAutoNum type="arabicPeriod"/>
            </a:pPr>
            <a:r>
              <a:rPr lang="en-US" sz="2400" b="0" i="0" dirty="0">
                <a:solidFill>
                  <a:schemeClr val="bg1"/>
                </a:solidFill>
                <a:effectLst/>
                <a:latin typeface="-apple-system"/>
              </a:rPr>
              <a:t>Network traffic</a:t>
            </a:r>
          </a:p>
          <a:p>
            <a:pPr marL="742950" lvl="1" indent="-285750" algn="l">
              <a:buFont typeface="+mj-lt"/>
              <a:buAutoNum type="arabicPeriod"/>
            </a:pPr>
            <a:r>
              <a:rPr lang="en-US" sz="2400" b="0" i="0" dirty="0">
                <a:solidFill>
                  <a:schemeClr val="bg1"/>
                </a:solidFill>
                <a:effectLst/>
                <a:latin typeface="-apple-system"/>
              </a:rPr>
              <a:t>Network errors</a:t>
            </a:r>
          </a:p>
          <a:p>
            <a:pPr marL="742950" lvl="1" indent="-285750" algn="l">
              <a:buFont typeface="+mj-lt"/>
              <a:buAutoNum type="arabicPeriod"/>
            </a:pPr>
            <a:r>
              <a:rPr lang="en-US" sz="2400" b="0" i="0" dirty="0">
                <a:solidFill>
                  <a:schemeClr val="bg1"/>
                </a:solidFill>
                <a:effectLst/>
                <a:latin typeface="-apple-system"/>
              </a:rPr>
              <a:t>Network interface statistics</a:t>
            </a:r>
          </a:p>
        </p:txBody>
      </p:sp>
      <p:sp>
        <p:nvSpPr>
          <p:cNvPr id="15" name="TextBox 14">
            <a:extLst>
              <a:ext uri="{FF2B5EF4-FFF2-40B4-BE49-F238E27FC236}">
                <a16:creationId xmlns:a16="http://schemas.microsoft.com/office/drawing/2014/main" id="{1D85AE26-FFCF-5286-1687-D5F55FD84F16}"/>
              </a:ext>
            </a:extLst>
          </p:cNvPr>
          <p:cNvSpPr txBox="1"/>
          <p:nvPr/>
        </p:nvSpPr>
        <p:spPr>
          <a:xfrm>
            <a:off x="5042647" y="3329970"/>
            <a:ext cx="3590364" cy="1938992"/>
          </a:xfrm>
          <a:prstGeom prst="rect">
            <a:avLst/>
          </a:prstGeom>
          <a:noFill/>
        </p:spPr>
        <p:txBody>
          <a:bodyPr wrap="square">
            <a:spAutoFit/>
          </a:bodyPr>
          <a:lstStyle/>
          <a:p>
            <a:pPr algn="l"/>
            <a:r>
              <a:rPr lang="en-US" sz="2400" b="1" i="0" dirty="0">
                <a:solidFill>
                  <a:schemeClr val="bg1"/>
                </a:solidFill>
                <a:effectLst/>
                <a:latin typeface="-apple-system"/>
              </a:rPr>
              <a:t>System Metrics</a:t>
            </a:r>
            <a:r>
              <a:rPr lang="en-US" sz="2400" b="0" i="0" dirty="0">
                <a:solidFill>
                  <a:schemeClr val="bg1"/>
                </a:solidFill>
                <a:effectLst/>
                <a:latin typeface="-apple-system"/>
              </a:rPr>
              <a:t>:</a:t>
            </a:r>
          </a:p>
          <a:p>
            <a:pPr marL="742950" lvl="1" indent="-285750" algn="l">
              <a:buFont typeface="+mj-lt"/>
              <a:buAutoNum type="arabicPeriod"/>
            </a:pPr>
            <a:r>
              <a:rPr lang="en-US" sz="2400" b="0" i="0" dirty="0">
                <a:solidFill>
                  <a:schemeClr val="bg1"/>
                </a:solidFill>
                <a:effectLst/>
                <a:latin typeface="-apple-system"/>
              </a:rPr>
              <a:t>System uptime</a:t>
            </a:r>
          </a:p>
          <a:p>
            <a:pPr marL="742950" lvl="1" indent="-285750" algn="l">
              <a:buFont typeface="+mj-lt"/>
              <a:buAutoNum type="arabicPeriod"/>
            </a:pPr>
            <a:r>
              <a:rPr lang="en-US" sz="2400" b="0" i="0" dirty="0">
                <a:solidFill>
                  <a:schemeClr val="bg1"/>
                </a:solidFill>
                <a:effectLst/>
                <a:latin typeface="-apple-system"/>
              </a:rPr>
              <a:t>Boot time</a:t>
            </a:r>
          </a:p>
          <a:p>
            <a:pPr marL="742950" lvl="1" indent="-285750" algn="l">
              <a:buFont typeface="+mj-lt"/>
              <a:buAutoNum type="arabicPeriod"/>
            </a:pPr>
            <a:r>
              <a:rPr lang="en-US" sz="2400" b="0" i="0" dirty="0">
                <a:solidFill>
                  <a:schemeClr val="bg1"/>
                </a:solidFill>
                <a:effectLst/>
                <a:latin typeface="-apple-system"/>
              </a:rPr>
              <a:t>Context switches</a:t>
            </a:r>
          </a:p>
          <a:p>
            <a:pPr marL="742950" lvl="1" indent="-285750" algn="l">
              <a:buFont typeface="+mj-lt"/>
              <a:buAutoNum type="arabicPeriod"/>
            </a:pPr>
            <a:r>
              <a:rPr lang="en-US" sz="2400" b="0" i="0" dirty="0">
                <a:solidFill>
                  <a:schemeClr val="bg1"/>
                </a:solidFill>
                <a:effectLst/>
                <a:latin typeface="-apple-system"/>
              </a:rPr>
              <a:t>Interrupts</a:t>
            </a:r>
          </a:p>
        </p:txBody>
      </p:sp>
    </p:spTree>
    <p:extLst>
      <p:ext uri="{BB962C8B-B14F-4D97-AF65-F5344CB8AC3E}">
        <p14:creationId xmlns:p14="http://schemas.microsoft.com/office/powerpoint/2010/main" val="3505904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04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8000" dirty="0"/>
                <a:t>Jobs</a:t>
              </a:r>
              <a:r>
                <a:rPr lang="en-US" sz="4800" dirty="0"/>
                <a:t> </a:t>
              </a:r>
              <a:r>
                <a:rPr lang="en-US" sz="8000" dirty="0"/>
                <a:t>and Instances</a:t>
              </a:r>
            </a:p>
          </p:txBody>
        </p:sp>
      </p:grpSp>
    </p:spTree>
    <p:extLst>
      <p:ext uri="{BB962C8B-B14F-4D97-AF65-F5344CB8AC3E}">
        <p14:creationId xmlns:p14="http://schemas.microsoft.com/office/powerpoint/2010/main" val="156368161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4605" y="0"/>
            <a:ext cx="14630400" cy="8229600"/>
          </a:xfrm>
          <a:prstGeom prst="rect">
            <a:avLst/>
          </a:prstGeom>
          <a:solidFill>
            <a:srgbClr val="0C0C0C"/>
          </a:solidFill>
          <a:ln/>
        </p:spPr>
        <p:txBody>
          <a:bodyPr/>
          <a:lstStyle/>
          <a:p>
            <a:endParaRPr lang="en-US"/>
          </a:p>
        </p:txBody>
      </p:sp>
      <p:sp>
        <p:nvSpPr>
          <p:cNvPr id="5" name="Text 2"/>
          <p:cNvSpPr/>
          <p:nvPr/>
        </p:nvSpPr>
        <p:spPr>
          <a:xfrm>
            <a:off x="133814" y="405862"/>
            <a:ext cx="14496586" cy="1412340"/>
          </a:xfrm>
          <a:prstGeom prst="rect">
            <a:avLst/>
          </a:prstGeom>
          <a:noFill/>
          <a:ln/>
        </p:spPr>
        <p:txBody>
          <a:bodyPr wrap="none" rtlCol="0" anchor="t"/>
          <a:lstStyle/>
          <a:p>
            <a:pPr marL="0" indent="0">
              <a:lnSpc>
                <a:spcPts val="2859"/>
              </a:lnSpc>
              <a:buNone/>
            </a:pPr>
            <a:r>
              <a:rPr lang="en-US" sz="2400" dirty="0">
                <a:solidFill>
                  <a:srgbClr val="E5E0DF"/>
                </a:solidFill>
                <a:latin typeface="Overpass" pitchFamily="34" charset="0"/>
                <a:ea typeface="Overpass" pitchFamily="34" charset="-122"/>
              </a:rPr>
              <a:t>In Prometheus terms, an endpoint you can scrape is called an instance, usually corresponding to a single process.</a:t>
            </a:r>
          </a:p>
          <a:p>
            <a:pPr marL="0" indent="0">
              <a:lnSpc>
                <a:spcPts val="2859"/>
              </a:lnSpc>
              <a:buNone/>
            </a:pPr>
            <a:r>
              <a:rPr lang="en-US" sz="2400" dirty="0">
                <a:solidFill>
                  <a:srgbClr val="E5E0DF"/>
                </a:solidFill>
                <a:latin typeface="Overpass" pitchFamily="34" charset="0"/>
                <a:ea typeface="Overpass" pitchFamily="34" charset="-122"/>
              </a:rPr>
              <a:t>A collection of instances with the same purpose, a process replicated for scalability or reliability for example, </a:t>
            </a:r>
          </a:p>
          <a:p>
            <a:pPr marL="0" indent="0">
              <a:lnSpc>
                <a:spcPts val="2859"/>
              </a:lnSpc>
              <a:buNone/>
            </a:pPr>
            <a:r>
              <a:rPr lang="en-US" sz="2400" dirty="0">
                <a:solidFill>
                  <a:srgbClr val="E5E0DF"/>
                </a:solidFill>
                <a:latin typeface="Overpass" pitchFamily="34" charset="0"/>
                <a:ea typeface="Overpass" pitchFamily="34" charset="-122"/>
              </a:rPr>
              <a:t>is called a job</a:t>
            </a:r>
            <a:r>
              <a:rPr lang="en-US" sz="1944" dirty="0">
                <a:solidFill>
                  <a:srgbClr val="E5E0DF"/>
                </a:solidFill>
                <a:latin typeface="Overpass" pitchFamily="34" charset="0"/>
                <a:ea typeface="Overpass" pitchFamily="34" charset="-122"/>
              </a:rPr>
              <a:t>.</a:t>
            </a:r>
          </a:p>
        </p:txBody>
      </p:sp>
      <p:sp>
        <p:nvSpPr>
          <p:cNvPr id="6" name="Text 3"/>
          <p:cNvSpPr/>
          <p:nvPr/>
        </p:nvSpPr>
        <p:spPr>
          <a:xfrm>
            <a:off x="299908" y="2126980"/>
            <a:ext cx="11096638" cy="1580198"/>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 job: The configured job name that the target belongs to.</a:t>
            </a:r>
          </a:p>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  instance: The &lt;host&gt;:&lt;port&gt; part of the target's URL that was scraped.</a:t>
            </a:r>
            <a:endParaRPr lang="en-US" sz="1944" dirty="0"/>
          </a:p>
        </p:txBody>
      </p:sp>
      <p:sp>
        <p:nvSpPr>
          <p:cNvPr id="8" name="Text 5"/>
          <p:cNvSpPr/>
          <p:nvPr/>
        </p:nvSpPr>
        <p:spPr>
          <a:xfrm>
            <a:off x="1094184" y="3745826"/>
            <a:ext cx="8072118" cy="1975247"/>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 - </a:t>
            </a:r>
            <a:r>
              <a:rPr lang="en-US" sz="1944" dirty="0" err="1">
                <a:solidFill>
                  <a:srgbClr val="E5E0DF"/>
                </a:solidFill>
                <a:latin typeface="Overpass" pitchFamily="34" charset="0"/>
                <a:ea typeface="Overpass" pitchFamily="34" charset="-122"/>
                <a:cs typeface="Overpass" pitchFamily="34" charset="-120"/>
              </a:rPr>
              <a:t>job_name</a:t>
            </a:r>
            <a:r>
              <a:rPr lang="en-US" sz="1944" dirty="0">
                <a:solidFill>
                  <a:srgbClr val="E5E0DF"/>
                </a:solidFill>
                <a:latin typeface="Overpass" pitchFamily="34" charset="0"/>
                <a:ea typeface="Overpass" pitchFamily="34" charset="-122"/>
                <a:cs typeface="Overpass" pitchFamily="34" charset="-120"/>
              </a:rPr>
              <a:t>: “node-exporter"                                                  # Added</a:t>
            </a:r>
          </a:p>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    </a:t>
            </a:r>
            <a:r>
              <a:rPr lang="en-US" sz="1944" dirty="0" err="1">
                <a:solidFill>
                  <a:srgbClr val="E5E0DF"/>
                </a:solidFill>
                <a:latin typeface="Overpass" pitchFamily="34" charset="0"/>
                <a:ea typeface="Overpass" pitchFamily="34" charset="-122"/>
                <a:cs typeface="Overpass" pitchFamily="34" charset="-120"/>
              </a:rPr>
              <a:t>static_configs</a:t>
            </a:r>
            <a:r>
              <a:rPr lang="en-US" sz="1944" dirty="0">
                <a:solidFill>
                  <a:srgbClr val="E5E0DF"/>
                </a:solidFill>
                <a:latin typeface="Overpass" pitchFamily="34" charset="0"/>
                <a:ea typeface="Overpass" pitchFamily="34" charset="-122"/>
                <a:cs typeface="Overpass" pitchFamily="34" charset="-120"/>
              </a:rPr>
              <a:t>:                                                                          # Added</a:t>
            </a:r>
          </a:p>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      - targets: ['192.168.1.7:9100', '192.168.1.32:9100']       # Added</a:t>
            </a:r>
            <a:endParaRPr lang="en-US" sz="1944" dirty="0"/>
          </a:p>
        </p:txBody>
      </p:sp>
      <p:sp>
        <p:nvSpPr>
          <p:cNvPr id="11" name="Rectangle 10">
            <a:extLst>
              <a:ext uri="{FF2B5EF4-FFF2-40B4-BE49-F238E27FC236}">
                <a16:creationId xmlns:a16="http://schemas.microsoft.com/office/drawing/2014/main" id="{133412D9-2CE7-9D5B-D403-CC5DE813555D}"/>
              </a:ext>
            </a:extLst>
          </p:cNvPr>
          <p:cNvSpPr/>
          <p:nvPr/>
        </p:nvSpPr>
        <p:spPr>
          <a:xfrm>
            <a:off x="2529839" y="3840480"/>
            <a:ext cx="1651867" cy="3810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BC5BC4-8B68-6757-BBD9-4D11EBFA6DB7}"/>
              </a:ext>
            </a:extLst>
          </p:cNvPr>
          <p:cNvSpPr/>
          <p:nvPr/>
        </p:nvSpPr>
        <p:spPr>
          <a:xfrm>
            <a:off x="4560476" y="4655820"/>
            <a:ext cx="1947003" cy="31242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91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6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6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par>
                          <p:cTn id="11" fill="hold">
                            <p:stCondLst>
                              <p:cond delay="5761"/>
                            </p:stCondLst>
                            <p:childTnLst>
                              <p:par>
                                <p:cTn id="12" presetID="1" presetClass="entr" presetSubtype="0" fill="hold" nodeType="afterEffect">
                                  <p:stCondLst>
                                    <p:cond delay="0"/>
                                  </p:stCondLst>
                                  <p:iterate type="lt">
                                    <p:tmAbs val="60"/>
                                  </p:iterate>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lt">
                                    <p:tmAbs val="60"/>
                                  </p:iterate>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heel(1)">
                                      <p:cBhvr>
                                        <p:cTn id="29" dur="2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heel(1)">
                                      <p:cBhvr>
                                        <p:cTn id="3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05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7200" dirty="0"/>
                <a:t>Metrics and Labels</a:t>
              </a:r>
            </a:p>
          </p:txBody>
        </p:sp>
      </p:grpSp>
    </p:spTree>
    <p:extLst>
      <p:ext uri="{BB962C8B-B14F-4D97-AF65-F5344CB8AC3E}">
        <p14:creationId xmlns:p14="http://schemas.microsoft.com/office/powerpoint/2010/main" val="252385298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dirty="0"/>
          </a:p>
        </p:txBody>
      </p:sp>
      <p:sp>
        <p:nvSpPr>
          <p:cNvPr id="4" name="Text 1"/>
          <p:cNvSpPr/>
          <p:nvPr/>
        </p:nvSpPr>
        <p:spPr>
          <a:xfrm>
            <a:off x="817035" y="155444"/>
            <a:ext cx="10085070" cy="615910"/>
          </a:xfrm>
          <a:prstGeom prst="rect">
            <a:avLst/>
          </a:prstGeom>
          <a:noFill/>
          <a:ln/>
        </p:spPr>
        <p:txBody>
          <a:bodyPr wrap="none" rtlCol="0" anchor="t"/>
          <a:lstStyle/>
          <a:p>
            <a:pPr marL="0" indent="0">
              <a:lnSpc>
                <a:spcPts val="4851"/>
              </a:lnSpc>
              <a:buNone/>
            </a:pPr>
            <a:r>
              <a:rPr lang="en-US" sz="3881" b="1" kern="0" spc="-116" dirty="0">
                <a:solidFill>
                  <a:srgbClr val="FFFFFF"/>
                </a:solidFill>
                <a:latin typeface="Overpass" pitchFamily="34" charset="0"/>
                <a:ea typeface="Overpass" pitchFamily="34" charset="-122"/>
                <a:cs typeface="Overpass" pitchFamily="34" charset="-120"/>
              </a:rPr>
              <a:t>Understanding Prometheus Metrics and Labels</a:t>
            </a:r>
            <a:endParaRPr lang="en-US" sz="3881" dirty="0"/>
          </a:p>
        </p:txBody>
      </p:sp>
      <p:sp>
        <p:nvSpPr>
          <p:cNvPr id="5" name="Shape 2"/>
          <p:cNvSpPr/>
          <p:nvPr/>
        </p:nvSpPr>
        <p:spPr>
          <a:xfrm>
            <a:off x="495448" y="1208989"/>
            <a:ext cx="471249" cy="471249"/>
          </a:xfrm>
          <a:prstGeom prst="roundRect">
            <a:avLst>
              <a:gd name="adj" fmla="val 20001"/>
            </a:avLst>
          </a:prstGeom>
          <a:solidFill>
            <a:srgbClr val="7E023C"/>
          </a:solidFill>
          <a:ln w="7620">
            <a:solidFill>
              <a:srgbClr val="971B55"/>
            </a:solidFill>
            <a:prstDash val="solid"/>
          </a:ln>
        </p:spPr>
        <p:txBody>
          <a:bodyPr/>
          <a:lstStyle/>
          <a:p>
            <a:endParaRPr lang="en-US"/>
          </a:p>
        </p:txBody>
      </p:sp>
      <p:sp>
        <p:nvSpPr>
          <p:cNvPr id="6" name="Text 3"/>
          <p:cNvSpPr/>
          <p:nvPr/>
        </p:nvSpPr>
        <p:spPr>
          <a:xfrm>
            <a:off x="676304" y="1296738"/>
            <a:ext cx="109418" cy="295751"/>
          </a:xfrm>
          <a:prstGeom prst="rect">
            <a:avLst/>
          </a:prstGeom>
          <a:noFill/>
          <a:ln/>
        </p:spPr>
        <p:txBody>
          <a:bodyPr wrap="none" rtlCol="0" anchor="t"/>
          <a:lstStyle/>
          <a:p>
            <a:pPr marL="0" indent="0" algn="ctr">
              <a:lnSpc>
                <a:spcPts val="2328"/>
              </a:lnSpc>
              <a:buNone/>
            </a:pPr>
            <a:r>
              <a:rPr lang="en-US" sz="2328" b="1" kern="0" spc="-70" dirty="0">
                <a:solidFill>
                  <a:srgbClr val="E5E0DF"/>
                </a:solidFill>
                <a:latin typeface="Overpass" pitchFamily="34" charset="0"/>
                <a:ea typeface="Overpass" pitchFamily="34" charset="-122"/>
                <a:cs typeface="Overpass" pitchFamily="34" charset="-120"/>
              </a:rPr>
              <a:t>1</a:t>
            </a:r>
            <a:endParaRPr lang="en-US" sz="2328" dirty="0"/>
          </a:p>
        </p:txBody>
      </p:sp>
      <p:sp>
        <p:nvSpPr>
          <p:cNvPr id="7" name="Text 4"/>
          <p:cNvSpPr/>
          <p:nvPr/>
        </p:nvSpPr>
        <p:spPr>
          <a:xfrm>
            <a:off x="1176128" y="1208989"/>
            <a:ext cx="2464118" cy="308015"/>
          </a:xfrm>
          <a:prstGeom prst="rect">
            <a:avLst/>
          </a:prstGeom>
          <a:noFill/>
          <a:ln/>
        </p:spPr>
        <p:txBody>
          <a:bodyPr wrap="none" rtlCol="0" anchor="t"/>
          <a:lstStyle/>
          <a:p>
            <a:pPr marL="0" indent="0">
              <a:lnSpc>
                <a:spcPts val="2425"/>
              </a:lnSpc>
              <a:buNone/>
            </a:pPr>
            <a:r>
              <a:rPr lang="en-US" sz="2800" b="1" kern="0" spc="-58" dirty="0">
                <a:solidFill>
                  <a:srgbClr val="E5E0DF"/>
                </a:solidFill>
                <a:latin typeface="Overpass" pitchFamily="34" charset="0"/>
                <a:ea typeface="Overpass" pitchFamily="34" charset="-122"/>
                <a:cs typeface="Overpass" pitchFamily="34" charset="-120"/>
              </a:rPr>
              <a:t>Metrics</a:t>
            </a:r>
            <a:endParaRPr lang="en-US" sz="1940" dirty="0"/>
          </a:p>
        </p:txBody>
      </p:sp>
      <p:sp>
        <p:nvSpPr>
          <p:cNvPr id="8" name="Text 5"/>
          <p:cNvSpPr/>
          <p:nvPr/>
        </p:nvSpPr>
        <p:spPr>
          <a:xfrm>
            <a:off x="1176128" y="3270219"/>
            <a:ext cx="12726685" cy="1005126"/>
          </a:xfrm>
          <a:prstGeom prst="rect">
            <a:avLst/>
          </a:prstGeom>
          <a:noFill/>
          <a:ln/>
        </p:spPr>
        <p:txBody>
          <a:bodyPr wrap="square" rtlCol="0" anchor="t"/>
          <a:lstStyle/>
          <a:p>
            <a:pPr marL="0" indent="0">
              <a:lnSpc>
                <a:spcPts val="2639"/>
              </a:lnSpc>
              <a:buNone/>
            </a:pPr>
            <a:r>
              <a:rPr lang="en-US" sz="2400" dirty="0">
                <a:solidFill>
                  <a:srgbClr val="E5E0DF"/>
                </a:solidFill>
                <a:latin typeface="Overpass" pitchFamily="34" charset="0"/>
                <a:ea typeface="Overpass" pitchFamily="34" charset="-122"/>
                <a:cs typeface="Overpass" pitchFamily="34" charset="-120"/>
              </a:rPr>
              <a:t>Prometheus collects various metrics, such as CPU usage, memory utilization, network traffic, and application-specific metrics. These metrics can be used to gain insights into the performance and health of your systems and applications.</a:t>
            </a:r>
          </a:p>
        </p:txBody>
      </p:sp>
      <p:sp>
        <p:nvSpPr>
          <p:cNvPr id="9" name="Text 6"/>
          <p:cNvSpPr/>
          <p:nvPr/>
        </p:nvSpPr>
        <p:spPr>
          <a:xfrm>
            <a:off x="1176128" y="1623543"/>
            <a:ext cx="12726684" cy="1340168"/>
          </a:xfrm>
          <a:prstGeom prst="rect">
            <a:avLst/>
          </a:prstGeom>
          <a:noFill/>
          <a:ln/>
        </p:spPr>
        <p:txBody>
          <a:bodyPr wrap="square" rtlCol="0" anchor="t"/>
          <a:lstStyle/>
          <a:p>
            <a:pPr marL="0" indent="0">
              <a:lnSpc>
                <a:spcPts val="2639"/>
              </a:lnSpc>
              <a:buNone/>
            </a:pPr>
            <a:r>
              <a:rPr lang="en-US" sz="2400" dirty="0">
                <a:solidFill>
                  <a:srgbClr val="E5E0DF"/>
                </a:solidFill>
                <a:latin typeface="Overpass" pitchFamily="34" charset="0"/>
                <a:ea typeface="Overpass" pitchFamily="34" charset="-122"/>
                <a:cs typeface="Overpass" pitchFamily="34" charset="-120"/>
              </a:rPr>
              <a:t>Every metric in Prometheus has a name, that name is call Metric name. Metrics name specific to an application, the prefix is usually the application name itself. </a:t>
            </a:r>
          </a:p>
          <a:p>
            <a:pPr marL="0" indent="0">
              <a:lnSpc>
                <a:spcPts val="2639"/>
              </a:lnSpc>
              <a:buNone/>
            </a:pPr>
            <a:r>
              <a:rPr lang="en-US" sz="2400" dirty="0">
                <a:solidFill>
                  <a:srgbClr val="E5E0DF"/>
                </a:solidFill>
                <a:latin typeface="Overpass" pitchFamily="34" charset="0"/>
                <a:ea typeface="Overpass" pitchFamily="34" charset="-122"/>
                <a:cs typeface="Overpass" pitchFamily="34" charset="-120"/>
              </a:rPr>
              <a:t>Sometimes, however, metrics are more generic, like standardized metrics exported by client libraries. Examples: prometheus_notifications_total (specific to the Prometheus server)</a:t>
            </a:r>
            <a:endParaRPr lang="en-US" sz="2400" dirty="0"/>
          </a:p>
        </p:txBody>
      </p:sp>
      <p:sp>
        <p:nvSpPr>
          <p:cNvPr id="10" name="Shape 7"/>
          <p:cNvSpPr/>
          <p:nvPr/>
        </p:nvSpPr>
        <p:spPr>
          <a:xfrm>
            <a:off x="495448" y="4639256"/>
            <a:ext cx="471249" cy="471249"/>
          </a:xfrm>
          <a:prstGeom prst="roundRect">
            <a:avLst>
              <a:gd name="adj" fmla="val 20001"/>
            </a:avLst>
          </a:prstGeom>
          <a:solidFill>
            <a:srgbClr val="7E023C"/>
          </a:solidFill>
          <a:ln w="7620">
            <a:solidFill>
              <a:srgbClr val="971B55"/>
            </a:solidFill>
            <a:prstDash val="solid"/>
          </a:ln>
        </p:spPr>
        <p:txBody>
          <a:bodyPr/>
          <a:lstStyle/>
          <a:p>
            <a:endParaRPr lang="en-US"/>
          </a:p>
        </p:txBody>
      </p:sp>
      <p:sp>
        <p:nvSpPr>
          <p:cNvPr id="11" name="Text 8"/>
          <p:cNvSpPr/>
          <p:nvPr/>
        </p:nvSpPr>
        <p:spPr>
          <a:xfrm>
            <a:off x="645109" y="4727006"/>
            <a:ext cx="171926" cy="295751"/>
          </a:xfrm>
          <a:prstGeom prst="rect">
            <a:avLst/>
          </a:prstGeom>
          <a:noFill/>
          <a:ln/>
        </p:spPr>
        <p:txBody>
          <a:bodyPr wrap="none" rtlCol="0" anchor="t"/>
          <a:lstStyle/>
          <a:p>
            <a:pPr marL="0" indent="0" algn="ctr">
              <a:lnSpc>
                <a:spcPts val="2328"/>
              </a:lnSpc>
              <a:buNone/>
            </a:pPr>
            <a:r>
              <a:rPr lang="en-US" sz="2328" b="1" kern="0" spc="-70" dirty="0">
                <a:solidFill>
                  <a:srgbClr val="E5E0DF"/>
                </a:solidFill>
                <a:latin typeface="Overpass" pitchFamily="34" charset="0"/>
                <a:ea typeface="Overpass" pitchFamily="34" charset="-122"/>
                <a:cs typeface="Overpass" pitchFamily="34" charset="-120"/>
              </a:rPr>
              <a:t>2</a:t>
            </a:r>
            <a:endParaRPr lang="en-US" sz="2328" dirty="0"/>
          </a:p>
        </p:txBody>
      </p:sp>
      <p:sp>
        <p:nvSpPr>
          <p:cNvPr id="12" name="Text 9"/>
          <p:cNvSpPr/>
          <p:nvPr/>
        </p:nvSpPr>
        <p:spPr>
          <a:xfrm>
            <a:off x="1176128" y="4660018"/>
            <a:ext cx="2464118" cy="308015"/>
          </a:xfrm>
          <a:prstGeom prst="rect">
            <a:avLst/>
          </a:prstGeom>
          <a:noFill/>
          <a:ln/>
        </p:spPr>
        <p:txBody>
          <a:bodyPr wrap="none" rtlCol="0" anchor="t"/>
          <a:lstStyle/>
          <a:p>
            <a:pPr marL="0" indent="0">
              <a:lnSpc>
                <a:spcPts val="2425"/>
              </a:lnSpc>
              <a:buNone/>
            </a:pPr>
            <a:r>
              <a:rPr lang="en-US" sz="2800" b="1" kern="0" spc="-58" dirty="0">
                <a:solidFill>
                  <a:srgbClr val="E5E0DF"/>
                </a:solidFill>
                <a:latin typeface="Overpass" pitchFamily="34" charset="0"/>
                <a:ea typeface="Overpass" pitchFamily="34" charset="-122"/>
                <a:cs typeface="Overpass" pitchFamily="34" charset="-120"/>
              </a:rPr>
              <a:t>Metric Types</a:t>
            </a:r>
            <a:endParaRPr lang="en-US" sz="2800" dirty="0"/>
          </a:p>
        </p:txBody>
      </p:sp>
      <p:sp>
        <p:nvSpPr>
          <p:cNvPr id="13" name="Text 10"/>
          <p:cNvSpPr/>
          <p:nvPr/>
        </p:nvSpPr>
        <p:spPr>
          <a:xfrm>
            <a:off x="1176128" y="5073924"/>
            <a:ext cx="10087808" cy="335042"/>
          </a:xfrm>
          <a:prstGeom prst="rect">
            <a:avLst/>
          </a:prstGeom>
          <a:noFill/>
          <a:ln/>
        </p:spPr>
        <p:txBody>
          <a:bodyPr wrap="none" rtlCol="0" anchor="t"/>
          <a:lstStyle/>
          <a:p>
            <a:pPr marL="0" indent="0">
              <a:lnSpc>
                <a:spcPts val="2639"/>
              </a:lnSpc>
              <a:buNone/>
            </a:pPr>
            <a:r>
              <a:rPr lang="en-US" sz="2400" dirty="0">
                <a:solidFill>
                  <a:srgbClr val="E5E0DF"/>
                </a:solidFill>
                <a:latin typeface="Overpass" pitchFamily="34" charset="0"/>
                <a:ea typeface="Overpass" pitchFamily="34" charset="-122"/>
                <a:cs typeface="Overpass" pitchFamily="34" charset="-120"/>
              </a:rPr>
              <a:t>Prometheus supports different metric types, including </a:t>
            </a:r>
          </a:p>
        </p:txBody>
      </p:sp>
      <p:sp>
        <p:nvSpPr>
          <p:cNvPr id="14" name="Text 11"/>
          <p:cNvSpPr/>
          <p:nvPr/>
        </p:nvSpPr>
        <p:spPr>
          <a:xfrm>
            <a:off x="1146968" y="5587323"/>
            <a:ext cx="9417725" cy="335042"/>
          </a:xfrm>
          <a:prstGeom prst="rect">
            <a:avLst/>
          </a:prstGeom>
          <a:noFill/>
          <a:ln/>
        </p:spPr>
        <p:txBody>
          <a:bodyPr wrap="none" rtlCol="0" anchor="t"/>
          <a:lstStyle/>
          <a:p>
            <a:pPr marL="685800" lvl="1" indent="-342900" algn="l">
              <a:lnSpc>
                <a:spcPts val="2639"/>
              </a:lnSpc>
              <a:buSzPct val="100000"/>
              <a:buChar char="•"/>
            </a:pPr>
            <a:r>
              <a:rPr lang="en-US" sz="2400" dirty="0">
                <a:solidFill>
                  <a:srgbClr val="E5E0DF"/>
                </a:solidFill>
                <a:latin typeface="Overpass" pitchFamily="34" charset="0"/>
                <a:ea typeface="Overpass" pitchFamily="34" charset="-122"/>
                <a:cs typeface="Overpass" pitchFamily="34" charset="-120"/>
              </a:rPr>
              <a:t>Counters</a:t>
            </a:r>
            <a:r>
              <a:rPr lang="en-US" sz="1649" dirty="0">
                <a:solidFill>
                  <a:srgbClr val="E5E0DF"/>
                </a:solidFill>
                <a:latin typeface="Overpass" pitchFamily="34" charset="0"/>
                <a:ea typeface="Overpass" pitchFamily="34" charset="-122"/>
                <a:cs typeface="Overpass" pitchFamily="34" charset="-120"/>
              </a:rPr>
              <a:t> </a:t>
            </a:r>
            <a:r>
              <a:rPr lang="en-US" sz="2400" dirty="0">
                <a:solidFill>
                  <a:srgbClr val="E5E0DF"/>
                </a:solidFill>
                <a:latin typeface="Overpass" pitchFamily="34" charset="0"/>
                <a:ea typeface="Overpass" pitchFamily="34" charset="-122"/>
                <a:cs typeface="Overpass" pitchFamily="34" charset="-120"/>
              </a:rPr>
              <a:t>(cumulative values), </a:t>
            </a:r>
            <a:endParaRPr lang="en-US" sz="1649" dirty="0"/>
          </a:p>
        </p:txBody>
      </p:sp>
      <p:sp>
        <p:nvSpPr>
          <p:cNvPr id="15" name="Text 12"/>
          <p:cNvSpPr/>
          <p:nvPr/>
        </p:nvSpPr>
        <p:spPr>
          <a:xfrm>
            <a:off x="1146968" y="5995588"/>
            <a:ext cx="9417725" cy="335042"/>
          </a:xfrm>
          <a:prstGeom prst="rect">
            <a:avLst/>
          </a:prstGeom>
          <a:noFill/>
          <a:ln/>
        </p:spPr>
        <p:txBody>
          <a:bodyPr wrap="none" rtlCol="0" anchor="t"/>
          <a:lstStyle/>
          <a:p>
            <a:pPr marL="685800" lvl="1" indent="-342900" algn="l">
              <a:lnSpc>
                <a:spcPts val="2639"/>
              </a:lnSpc>
              <a:buSzPct val="100000"/>
              <a:buChar char="•"/>
            </a:pPr>
            <a:r>
              <a:rPr lang="en-US" sz="2400" dirty="0">
                <a:solidFill>
                  <a:srgbClr val="E5E0DF"/>
                </a:solidFill>
                <a:latin typeface="Overpass" pitchFamily="34" charset="0"/>
                <a:ea typeface="Overpass" pitchFamily="34" charset="-122"/>
                <a:cs typeface="Overpass" pitchFamily="34" charset="-120"/>
              </a:rPr>
              <a:t>Gauges (instantaneous values), </a:t>
            </a:r>
            <a:endParaRPr lang="en-US" sz="2400" dirty="0"/>
          </a:p>
        </p:txBody>
      </p:sp>
      <p:sp>
        <p:nvSpPr>
          <p:cNvPr id="16" name="Text 13"/>
          <p:cNvSpPr/>
          <p:nvPr/>
        </p:nvSpPr>
        <p:spPr>
          <a:xfrm>
            <a:off x="1146968" y="6403853"/>
            <a:ext cx="9417725" cy="335042"/>
          </a:xfrm>
          <a:prstGeom prst="rect">
            <a:avLst/>
          </a:prstGeom>
          <a:noFill/>
          <a:ln/>
        </p:spPr>
        <p:txBody>
          <a:bodyPr wrap="none" rtlCol="0" anchor="t"/>
          <a:lstStyle/>
          <a:p>
            <a:pPr marL="685800" lvl="1" indent="-342900" algn="l">
              <a:lnSpc>
                <a:spcPts val="2639"/>
              </a:lnSpc>
              <a:buSzPct val="100000"/>
              <a:buChar char="•"/>
            </a:pPr>
            <a:r>
              <a:rPr lang="en-US" sz="2400" dirty="0">
                <a:solidFill>
                  <a:srgbClr val="E5E0DF"/>
                </a:solidFill>
                <a:latin typeface="Overpass" pitchFamily="34" charset="0"/>
                <a:ea typeface="Overpass" pitchFamily="34" charset="-122"/>
                <a:cs typeface="Overpass" pitchFamily="34" charset="-120"/>
              </a:rPr>
              <a:t>Histograms (value distributions), and </a:t>
            </a:r>
            <a:endParaRPr lang="en-US" sz="2400" dirty="0"/>
          </a:p>
        </p:txBody>
      </p:sp>
      <p:sp>
        <p:nvSpPr>
          <p:cNvPr id="17" name="Text 14"/>
          <p:cNvSpPr/>
          <p:nvPr/>
        </p:nvSpPr>
        <p:spPr>
          <a:xfrm>
            <a:off x="1146968" y="6812119"/>
            <a:ext cx="9417725" cy="335042"/>
          </a:xfrm>
          <a:prstGeom prst="rect">
            <a:avLst/>
          </a:prstGeom>
          <a:noFill/>
          <a:ln/>
        </p:spPr>
        <p:txBody>
          <a:bodyPr wrap="none" rtlCol="0" anchor="t"/>
          <a:lstStyle/>
          <a:p>
            <a:pPr marL="685800" lvl="1" indent="-342900" algn="l">
              <a:lnSpc>
                <a:spcPts val="2639"/>
              </a:lnSpc>
              <a:buSzPct val="100000"/>
              <a:buChar char="•"/>
            </a:pPr>
            <a:r>
              <a:rPr lang="en-US" sz="2400" dirty="0">
                <a:solidFill>
                  <a:srgbClr val="E5E0DF"/>
                </a:solidFill>
                <a:latin typeface="Overpass" pitchFamily="34" charset="0"/>
                <a:ea typeface="Overpass" pitchFamily="34" charset="-122"/>
                <a:cs typeface="Overpass" pitchFamily="34" charset="-120"/>
              </a:rPr>
              <a:t>Summaries (quantile-based value distributions).</a:t>
            </a:r>
            <a:endParaRPr lang="en-US" sz="240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4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iterate type="wd">
                                    <p:tmAbs val="0"/>
                                  </p:iterate>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50"/>
                                  </p:iterate>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50"/>
                                  </p:iterate>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50"/>
                                  </p:iterate>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50"/>
                                  </p:iterate>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2344542"/>
            <a:ext cx="14630400" cy="5885058"/>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a:p>
        </p:txBody>
      </p:sp>
      <p:sp>
        <p:nvSpPr>
          <p:cNvPr id="4" name="Text 1"/>
          <p:cNvSpPr/>
          <p:nvPr/>
        </p:nvSpPr>
        <p:spPr>
          <a:xfrm>
            <a:off x="252515" y="137089"/>
            <a:ext cx="8015185" cy="1208258"/>
          </a:xfrm>
          <a:prstGeom prst="rect">
            <a:avLst/>
          </a:prstGeom>
          <a:noFill/>
          <a:ln/>
        </p:spPr>
        <p:txBody>
          <a:bodyPr wrap="none" rtlCol="0" anchor="t"/>
          <a:lstStyle/>
          <a:p>
            <a:pPr marL="0" indent="0">
              <a:lnSpc>
                <a:spcPts val="5718"/>
              </a:lnSpc>
              <a:buNone/>
            </a:pPr>
            <a:r>
              <a:rPr lang="en-US" sz="6000" b="1" kern="0" spc="-137" dirty="0">
                <a:solidFill>
                  <a:srgbClr val="FFFFFF"/>
                </a:solidFill>
                <a:latin typeface="Overpass" pitchFamily="34" charset="0"/>
                <a:ea typeface="Overpass" pitchFamily="34" charset="-122"/>
                <a:cs typeface="Overpass" pitchFamily="34" charset="-120"/>
              </a:rPr>
              <a:t>Counter Metrics</a:t>
            </a:r>
            <a:endParaRPr lang="en-US" sz="6000" dirty="0"/>
          </a:p>
        </p:txBody>
      </p:sp>
      <p:sp>
        <p:nvSpPr>
          <p:cNvPr id="5" name="Text 2"/>
          <p:cNvSpPr/>
          <p:nvPr/>
        </p:nvSpPr>
        <p:spPr>
          <a:xfrm>
            <a:off x="220547" y="1436620"/>
            <a:ext cx="2904530" cy="363141"/>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Description</a:t>
            </a:r>
            <a:endParaRPr lang="en-US" sz="2287" dirty="0"/>
          </a:p>
        </p:txBody>
      </p:sp>
      <p:sp>
        <p:nvSpPr>
          <p:cNvPr id="6" name="Text 3"/>
          <p:cNvSpPr/>
          <p:nvPr/>
        </p:nvSpPr>
        <p:spPr>
          <a:xfrm>
            <a:off x="466752" y="2015809"/>
            <a:ext cx="14046690" cy="790099"/>
          </a:xfrm>
          <a:prstGeom prst="rect">
            <a:avLst/>
          </a:prstGeom>
          <a:noFill/>
          <a:ln/>
        </p:spPr>
        <p:txBody>
          <a:bodyPr wrap="square" rtlCol="0" anchor="t"/>
          <a:lstStyle/>
          <a:p>
            <a:pPr>
              <a:lnSpc>
                <a:spcPts val="3110"/>
              </a:lnSpc>
            </a:pPr>
            <a:r>
              <a:rPr lang="en-US" sz="2400" dirty="0">
                <a:solidFill>
                  <a:srgbClr val="E5E0DF"/>
                </a:solidFill>
                <a:latin typeface="Overpass" pitchFamily="34" charset="0"/>
                <a:ea typeface="Overpass" pitchFamily="34" charset="-122"/>
                <a:cs typeface="Overpass" pitchFamily="34" charset="-120"/>
              </a:rPr>
              <a:t>Counters are a type of metric that represent a cumulative value that </a:t>
            </a:r>
            <a:r>
              <a:rPr lang="en-US" sz="2400" b="1" dirty="0">
                <a:solidFill>
                  <a:schemeClr val="accent2"/>
                </a:solidFill>
                <a:latin typeface="Overpass" pitchFamily="34" charset="0"/>
                <a:ea typeface="Overpass" pitchFamily="34" charset="-122"/>
                <a:cs typeface="Overpass" pitchFamily="34" charset="-120"/>
              </a:rPr>
              <a:t>can only increase over time or reset the value to 0.</a:t>
            </a:r>
            <a:r>
              <a:rPr lang="en-US" sz="2400" b="1" dirty="0">
                <a:solidFill>
                  <a:schemeClr val="bg1"/>
                </a:solidFill>
                <a:latin typeface="Overpass" pitchFamily="34" charset="0"/>
                <a:ea typeface="Overpass" pitchFamily="34" charset="-122"/>
                <a:cs typeface="Overpass" pitchFamily="34" charset="-120"/>
              </a:rPr>
              <a:t> </a:t>
            </a:r>
            <a:r>
              <a:rPr lang="en-US" sz="2800" dirty="0">
                <a:solidFill>
                  <a:schemeClr val="bg1"/>
                </a:solidFill>
              </a:rPr>
              <a:t>counters only </a:t>
            </a:r>
            <a:r>
              <a:rPr lang="en-US" sz="2800" dirty="0"/>
              <a:t> </a:t>
            </a:r>
            <a:r>
              <a:rPr lang="en-US" sz="2800" dirty="0">
                <a:solidFill>
                  <a:schemeClr val="bg1"/>
                </a:solidFill>
              </a:rPr>
              <a:t>count upward.</a:t>
            </a:r>
            <a:endParaRPr lang="en-US" sz="2400" b="1" dirty="0">
              <a:solidFill>
                <a:schemeClr val="bg1"/>
              </a:solidFill>
              <a:latin typeface="Overpass" pitchFamily="34" charset="0"/>
              <a:ea typeface="Overpass" pitchFamily="34" charset="-122"/>
              <a:cs typeface="Overpass" pitchFamily="34" charset="-120"/>
            </a:endParaRPr>
          </a:p>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They are commonly used to track the number of events, such as HTTP requests, errors, or database queries.</a:t>
            </a:r>
            <a:endParaRPr lang="en-US" sz="2400" dirty="0"/>
          </a:p>
        </p:txBody>
      </p:sp>
      <p:sp>
        <p:nvSpPr>
          <p:cNvPr id="7" name="Text 4"/>
          <p:cNvSpPr/>
          <p:nvPr/>
        </p:nvSpPr>
        <p:spPr>
          <a:xfrm>
            <a:off x="220547" y="3403772"/>
            <a:ext cx="2904530" cy="363141"/>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Use Cases</a:t>
            </a:r>
            <a:endParaRPr lang="en-US" sz="2800" dirty="0"/>
          </a:p>
        </p:txBody>
      </p:sp>
      <p:sp>
        <p:nvSpPr>
          <p:cNvPr id="8" name="Text 5"/>
          <p:cNvSpPr/>
          <p:nvPr/>
        </p:nvSpPr>
        <p:spPr>
          <a:xfrm>
            <a:off x="403530" y="4034789"/>
            <a:ext cx="14226870" cy="790099"/>
          </a:xfrm>
          <a:prstGeom prst="rect">
            <a:avLst/>
          </a:prstGeom>
          <a:noFill/>
          <a:ln/>
        </p:spPr>
        <p:txBody>
          <a:bodyPr wrap="squar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Counters are useful for monitoring the growth of a value over time, such as the </a:t>
            </a:r>
            <a:r>
              <a:rPr lang="en-US" sz="2400" b="1" dirty="0">
                <a:solidFill>
                  <a:schemeClr val="accent2"/>
                </a:solidFill>
                <a:latin typeface="Overpass" pitchFamily="34" charset="0"/>
                <a:ea typeface="Overpass" pitchFamily="34" charset="-122"/>
                <a:cs typeface="Overpass" pitchFamily="34" charset="-120"/>
              </a:rPr>
              <a:t>total number of requests </a:t>
            </a:r>
            <a:r>
              <a:rPr lang="en-US" sz="2400" dirty="0">
                <a:solidFill>
                  <a:srgbClr val="E5E0DF"/>
                </a:solidFill>
                <a:latin typeface="Overpass" pitchFamily="34" charset="0"/>
                <a:ea typeface="Overpass" pitchFamily="34" charset="-122"/>
                <a:cs typeface="Overpass" pitchFamily="34" charset="-120"/>
              </a:rPr>
              <a:t>processed by an application, or the number of errors encountered in a system.</a:t>
            </a:r>
            <a:endParaRPr lang="en-US" sz="2400" dirty="0"/>
          </a:p>
        </p:txBody>
      </p:sp>
      <p:sp>
        <p:nvSpPr>
          <p:cNvPr id="9" name="Text 6"/>
          <p:cNvSpPr/>
          <p:nvPr/>
        </p:nvSpPr>
        <p:spPr>
          <a:xfrm>
            <a:off x="220547" y="5387519"/>
            <a:ext cx="2904530" cy="363141"/>
          </a:xfrm>
          <a:prstGeom prst="rect">
            <a:avLst/>
          </a:prstGeom>
          <a:noFill/>
          <a:ln/>
        </p:spPr>
        <p:txBody>
          <a:bodyPr wrap="none" rtlCol="0" anchor="t"/>
          <a:lstStyle/>
          <a:p>
            <a:pPr marL="0" indent="0">
              <a:lnSpc>
                <a:spcPts val="2859"/>
              </a:lnSpc>
              <a:buNone/>
            </a:pPr>
            <a:r>
              <a:rPr lang="en-US" sz="3200" b="1" kern="0" spc="-69" dirty="0">
                <a:solidFill>
                  <a:srgbClr val="FFFFFF"/>
                </a:solidFill>
                <a:latin typeface="Overpass" pitchFamily="34" charset="0"/>
                <a:ea typeface="Overpass" pitchFamily="34" charset="-122"/>
                <a:cs typeface="Overpass" pitchFamily="34" charset="-120"/>
              </a:rPr>
              <a:t>Example</a:t>
            </a:r>
            <a:endParaRPr lang="en-US" sz="3200" dirty="0"/>
          </a:p>
        </p:txBody>
      </p:sp>
      <p:sp>
        <p:nvSpPr>
          <p:cNvPr id="10" name="Text 7"/>
          <p:cNvSpPr/>
          <p:nvPr/>
        </p:nvSpPr>
        <p:spPr>
          <a:xfrm>
            <a:off x="428360" y="6047083"/>
            <a:ext cx="14226870" cy="1115717"/>
          </a:xfrm>
          <a:prstGeom prst="rect">
            <a:avLst/>
          </a:prstGeom>
          <a:noFill/>
          <a:ln/>
        </p:spPr>
        <p:txBody>
          <a:bodyPr wrap="non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The number of successful HTTP requests handled by a web server is a common example of a counter.</a:t>
            </a:r>
          </a:p>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Executing the command “</a:t>
            </a:r>
            <a:r>
              <a:rPr lang="en-US" sz="2400" b="1" dirty="0" err="1">
                <a:solidFill>
                  <a:schemeClr val="accent2"/>
                </a:solidFill>
                <a:latin typeface="Overpass" pitchFamily="34" charset="0"/>
                <a:ea typeface="Overpass" pitchFamily="34" charset="-122"/>
                <a:cs typeface="Overpass" pitchFamily="34" charset="-120"/>
              </a:rPr>
              <a:t>ifconfig</a:t>
            </a:r>
            <a:r>
              <a:rPr lang="en-US" sz="2400" dirty="0">
                <a:solidFill>
                  <a:srgbClr val="E5E0DF"/>
                </a:solidFill>
                <a:latin typeface="Overpass" pitchFamily="34" charset="0"/>
                <a:ea typeface="Overpass" pitchFamily="34" charset="-122"/>
                <a:cs typeface="Overpass" pitchFamily="34" charset="-120"/>
              </a:rPr>
              <a:t>”,  you will observe the error messages increasing over the time.</a:t>
            </a:r>
          </a:p>
          <a:p>
            <a:pPr marL="0" indent="0">
              <a:lnSpc>
                <a:spcPts val="3110"/>
              </a:lnSpc>
              <a:buNone/>
            </a:pPr>
            <a:endParaRPr lang="en-US" sz="1944" dirty="0"/>
          </a:p>
        </p:txBody>
      </p:sp>
      <p:pic>
        <p:nvPicPr>
          <p:cNvPr id="12" name="118324-714645630_small">
            <a:hlinkClick r:id="" action="ppaction://media"/>
            <a:extLst>
              <a:ext uri="{FF2B5EF4-FFF2-40B4-BE49-F238E27FC236}">
                <a16:creationId xmlns:a16="http://schemas.microsoft.com/office/drawing/2014/main" id="{908FEB3A-6263-DC07-6F83-77043FF71A7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41442" y="-613628"/>
            <a:ext cx="4436443" cy="249549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60"/>
                                  </p:iterate>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par>
                          <p:cTn id="11" fill="hold">
                            <p:stCondLst>
                              <p:cond delay="7321"/>
                            </p:stCondLst>
                            <p:childTnLst>
                              <p:par>
                                <p:cTn id="12" presetID="1" presetClass="entr" presetSubtype="0" fill="hold" nodeType="afterEffect">
                                  <p:stCondLst>
                                    <p:cond delay="1500"/>
                                  </p:stCondLst>
                                  <p:iterate type="lt">
                                    <p:tmAbs val="60"/>
                                  </p:iterate>
                                  <p:childTnLst>
                                    <p:set>
                                      <p:cBhvr>
                                        <p:cTn id="13"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0"/>
                            </p:stCondLst>
                            <p:childTnLst>
                              <p:par>
                                <p:cTn id="19" presetID="1" presetClass="mediacall" presetSubtype="0" fill="hold" nodeType="afterEffect">
                                  <p:stCondLst>
                                    <p:cond delay="0"/>
                                  </p:stCondLst>
                                  <p:childTnLst>
                                    <p:cmd type="call" cmd="playFrom(0.0)">
                                      <p:cBhvr>
                                        <p:cTn id="20" dur="7566" fill="hold"/>
                                        <p:tgtEl>
                                          <p:spTgt spid="12"/>
                                        </p:tgtEl>
                                      </p:cBhvr>
                                    </p:cmd>
                                  </p:childTnLst>
                                </p:cTn>
                              </p:par>
                            </p:childTnLst>
                          </p:cTn>
                        </p:par>
                      </p:childTnLst>
                    </p:cTn>
                  </p:par>
                  <p:par>
                    <p:cTn id="21" fill="hold">
                      <p:stCondLst>
                        <p:cond delay="indefinite"/>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2"/>
                                        </p:tgtEl>
                                      </p:cBhvr>
                                    </p:cmd>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type="lt">
                                    <p:tmAbs val="60"/>
                                  </p:iterate>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60"/>
                                  </p:iterate>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iterate type="lt">
                                    <p:tmAbs val="60"/>
                                  </p:iterate>
                                  <p:childTnLst>
                                    <p:set>
                                      <p:cBhvr>
                                        <p:cTn id="36" dur="1" fill="hold">
                                          <p:stCondLst>
                                            <p:cond delay="0"/>
                                          </p:stCondLst>
                                        </p:cTn>
                                        <p:tgtEl>
                                          <p:spTgt spid="10">
                                            <p:txEl>
                                              <p:pRg st="0" end="0"/>
                                            </p:txEl>
                                          </p:spTgt>
                                        </p:tgtEl>
                                        <p:attrNameLst>
                                          <p:attrName>style.visibility</p:attrName>
                                        </p:attrNameLst>
                                      </p:cBhvr>
                                      <p:to>
                                        <p:strVal val="visible"/>
                                      </p:to>
                                    </p:set>
                                  </p:childTnLst>
                                </p:cTn>
                              </p:par>
                            </p:childTnLst>
                          </p:cTn>
                        </p:par>
                        <p:par>
                          <p:cTn id="37" fill="hold">
                            <p:stCondLst>
                              <p:cond delay="4681"/>
                            </p:stCondLst>
                            <p:childTnLst>
                              <p:par>
                                <p:cTn id="38" presetID="1" presetClass="entr" presetSubtype="0" fill="hold" nodeType="afterEffect">
                                  <p:stCondLst>
                                    <p:cond delay="1000"/>
                                  </p:stCondLst>
                                  <p:iterate type="lt">
                                    <p:tmAbs val="60"/>
                                  </p:iterate>
                                  <p:childTnLst>
                                    <p:set>
                                      <p:cBhvr>
                                        <p:cTn id="39"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repeatCount="indefinite" fill="hold" display="0">
                  <p:stCondLst>
                    <p:cond delay="indefinite"/>
                  </p:stCondLst>
                </p:cTn>
                <p:tgtEl>
                  <p:spTgt spid="12"/>
                </p:tgtEl>
              </p:cMediaNode>
            </p:video>
          </p:childTnLst>
        </p:cTn>
      </p:par>
    </p:tnLst>
    <p:bldLst>
      <p:bldP spid="8"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65086C5-DB59-6085-C2AD-431D8358EEEB}"/>
              </a:ext>
            </a:extLst>
          </p:cNvPr>
          <p:cNvPicPr>
            <a:picLocks noChangeAspect="1"/>
          </p:cNvPicPr>
          <p:nvPr/>
        </p:nvPicPr>
        <p:blipFill>
          <a:blip r:embed="rId3"/>
          <a:stretch>
            <a:fillRect/>
          </a:stretch>
        </p:blipFill>
        <p:spPr>
          <a:xfrm>
            <a:off x="345688" y="236145"/>
            <a:ext cx="12589727" cy="8121256"/>
          </a:xfrm>
          <a:prstGeom prst="rect">
            <a:avLst/>
          </a:prstGeom>
        </p:spPr>
      </p:pic>
      <p:sp>
        <p:nvSpPr>
          <p:cNvPr id="16" name="Rectangle 15">
            <a:extLst>
              <a:ext uri="{FF2B5EF4-FFF2-40B4-BE49-F238E27FC236}">
                <a16:creationId xmlns:a16="http://schemas.microsoft.com/office/drawing/2014/main" id="{750DC9A2-7C65-AD15-659B-2241BE59252B}"/>
              </a:ext>
            </a:extLst>
          </p:cNvPr>
          <p:cNvSpPr/>
          <p:nvPr/>
        </p:nvSpPr>
        <p:spPr>
          <a:xfrm>
            <a:off x="1471961" y="4326673"/>
            <a:ext cx="10036098" cy="724829"/>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AA0F2B-5C29-0482-03A0-DFF8AFB3FA3E}"/>
              </a:ext>
            </a:extLst>
          </p:cNvPr>
          <p:cNvSpPr/>
          <p:nvPr/>
        </p:nvSpPr>
        <p:spPr>
          <a:xfrm>
            <a:off x="1211766" y="2282284"/>
            <a:ext cx="1286107" cy="538976"/>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997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dirty="0"/>
          </a:p>
        </p:txBody>
      </p:sp>
      <p:sp>
        <p:nvSpPr>
          <p:cNvPr id="4" name="Text 1"/>
          <p:cNvSpPr/>
          <p:nvPr/>
        </p:nvSpPr>
        <p:spPr>
          <a:xfrm>
            <a:off x="414511" y="177642"/>
            <a:ext cx="5809059" cy="726043"/>
          </a:xfrm>
          <a:prstGeom prst="rect">
            <a:avLst/>
          </a:prstGeom>
          <a:noFill/>
          <a:ln/>
        </p:spPr>
        <p:txBody>
          <a:bodyPr wrap="none" rtlCol="0" anchor="t"/>
          <a:lstStyle/>
          <a:p>
            <a:pPr marL="0" indent="0">
              <a:lnSpc>
                <a:spcPts val="5718"/>
              </a:lnSpc>
              <a:buNone/>
            </a:pPr>
            <a:r>
              <a:rPr lang="en-US" sz="6000" b="1" kern="0" spc="-137" dirty="0">
                <a:solidFill>
                  <a:srgbClr val="FFFFFF"/>
                </a:solidFill>
                <a:latin typeface="Overpass" pitchFamily="34" charset="0"/>
                <a:ea typeface="Overpass" pitchFamily="34" charset="-122"/>
                <a:cs typeface="Overpass" pitchFamily="34" charset="-120"/>
              </a:rPr>
              <a:t>Gauge</a:t>
            </a:r>
            <a:r>
              <a:rPr lang="en-US" sz="4574" b="1" kern="0" spc="-137" dirty="0">
                <a:solidFill>
                  <a:srgbClr val="FFFFFF"/>
                </a:solidFill>
                <a:latin typeface="Overpass" pitchFamily="34" charset="0"/>
                <a:ea typeface="Overpass" pitchFamily="34" charset="-122"/>
                <a:cs typeface="Overpass" pitchFamily="34" charset="-120"/>
              </a:rPr>
              <a:t> </a:t>
            </a:r>
            <a:r>
              <a:rPr lang="en-US" sz="6000" b="1" kern="0" spc="-137" dirty="0">
                <a:solidFill>
                  <a:srgbClr val="FFFFFF"/>
                </a:solidFill>
                <a:latin typeface="Overpass" pitchFamily="34" charset="0"/>
                <a:ea typeface="Overpass" pitchFamily="34" charset="-122"/>
                <a:cs typeface="Overpass" pitchFamily="34" charset="-120"/>
              </a:rPr>
              <a:t>Metrics</a:t>
            </a:r>
          </a:p>
        </p:txBody>
      </p:sp>
      <p:sp>
        <p:nvSpPr>
          <p:cNvPr id="5" name="Text 2"/>
          <p:cNvSpPr/>
          <p:nvPr/>
        </p:nvSpPr>
        <p:spPr>
          <a:xfrm>
            <a:off x="68136" y="1644253"/>
            <a:ext cx="1957309" cy="363141"/>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Description</a:t>
            </a:r>
            <a:endParaRPr lang="en-US" sz="2287" dirty="0"/>
          </a:p>
        </p:txBody>
      </p:sp>
      <p:sp>
        <p:nvSpPr>
          <p:cNvPr id="6" name="Text 3"/>
          <p:cNvSpPr/>
          <p:nvPr/>
        </p:nvSpPr>
        <p:spPr>
          <a:xfrm>
            <a:off x="733155" y="2511477"/>
            <a:ext cx="13965381" cy="1185148"/>
          </a:xfrm>
          <a:prstGeom prst="rect">
            <a:avLst/>
          </a:prstGeom>
          <a:noFill/>
          <a:ln/>
        </p:spPr>
        <p:txBody>
          <a:bodyPr wrap="square" rtlCol="0" anchor="t"/>
          <a:lstStyle/>
          <a:p>
            <a:pPr>
              <a:lnSpc>
                <a:spcPts val="3110"/>
              </a:lnSpc>
            </a:pPr>
            <a:r>
              <a:rPr lang="en-US" sz="2400" dirty="0">
                <a:solidFill>
                  <a:srgbClr val="E5E0DF"/>
                </a:solidFill>
                <a:latin typeface="Overpass" pitchFamily="34" charset="0"/>
                <a:ea typeface="Overpass" pitchFamily="34" charset="-122"/>
                <a:cs typeface="Overpass" pitchFamily="34" charset="-120"/>
              </a:rPr>
              <a:t>Gauges are a type of metric that represent a value that can increase or decrease over time. They are used to measure the current state of a system, such as the amount of </a:t>
            </a:r>
            <a:r>
              <a:rPr lang="en-US" sz="2400" b="1" dirty="0">
                <a:solidFill>
                  <a:schemeClr val="accent2"/>
                </a:solidFill>
                <a:latin typeface="Overpass" pitchFamily="34" charset="0"/>
                <a:ea typeface="Overpass" pitchFamily="34" charset="-122"/>
                <a:cs typeface="Overpass" pitchFamily="34" charset="-120"/>
              </a:rPr>
              <a:t>memory used</a:t>
            </a:r>
            <a:r>
              <a:rPr lang="en-US" sz="2400" dirty="0">
                <a:solidFill>
                  <a:srgbClr val="E5E0DF"/>
                </a:solidFill>
                <a:latin typeface="Overpass" pitchFamily="34" charset="0"/>
                <a:ea typeface="Overpass" pitchFamily="34" charset="-122"/>
                <a:cs typeface="Overpass" pitchFamily="34" charset="-120"/>
              </a:rPr>
              <a:t>, the number of </a:t>
            </a:r>
            <a:r>
              <a:rPr lang="en-US" sz="2400" b="1" dirty="0">
                <a:solidFill>
                  <a:schemeClr val="accent2"/>
                </a:solidFill>
                <a:latin typeface="Overpass" pitchFamily="34" charset="0"/>
                <a:ea typeface="Overpass" pitchFamily="34" charset="-122"/>
                <a:cs typeface="Overpass" pitchFamily="34" charset="-120"/>
              </a:rPr>
              <a:t>active connections</a:t>
            </a:r>
            <a:r>
              <a:rPr lang="en-US" sz="2400" dirty="0">
                <a:solidFill>
                  <a:srgbClr val="E5E0DF"/>
                </a:solidFill>
                <a:latin typeface="Overpass" pitchFamily="34" charset="0"/>
                <a:ea typeface="Overpass" pitchFamily="34" charset="-122"/>
                <a:cs typeface="Overpass" pitchFamily="34" charset="-120"/>
              </a:rPr>
              <a:t>, or the </a:t>
            </a:r>
            <a:r>
              <a:rPr lang="en-US" sz="2400" b="1" dirty="0">
                <a:solidFill>
                  <a:schemeClr val="accent2"/>
                </a:solidFill>
                <a:latin typeface="Overpass" pitchFamily="34" charset="0"/>
                <a:ea typeface="Overpass" pitchFamily="34" charset="-122"/>
                <a:cs typeface="Overpass" pitchFamily="34" charset="-120"/>
              </a:rPr>
              <a:t>temperature of a server</a:t>
            </a:r>
            <a:r>
              <a:rPr lang="en-US" sz="2400" dirty="0">
                <a:solidFill>
                  <a:srgbClr val="E5E0DF"/>
                </a:solidFill>
                <a:latin typeface="Overpass" pitchFamily="34" charset="0"/>
                <a:ea typeface="Overpass" pitchFamily="34" charset="-122"/>
                <a:cs typeface="Overpass" pitchFamily="34" charset="-120"/>
              </a:rPr>
              <a:t>. Gauges will count upward and downward.</a:t>
            </a:r>
            <a:endParaRPr lang="en-US" sz="2400" dirty="0"/>
          </a:p>
        </p:txBody>
      </p:sp>
      <p:sp>
        <p:nvSpPr>
          <p:cNvPr id="7" name="Text 4"/>
          <p:cNvSpPr/>
          <p:nvPr/>
        </p:nvSpPr>
        <p:spPr>
          <a:xfrm>
            <a:off x="68136" y="3842373"/>
            <a:ext cx="3332300" cy="363141"/>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Use Cases</a:t>
            </a:r>
            <a:endParaRPr lang="en-US" sz="2800" dirty="0"/>
          </a:p>
        </p:txBody>
      </p:sp>
      <p:sp>
        <p:nvSpPr>
          <p:cNvPr id="8" name="Text 5"/>
          <p:cNvSpPr/>
          <p:nvPr/>
        </p:nvSpPr>
        <p:spPr>
          <a:xfrm>
            <a:off x="665018" y="4332985"/>
            <a:ext cx="13965381" cy="790099"/>
          </a:xfrm>
          <a:prstGeom prst="rect">
            <a:avLst/>
          </a:prstGeom>
          <a:noFill/>
          <a:ln/>
        </p:spPr>
        <p:txBody>
          <a:bodyPr wrap="squar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Gauges are useful for monitoring the current state of a system, such as the available capacity of a resource or the current load on a server.</a:t>
            </a:r>
            <a:endParaRPr lang="en-US" sz="2400" dirty="0"/>
          </a:p>
        </p:txBody>
      </p:sp>
      <p:sp>
        <p:nvSpPr>
          <p:cNvPr id="9" name="Text 6"/>
          <p:cNvSpPr/>
          <p:nvPr/>
        </p:nvSpPr>
        <p:spPr>
          <a:xfrm>
            <a:off x="68136" y="5386493"/>
            <a:ext cx="3332300" cy="363141"/>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Example</a:t>
            </a:r>
            <a:endParaRPr lang="en-US" sz="2800" dirty="0"/>
          </a:p>
        </p:txBody>
      </p:sp>
      <p:sp>
        <p:nvSpPr>
          <p:cNvPr id="10" name="Text 7"/>
          <p:cNvSpPr/>
          <p:nvPr/>
        </p:nvSpPr>
        <p:spPr>
          <a:xfrm>
            <a:off x="554182" y="6119918"/>
            <a:ext cx="14076218" cy="395049"/>
          </a:xfrm>
          <a:prstGeom prst="rect">
            <a:avLst/>
          </a:prstGeom>
          <a:noFill/>
          <a:ln/>
        </p:spPr>
        <p:txBody>
          <a:bodyPr wrap="non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The current </a:t>
            </a:r>
            <a:r>
              <a:rPr lang="en-US" sz="2400" b="1" dirty="0">
                <a:solidFill>
                  <a:schemeClr val="accent2"/>
                </a:solidFill>
                <a:latin typeface="Overpass" pitchFamily="34" charset="0"/>
                <a:ea typeface="Overpass" pitchFamily="34" charset="-122"/>
                <a:cs typeface="Overpass" pitchFamily="34" charset="-120"/>
              </a:rPr>
              <a:t>CPU utilization </a:t>
            </a:r>
            <a:r>
              <a:rPr lang="en-US" sz="2400" dirty="0">
                <a:solidFill>
                  <a:srgbClr val="E5E0DF"/>
                </a:solidFill>
                <a:latin typeface="Overpass" pitchFamily="34" charset="0"/>
                <a:ea typeface="Overpass" pitchFamily="34" charset="-122"/>
                <a:cs typeface="Overpass" pitchFamily="34" charset="-120"/>
              </a:rPr>
              <a:t>of a server is a common example of a gauge metric.</a:t>
            </a:r>
            <a:endParaRPr lang="en-US" sz="2400" dirty="0"/>
          </a:p>
        </p:txBody>
      </p:sp>
      <p:pic>
        <p:nvPicPr>
          <p:cNvPr id="12" name="189788-886572656_small">
            <a:hlinkClick r:id="" action="ppaction://media"/>
            <a:extLst>
              <a:ext uri="{FF2B5EF4-FFF2-40B4-BE49-F238E27FC236}">
                <a16:creationId xmlns:a16="http://schemas.microsoft.com/office/drawing/2014/main" id="{3CF61BF6-97BB-AF75-BF2C-9B95FF7FC19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716914" y="61900"/>
            <a:ext cx="4047909" cy="2276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2"/>
                </p:tgtEl>
              </p:cMediaNode>
            </p:video>
          </p:childTnLst>
        </p:cTn>
      </p:par>
    </p:tnLst>
    <p:bldLst>
      <p:bldP spid="8"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dirty="0"/>
          </a:p>
        </p:txBody>
      </p:sp>
      <p:sp>
        <p:nvSpPr>
          <p:cNvPr id="4" name="Text 1"/>
          <p:cNvSpPr/>
          <p:nvPr/>
        </p:nvSpPr>
        <p:spPr>
          <a:xfrm>
            <a:off x="206693" y="370284"/>
            <a:ext cx="5809059" cy="899716"/>
          </a:xfrm>
          <a:prstGeom prst="rect">
            <a:avLst/>
          </a:prstGeom>
          <a:noFill/>
          <a:ln/>
        </p:spPr>
        <p:txBody>
          <a:bodyPr wrap="none" rtlCol="0" anchor="t"/>
          <a:lstStyle/>
          <a:p>
            <a:pPr marL="0" indent="0">
              <a:lnSpc>
                <a:spcPts val="5718"/>
              </a:lnSpc>
              <a:buNone/>
            </a:pPr>
            <a:r>
              <a:rPr lang="en-US" sz="6000" b="1" kern="0" spc="-137" dirty="0">
                <a:solidFill>
                  <a:srgbClr val="FFFFFF"/>
                </a:solidFill>
                <a:latin typeface="Overpass" pitchFamily="34" charset="0"/>
                <a:ea typeface="Overpass" pitchFamily="34" charset="-122"/>
              </a:rPr>
              <a:t>Histogram</a:t>
            </a:r>
            <a:r>
              <a:rPr lang="en-US" sz="4574" b="1" kern="0" spc="-137" dirty="0">
                <a:solidFill>
                  <a:srgbClr val="FFFFFF"/>
                </a:solidFill>
                <a:latin typeface="Overpass" pitchFamily="34" charset="0"/>
                <a:ea typeface="Overpass" pitchFamily="34" charset="-122"/>
                <a:cs typeface="Overpass" pitchFamily="34" charset="-120"/>
              </a:rPr>
              <a:t> </a:t>
            </a:r>
            <a:r>
              <a:rPr lang="en-US" sz="6000" b="1" kern="0" spc="-137" dirty="0">
                <a:solidFill>
                  <a:srgbClr val="FFFFFF"/>
                </a:solidFill>
                <a:latin typeface="Overpass" pitchFamily="34" charset="0"/>
                <a:ea typeface="Overpass" pitchFamily="34" charset="-122"/>
              </a:rPr>
              <a:t>Metrics</a:t>
            </a:r>
          </a:p>
        </p:txBody>
      </p:sp>
      <p:sp>
        <p:nvSpPr>
          <p:cNvPr id="5" name="Text 2"/>
          <p:cNvSpPr/>
          <p:nvPr/>
        </p:nvSpPr>
        <p:spPr>
          <a:xfrm>
            <a:off x="206692" y="1468318"/>
            <a:ext cx="3300593" cy="363141"/>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Description</a:t>
            </a:r>
            <a:endParaRPr lang="en-US" sz="2287" dirty="0"/>
          </a:p>
        </p:txBody>
      </p:sp>
      <p:sp>
        <p:nvSpPr>
          <p:cNvPr id="6" name="Text 3"/>
          <p:cNvSpPr/>
          <p:nvPr/>
        </p:nvSpPr>
        <p:spPr>
          <a:xfrm>
            <a:off x="631404" y="1892676"/>
            <a:ext cx="13636308" cy="1832592"/>
          </a:xfrm>
          <a:prstGeom prst="rect">
            <a:avLst/>
          </a:prstGeom>
          <a:noFill/>
          <a:ln/>
        </p:spPr>
        <p:txBody>
          <a:bodyPr wrap="squar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Histograms are a type of metric that measure the distribution of a value over time. They are used to track the </a:t>
            </a:r>
            <a:r>
              <a:rPr lang="en-US" sz="2400" b="1" dirty="0">
                <a:solidFill>
                  <a:schemeClr val="accent2"/>
                </a:solidFill>
                <a:latin typeface="Overpass" pitchFamily="34" charset="0"/>
                <a:ea typeface="Overpass" pitchFamily="34" charset="-122"/>
                <a:cs typeface="Overpass" pitchFamily="34" charset="-120"/>
              </a:rPr>
              <a:t>frequency</a:t>
            </a:r>
            <a:r>
              <a:rPr lang="en-US" sz="2400" dirty="0">
                <a:solidFill>
                  <a:srgbClr val="E5E0DF"/>
                </a:solidFill>
                <a:latin typeface="Overpass" pitchFamily="34" charset="0"/>
                <a:ea typeface="Overpass" pitchFamily="34" charset="-122"/>
                <a:cs typeface="Overpass" pitchFamily="34" charset="-120"/>
              </a:rPr>
              <a:t> and </a:t>
            </a:r>
            <a:r>
              <a:rPr lang="en-US" sz="2400" b="1" dirty="0">
                <a:solidFill>
                  <a:schemeClr val="accent2"/>
                </a:solidFill>
                <a:latin typeface="Overpass" pitchFamily="34" charset="0"/>
                <a:ea typeface="Overpass" pitchFamily="34" charset="-122"/>
                <a:cs typeface="Overpass" pitchFamily="34" charset="-120"/>
              </a:rPr>
              <a:t>duration of events</a:t>
            </a:r>
            <a:r>
              <a:rPr lang="en-US" sz="2400" dirty="0">
                <a:solidFill>
                  <a:srgbClr val="E5E0DF"/>
                </a:solidFill>
                <a:latin typeface="Overpass" pitchFamily="34" charset="0"/>
                <a:ea typeface="Overpass" pitchFamily="34" charset="-122"/>
                <a:cs typeface="Overpass" pitchFamily="34" charset="-120"/>
              </a:rPr>
              <a:t>, such as the response times of an API or the </a:t>
            </a:r>
            <a:r>
              <a:rPr lang="en-US" sz="2400" b="1" dirty="0">
                <a:solidFill>
                  <a:schemeClr val="accent2"/>
                </a:solidFill>
                <a:latin typeface="Overpass" pitchFamily="34" charset="0"/>
                <a:ea typeface="Overpass" pitchFamily="34" charset="-122"/>
                <a:cs typeface="Overpass" pitchFamily="34" charset="-120"/>
              </a:rPr>
              <a:t>duration of database queries</a:t>
            </a:r>
            <a:r>
              <a:rPr lang="en-US" sz="2400" dirty="0">
                <a:solidFill>
                  <a:srgbClr val="E5E0DF"/>
                </a:solidFill>
                <a:latin typeface="Overpass" pitchFamily="34" charset="0"/>
                <a:ea typeface="Overpass" pitchFamily="34" charset="-122"/>
                <a:cs typeface="Overpass" pitchFamily="34" charset="-120"/>
              </a:rPr>
              <a:t>.</a:t>
            </a:r>
          </a:p>
          <a:p>
            <a:pPr>
              <a:lnSpc>
                <a:spcPts val="3110"/>
              </a:lnSpc>
            </a:pPr>
            <a:r>
              <a:rPr lang="en-US" sz="2400" dirty="0">
                <a:solidFill>
                  <a:schemeClr val="bg1"/>
                </a:solidFill>
              </a:rPr>
              <a:t>A histogram counts the number of observations/events that fall into a set of configuration buckets (rules), each buckets separate by time series. A histogram uses a labels to differentiate between buckets.</a:t>
            </a:r>
            <a:endParaRPr lang="en-US" sz="1944" dirty="0">
              <a:solidFill>
                <a:schemeClr val="bg1"/>
              </a:solidFill>
            </a:endParaRPr>
          </a:p>
        </p:txBody>
      </p:sp>
      <p:sp>
        <p:nvSpPr>
          <p:cNvPr id="7" name="Text 4"/>
          <p:cNvSpPr/>
          <p:nvPr/>
        </p:nvSpPr>
        <p:spPr>
          <a:xfrm>
            <a:off x="206691" y="3905889"/>
            <a:ext cx="3300593" cy="365380"/>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Use Cases</a:t>
            </a:r>
            <a:endParaRPr lang="en-US" sz="2800" dirty="0"/>
          </a:p>
        </p:txBody>
      </p:sp>
      <p:sp>
        <p:nvSpPr>
          <p:cNvPr id="8" name="Text 5"/>
          <p:cNvSpPr/>
          <p:nvPr/>
        </p:nvSpPr>
        <p:spPr>
          <a:xfrm>
            <a:off x="790893" y="4463686"/>
            <a:ext cx="13636308" cy="790099"/>
          </a:xfrm>
          <a:prstGeom prst="rect">
            <a:avLst/>
          </a:prstGeom>
          <a:noFill/>
          <a:ln/>
        </p:spPr>
        <p:txBody>
          <a:bodyPr wrap="squar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Histograms are useful for understanding the </a:t>
            </a:r>
            <a:r>
              <a:rPr lang="en-US" sz="2400" b="1" dirty="0">
                <a:solidFill>
                  <a:schemeClr val="accent2"/>
                </a:solidFill>
                <a:latin typeface="Overpass" pitchFamily="34" charset="0"/>
                <a:ea typeface="Overpass" pitchFamily="34" charset="-122"/>
                <a:cs typeface="Overpass" pitchFamily="34" charset="-120"/>
              </a:rPr>
              <a:t>performance characteristics of a system</a:t>
            </a:r>
            <a:r>
              <a:rPr lang="en-US" sz="2400" dirty="0">
                <a:solidFill>
                  <a:srgbClr val="E5E0DF"/>
                </a:solidFill>
                <a:latin typeface="Overpass" pitchFamily="34" charset="0"/>
                <a:ea typeface="Overpass" pitchFamily="34" charset="-122"/>
                <a:cs typeface="Overpass" pitchFamily="34" charset="-120"/>
              </a:rPr>
              <a:t>, such as the latency of requests or the duration of database queries.</a:t>
            </a:r>
            <a:endParaRPr lang="en-US" sz="2400" dirty="0"/>
          </a:p>
        </p:txBody>
      </p:sp>
      <p:sp>
        <p:nvSpPr>
          <p:cNvPr id="9" name="Text 6"/>
          <p:cNvSpPr/>
          <p:nvPr/>
        </p:nvSpPr>
        <p:spPr>
          <a:xfrm>
            <a:off x="206692" y="5255935"/>
            <a:ext cx="3300593" cy="363141"/>
          </a:xfrm>
          <a:prstGeom prst="rect">
            <a:avLst/>
          </a:prstGeom>
          <a:noFill/>
          <a:ln/>
        </p:spPr>
        <p:txBody>
          <a:bodyPr wrap="none" rtlCol="0" anchor="t"/>
          <a:lstStyle/>
          <a:p>
            <a:pPr marL="0" indent="0">
              <a:lnSpc>
                <a:spcPts val="2859"/>
              </a:lnSpc>
              <a:buNone/>
            </a:pPr>
            <a:r>
              <a:rPr lang="en-US" sz="2400" b="1" kern="0" spc="-69" dirty="0">
                <a:solidFill>
                  <a:srgbClr val="FFFFFF"/>
                </a:solidFill>
                <a:latin typeface="Overpass" pitchFamily="34" charset="0"/>
                <a:ea typeface="Overpass" pitchFamily="34" charset="-122"/>
                <a:cs typeface="Overpass" pitchFamily="34" charset="-120"/>
              </a:rPr>
              <a:t>Example</a:t>
            </a:r>
            <a:endParaRPr lang="en-US" sz="2287" dirty="0"/>
          </a:p>
        </p:txBody>
      </p:sp>
      <p:sp>
        <p:nvSpPr>
          <p:cNvPr id="10" name="Text 7"/>
          <p:cNvSpPr/>
          <p:nvPr/>
        </p:nvSpPr>
        <p:spPr>
          <a:xfrm>
            <a:off x="790893" y="5989360"/>
            <a:ext cx="13636308" cy="2151340"/>
          </a:xfrm>
          <a:prstGeom prst="rect">
            <a:avLst/>
          </a:prstGeom>
          <a:noFill/>
          <a:ln/>
        </p:spPr>
        <p:txBody>
          <a:bodyPr wrap="non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The response time of an HTTP request is a common example. </a:t>
            </a:r>
          </a:p>
          <a:p>
            <a:pPr>
              <a:lnSpc>
                <a:spcPts val="3110"/>
              </a:lnSpc>
            </a:pPr>
            <a:r>
              <a:rPr lang="en-US" sz="2400" dirty="0" err="1">
                <a:solidFill>
                  <a:srgbClr val="E5E0DF"/>
                </a:solidFill>
                <a:latin typeface="Overpass" pitchFamily="34" charset="0"/>
                <a:ea typeface="Overpass" pitchFamily="34" charset="-122"/>
                <a:cs typeface="Overpass" pitchFamily="34" charset="-120"/>
              </a:rPr>
              <a:t>http_request_duration_seconds_buckets</a:t>
            </a:r>
            <a:r>
              <a:rPr lang="en-US" sz="2400" dirty="0">
                <a:solidFill>
                  <a:srgbClr val="E5E0DF"/>
                </a:solidFill>
                <a:latin typeface="Overpass" pitchFamily="34" charset="0"/>
                <a:ea typeface="Overpass" pitchFamily="34" charset="-122"/>
                <a:cs typeface="Overpass" pitchFamily="34" charset="-120"/>
              </a:rPr>
              <a:t>{</a:t>
            </a:r>
            <a:r>
              <a:rPr lang="en-US" sz="2400" b="1" dirty="0">
                <a:solidFill>
                  <a:schemeClr val="accent2"/>
                </a:solidFill>
                <a:latin typeface="Overpass" pitchFamily="34" charset="0"/>
                <a:ea typeface="Overpass" pitchFamily="34" charset="-122"/>
                <a:cs typeface="Overpass" pitchFamily="34" charset="-120"/>
              </a:rPr>
              <a:t>le</a:t>
            </a:r>
            <a:r>
              <a:rPr lang="en-US" sz="2400" dirty="0">
                <a:solidFill>
                  <a:srgbClr val="E5E0DF"/>
                </a:solidFill>
                <a:latin typeface="Overpass" pitchFamily="34" charset="0"/>
                <a:ea typeface="Overpass" pitchFamily="34" charset="-122"/>
                <a:cs typeface="Overpass" pitchFamily="34" charset="-120"/>
              </a:rPr>
              <a:t>="0.2"}</a:t>
            </a:r>
          </a:p>
          <a:p>
            <a:pPr>
              <a:lnSpc>
                <a:spcPts val="3110"/>
              </a:lnSpc>
            </a:pPr>
            <a:r>
              <a:rPr lang="en-US" sz="2400" dirty="0" err="1">
                <a:solidFill>
                  <a:srgbClr val="E5E0DF"/>
                </a:solidFill>
                <a:latin typeface="Overpass" pitchFamily="34" charset="0"/>
                <a:ea typeface="Overpass" pitchFamily="34" charset="-122"/>
                <a:cs typeface="Overpass" pitchFamily="34" charset="-120"/>
              </a:rPr>
              <a:t>http_request_duration_seconds_buckets</a:t>
            </a:r>
            <a:r>
              <a:rPr lang="en-US" sz="2400" dirty="0">
                <a:solidFill>
                  <a:srgbClr val="E5E0DF"/>
                </a:solidFill>
                <a:latin typeface="Overpass" pitchFamily="34" charset="0"/>
                <a:ea typeface="Overpass" pitchFamily="34" charset="-122"/>
                <a:cs typeface="Overpass" pitchFamily="34" charset="-120"/>
              </a:rPr>
              <a:t>{</a:t>
            </a:r>
            <a:r>
              <a:rPr lang="en-US" sz="2400" b="1" dirty="0">
                <a:solidFill>
                  <a:schemeClr val="accent2"/>
                </a:solidFill>
                <a:latin typeface="Overpass" pitchFamily="34" charset="0"/>
                <a:ea typeface="Overpass" pitchFamily="34" charset="-122"/>
                <a:cs typeface="Overpass" pitchFamily="34" charset="-120"/>
              </a:rPr>
              <a:t>le</a:t>
            </a:r>
            <a:r>
              <a:rPr lang="en-US" sz="2400" dirty="0">
                <a:solidFill>
                  <a:srgbClr val="E5E0DF"/>
                </a:solidFill>
                <a:latin typeface="Overpass" pitchFamily="34" charset="0"/>
                <a:ea typeface="Overpass" pitchFamily="34" charset="-122"/>
                <a:cs typeface="Overpass" pitchFamily="34" charset="-120"/>
              </a:rPr>
              <a:t>="0.5"}</a:t>
            </a:r>
          </a:p>
          <a:p>
            <a:pPr>
              <a:lnSpc>
                <a:spcPts val="3110"/>
              </a:lnSpc>
            </a:pPr>
            <a:r>
              <a:rPr lang="en-US" sz="2400" dirty="0" err="1">
                <a:solidFill>
                  <a:srgbClr val="E5E0DF"/>
                </a:solidFill>
                <a:latin typeface="Overpass" pitchFamily="34" charset="0"/>
                <a:ea typeface="Overpass" pitchFamily="34" charset="-122"/>
                <a:cs typeface="Overpass" pitchFamily="34" charset="-120"/>
              </a:rPr>
              <a:t>http_request_duration_seconds_buckets</a:t>
            </a:r>
            <a:r>
              <a:rPr lang="en-US" sz="2400" dirty="0">
                <a:solidFill>
                  <a:srgbClr val="E5E0DF"/>
                </a:solidFill>
                <a:latin typeface="Overpass" pitchFamily="34" charset="0"/>
                <a:ea typeface="Overpass" pitchFamily="34" charset="-122"/>
                <a:cs typeface="Overpass" pitchFamily="34" charset="-120"/>
              </a:rPr>
              <a:t>{</a:t>
            </a:r>
            <a:r>
              <a:rPr lang="en-US" sz="2400" b="1" dirty="0">
                <a:solidFill>
                  <a:schemeClr val="accent2"/>
                </a:solidFill>
                <a:latin typeface="Overpass" pitchFamily="34" charset="0"/>
                <a:ea typeface="Overpass" pitchFamily="34" charset="-122"/>
                <a:cs typeface="Overpass" pitchFamily="34" charset="-120"/>
              </a:rPr>
              <a:t>le</a:t>
            </a:r>
            <a:r>
              <a:rPr lang="en-US" sz="2400" dirty="0">
                <a:solidFill>
                  <a:srgbClr val="E5E0DF"/>
                </a:solidFill>
                <a:latin typeface="Overpass" pitchFamily="34" charset="0"/>
                <a:ea typeface="Overpass" pitchFamily="34" charset="-122"/>
                <a:cs typeface="Overpass" pitchFamily="34" charset="-120"/>
              </a:rPr>
              <a:t>="1.0"}</a:t>
            </a:r>
          </a:p>
          <a:p>
            <a:pPr>
              <a:lnSpc>
                <a:spcPts val="3110"/>
              </a:lnSpc>
            </a:pPr>
            <a:r>
              <a:rPr lang="en-US" sz="2400" dirty="0" err="1">
                <a:solidFill>
                  <a:srgbClr val="E5E0DF"/>
                </a:solidFill>
                <a:latin typeface="Overpass" pitchFamily="34" charset="0"/>
                <a:ea typeface="Overpass" pitchFamily="34" charset="-122"/>
                <a:cs typeface="Overpass" pitchFamily="34" charset="-120"/>
              </a:rPr>
              <a:t>http_request_duration_seconds_buckets</a:t>
            </a:r>
            <a:r>
              <a:rPr lang="en-US" sz="2400" dirty="0">
                <a:solidFill>
                  <a:srgbClr val="E5E0DF"/>
                </a:solidFill>
                <a:latin typeface="Overpass" pitchFamily="34" charset="0"/>
                <a:ea typeface="Overpass" pitchFamily="34" charset="-122"/>
                <a:cs typeface="Overpass" pitchFamily="34" charset="-120"/>
              </a:rPr>
              <a:t>{</a:t>
            </a:r>
            <a:r>
              <a:rPr lang="en-US" sz="2400" b="1" dirty="0" err="1">
                <a:solidFill>
                  <a:schemeClr val="accent2"/>
                </a:solidFill>
                <a:latin typeface="Overpass" pitchFamily="34" charset="0"/>
                <a:ea typeface="Overpass" pitchFamily="34" charset="-122"/>
                <a:cs typeface="Overpass" pitchFamily="34" charset="-120"/>
              </a:rPr>
              <a:t>ge</a:t>
            </a:r>
            <a:r>
              <a:rPr lang="en-US" sz="2400" dirty="0">
                <a:solidFill>
                  <a:srgbClr val="E5E0DF"/>
                </a:solidFill>
                <a:latin typeface="Overpass" pitchFamily="34" charset="0"/>
                <a:ea typeface="Overpass" pitchFamily="34" charset="-122"/>
                <a:cs typeface="Overpass" pitchFamily="34" charset="-120"/>
              </a:rPr>
              <a:t>="5.0"}</a:t>
            </a:r>
          </a:p>
          <a:p>
            <a:pPr marL="0" indent="0">
              <a:lnSpc>
                <a:spcPts val="3110"/>
              </a:lnSpc>
              <a:buNone/>
            </a:pP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50"/>
                                  </p:iterate>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50"/>
                                  </p:iterate>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
                                  </p:iterate>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a:p>
        </p:txBody>
      </p:sp>
      <p:sp>
        <p:nvSpPr>
          <p:cNvPr id="4" name="Text 1"/>
          <p:cNvSpPr/>
          <p:nvPr/>
        </p:nvSpPr>
        <p:spPr>
          <a:xfrm>
            <a:off x="460693" y="361275"/>
            <a:ext cx="5809059" cy="790099"/>
          </a:xfrm>
          <a:prstGeom prst="rect">
            <a:avLst/>
          </a:prstGeom>
          <a:noFill/>
          <a:ln/>
        </p:spPr>
        <p:txBody>
          <a:bodyPr wrap="none" rtlCol="0" anchor="t"/>
          <a:lstStyle/>
          <a:p>
            <a:pPr marL="0" indent="0">
              <a:lnSpc>
                <a:spcPts val="5718"/>
              </a:lnSpc>
              <a:buNone/>
            </a:pPr>
            <a:r>
              <a:rPr lang="en-US" sz="6000" b="1" kern="0" spc="-137" dirty="0">
                <a:solidFill>
                  <a:srgbClr val="FFFFFF"/>
                </a:solidFill>
                <a:latin typeface="Overpass" pitchFamily="34" charset="0"/>
                <a:ea typeface="Overpass" pitchFamily="34" charset="-122"/>
              </a:rPr>
              <a:t>Summary</a:t>
            </a:r>
            <a:r>
              <a:rPr lang="en-US" sz="4574" b="1" kern="0" spc="-137" dirty="0">
                <a:solidFill>
                  <a:srgbClr val="FFFFFF"/>
                </a:solidFill>
                <a:latin typeface="Overpass" pitchFamily="34" charset="0"/>
                <a:ea typeface="Overpass" pitchFamily="34" charset="-122"/>
                <a:cs typeface="Overpass" pitchFamily="34" charset="-120"/>
              </a:rPr>
              <a:t> </a:t>
            </a:r>
            <a:r>
              <a:rPr lang="en-US" sz="6000" b="1" kern="0" spc="-137" dirty="0">
                <a:solidFill>
                  <a:srgbClr val="FFFFFF"/>
                </a:solidFill>
                <a:latin typeface="Overpass" pitchFamily="34" charset="0"/>
                <a:ea typeface="Overpass" pitchFamily="34" charset="-122"/>
              </a:rPr>
              <a:t>Metrics</a:t>
            </a:r>
          </a:p>
        </p:txBody>
      </p:sp>
      <p:sp>
        <p:nvSpPr>
          <p:cNvPr id="5" name="Text 2"/>
          <p:cNvSpPr/>
          <p:nvPr/>
        </p:nvSpPr>
        <p:spPr>
          <a:xfrm>
            <a:off x="41593" y="1392118"/>
            <a:ext cx="2904530" cy="363141"/>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Description</a:t>
            </a:r>
            <a:endParaRPr lang="en-US" sz="2287" dirty="0"/>
          </a:p>
        </p:txBody>
      </p:sp>
      <p:sp>
        <p:nvSpPr>
          <p:cNvPr id="6" name="Text 3"/>
          <p:cNvSpPr/>
          <p:nvPr/>
        </p:nvSpPr>
        <p:spPr>
          <a:xfrm>
            <a:off x="943291" y="1823600"/>
            <a:ext cx="13687107" cy="1523525"/>
          </a:xfrm>
          <a:prstGeom prst="rect">
            <a:avLst/>
          </a:prstGeom>
          <a:noFill/>
          <a:ln/>
        </p:spPr>
        <p:txBody>
          <a:bodyPr wrap="squar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Summary metrics are a type of metric that provide statistical information about a set of values, such as the sum, count, minimum, maximum, and quantiles.</a:t>
            </a:r>
          </a:p>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It is like histogram metric, but it expose metrices in the form of quantiles instead of buckets.</a:t>
            </a:r>
          </a:p>
          <a:p>
            <a:pPr marL="0" indent="0">
              <a:lnSpc>
                <a:spcPts val="3110"/>
              </a:lnSpc>
              <a:buNone/>
            </a:pPr>
            <a:endParaRPr lang="en-US" sz="2400" dirty="0"/>
          </a:p>
        </p:txBody>
      </p:sp>
      <p:sp>
        <p:nvSpPr>
          <p:cNvPr id="7" name="Text 4"/>
          <p:cNvSpPr/>
          <p:nvPr/>
        </p:nvSpPr>
        <p:spPr>
          <a:xfrm>
            <a:off x="41593" y="3285927"/>
            <a:ext cx="2904530" cy="363141"/>
          </a:xfrm>
          <a:prstGeom prst="rect">
            <a:avLst/>
          </a:prstGeom>
          <a:noFill/>
          <a:ln/>
        </p:spPr>
        <p:txBody>
          <a:bodyPr wrap="none" rtlCol="0" anchor="t"/>
          <a:lstStyle/>
          <a:p>
            <a:pPr marL="0" indent="0">
              <a:lnSpc>
                <a:spcPts val="2859"/>
              </a:lnSpc>
              <a:buNone/>
            </a:pPr>
            <a:r>
              <a:rPr lang="en-US" sz="2400" b="1" kern="0" spc="-69" dirty="0">
                <a:solidFill>
                  <a:srgbClr val="FFFFFF"/>
                </a:solidFill>
                <a:latin typeface="Overpass" pitchFamily="34" charset="0"/>
                <a:ea typeface="Overpass" pitchFamily="34" charset="-122"/>
                <a:cs typeface="Overpass" pitchFamily="34" charset="-120"/>
              </a:rPr>
              <a:t>Use Cases</a:t>
            </a:r>
            <a:endParaRPr lang="en-US" sz="2400" dirty="0"/>
          </a:p>
        </p:txBody>
      </p:sp>
      <p:sp>
        <p:nvSpPr>
          <p:cNvPr id="8" name="Text 5"/>
          <p:cNvSpPr/>
          <p:nvPr/>
        </p:nvSpPr>
        <p:spPr>
          <a:xfrm>
            <a:off x="943292" y="4019352"/>
            <a:ext cx="13687107" cy="790099"/>
          </a:xfrm>
          <a:prstGeom prst="rect">
            <a:avLst/>
          </a:prstGeom>
          <a:noFill/>
          <a:ln/>
        </p:spPr>
        <p:txBody>
          <a:bodyPr wrap="squar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Summary metrics are useful for understanding the distribution of a value, such as the latency of requests or the size of responses.</a:t>
            </a:r>
            <a:endParaRPr lang="en-US" sz="2400" dirty="0"/>
          </a:p>
        </p:txBody>
      </p:sp>
      <p:sp>
        <p:nvSpPr>
          <p:cNvPr id="9" name="Text 6"/>
          <p:cNvSpPr/>
          <p:nvPr/>
        </p:nvSpPr>
        <p:spPr>
          <a:xfrm>
            <a:off x="41593" y="5179735"/>
            <a:ext cx="2904530" cy="363141"/>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Example</a:t>
            </a:r>
            <a:endParaRPr lang="en-US" sz="2287" dirty="0"/>
          </a:p>
        </p:txBody>
      </p:sp>
      <p:sp>
        <p:nvSpPr>
          <p:cNvPr id="10" name="Text 7"/>
          <p:cNvSpPr/>
          <p:nvPr/>
        </p:nvSpPr>
        <p:spPr>
          <a:xfrm>
            <a:off x="943293" y="5797610"/>
            <a:ext cx="10516396" cy="1125704"/>
          </a:xfrm>
          <a:prstGeom prst="rect">
            <a:avLst/>
          </a:prstGeom>
          <a:noFill/>
          <a:ln/>
        </p:spPr>
        <p:txBody>
          <a:bodyPr wrap="none" rtlCol="0" anchor="t"/>
          <a:lstStyle/>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The latency of HTTP requests, with calculated quantiles, is a common example of a </a:t>
            </a:r>
          </a:p>
          <a:p>
            <a:pPr marL="0" indent="0">
              <a:lnSpc>
                <a:spcPts val="3110"/>
              </a:lnSpc>
              <a:buNone/>
            </a:pPr>
            <a:r>
              <a:rPr lang="en-US" sz="2400" dirty="0">
                <a:solidFill>
                  <a:srgbClr val="E5E0DF"/>
                </a:solidFill>
                <a:latin typeface="Overpass" pitchFamily="34" charset="0"/>
                <a:ea typeface="Overpass" pitchFamily="34" charset="-122"/>
                <a:cs typeface="Overpass" pitchFamily="34" charset="-120"/>
              </a:rPr>
              <a:t>summary metric.</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50"/>
                                  </p:iterate>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alpha val="70000"/>
          </a:schemeClr>
        </a:solidFill>
        <a:effectLst/>
      </p:bgPr>
    </p:bg>
    <p:spTree>
      <p:nvGrpSpPr>
        <p:cNvPr id="1" name="Shape 382"/>
        <p:cNvGrpSpPr/>
        <p:nvPr/>
      </p:nvGrpSpPr>
      <p:grpSpPr>
        <a:xfrm>
          <a:off x="0" y="0"/>
          <a:ext cx="0" cy="0"/>
          <a:chOff x="0" y="0"/>
          <a:chExt cx="0" cy="0"/>
        </a:xfrm>
      </p:grpSpPr>
      <p:sp>
        <p:nvSpPr>
          <p:cNvPr id="383" name="Google Shape;383;p40"/>
          <p:cNvSpPr txBox="1">
            <a:spLocks noGrp="1"/>
          </p:cNvSpPr>
          <p:nvPr>
            <p:ph type="title"/>
          </p:nvPr>
        </p:nvSpPr>
        <p:spPr>
          <a:xfrm>
            <a:off x="0" y="2688"/>
            <a:ext cx="14630400" cy="1371036"/>
          </a:xfrm>
          <a:prstGeom prst="rect">
            <a:avLst/>
          </a:prstGeom>
          <a:solidFill>
            <a:srgbClr val="7030A0"/>
          </a:solidFill>
        </p:spPr>
        <p:txBody>
          <a:bodyPr spcFirstLastPara="1" wrap="square" lIns="146280" tIns="146280" rIns="146280" bIns="146280" anchor="t" anchorCtr="0">
            <a:noAutofit/>
          </a:bodyPr>
          <a:lstStyle/>
          <a:p>
            <a:r>
              <a:rPr lang="en" sz="6600" dirty="0">
                <a:solidFill>
                  <a:schemeClr val="bg1"/>
                </a:solidFill>
              </a:rPr>
              <a:t>Agenda</a:t>
            </a:r>
            <a:r>
              <a:rPr lang="en" sz="6600" dirty="0"/>
              <a:t> </a:t>
            </a:r>
            <a:endParaRPr sz="6600" dirty="0"/>
          </a:p>
        </p:txBody>
      </p:sp>
      <p:sp>
        <p:nvSpPr>
          <p:cNvPr id="390" name="Google Shape;390;p40"/>
          <p:cNvSpPr txBox="1">
            <a:spLocks noGrp="1"/>
          </p:cNvSpPr>
          <p:nvPr>
            <p:ph type="subTitle" idx="7"/>
          </p:nvPr>
        </p:nvSpPr>
        <p:spPr>
          <a:xfrm>
            <a:off x="34559" y="1694556"/>
            <a:ext cx="3738240" cy="775680"/>
          </a:xfrm>
          <a:prstGeom prst="rect">
            <a:avLst/>
          </a:prstGeom>
        </p:spPr>
        <p:txBody>
          <a:bodyPr spcFirstLastPara="1" wrap="square" lIns="146280" tIns="146280" rIns="146280" bIns="146280" anchor="b" anchorCtr="0">
            <a:noAutofit/>
          </a:bodyPr>
          <a:lstStyle/>
          <a:p>
            <a:pPr marL="0" indent="0"/>
            <a:r>
              <a:rPr lang="en-US" dirty="0"/>
              <a:t>Basic of Prometheus</a:t>
            </a:r>
            <a:endParaRPr dirty="0"/>
          </a:p>
        </p:txBody>
      </p:sp>
      <p:sp>
        <p:nvSpPr>
          <p:cNvPr id="391" name="Google Shape;391;p40"/>
          <p:cNvSpPr txBox="1">
            <a:spLocks noGrp="1"/>
          </p:cNvSpPr>
          <p:nvPr>
            <p:ph type="subTitle" idx="8"/>
          </p:nvPr>
        </p:nvSpPr>
        <p:spPr>
          <a:xfrm>
            <a:off x="4477732" y="1765363"/>
            <a:ext cx="3738240" cy="775680"/>
          </a:xfrm>
          <a:prstGeom prst="rect">
            <a:avLst/>
          </a:prstGeom>
        </p:spPr>
        <p:txBody>
          <a:bodyPr spcFirstLastPara="1" wrap="square" lIns="146280" tIns="146280" rIns="146280" bIns="146280" anchor="b" anchorCtr="0">
            <a:noAutofit/>
          </a:bodyPr>
          <a:lstStyle/>
          <a:p>
            <a:pPr marL="0" indent="0"/>
            <a:r>
              <a:rPr lang="en-US" dirty="0"/>
              <a:t>Install Prometheus</a:t>
            </a:r>
            <a:endParaRPr dirty="0"/>
          </a:p>
        </p:txBody>
      </p:sp>
      <p:sp>
        <p:nvSpPr>
          <p:cNvPr id="392" name="Google Shape;392;p40"/>
          <p:cNvSpPr txBox="1">
            <a:spLocks noGrp="1"/>
          </p:cNvSpPr>
          <p:nvPr>
            <p:ph type="subTitle" idx="9"/>
          </p:nvPr>
        </p:nvSpPr>
        <p:spPr>
          <a:xfrm>
            <a:off x="8988483" y="1694556"/>
            <a:ext cx="3738240" cy="775680"/>
          </a:xfrm>
          <a:prstGeom prst="rect">
            <a:avLst/>
          </a:prstGeom>
        </p:spPr>
        <p:txBody>
          <a:bodyPr spcFirstLastPara="1" wrap="square" lIns="146280" tIns="146280" rIns="146280" bIns="146280" anchor="b" anchorCtr="0">
            <a:noAutofit/>
          </a:bodyPr>
          <a:lstStyle/>
          <a:p>
            <a:pPr marL="0" indent="0"/>
            <a:r>
              <a:rPr lang="en-US" dirty="0"/>
              <a:t>Node Exporter</a:t>
            </a:r>
          </a:p>
        </p:txBody>
      </p:sp>
      <p:sp>
        <p:nvSpPr>
          <p:cNvPr id="393" name="Google Shape;393;p40"/>
          <p:cNvSpPr txBox="1">
            <a:spLocks noGrp="1"/>
          </p:cNvSpPr>
          <p:nvPr>
            <p:ph type="subTitle" idx="13"/>
          </p:nvPr>
        </p:nvSpPr>
        <p:spPr>
          <a:xfrm>
            <a:off x="4477732" y="2265211"/>
            <a:ext cx="3738240" cy="775680"/>
          </a:xfrm>
          <a:prstGeom prst="rect">
            <a:avLst/>
          </a:prstGeom>
        </p:spPr>
        <p:txBody>
          <a:bodyPr spcFirstLastPara="1" wrap="square" lIns="146280" tIns="146280" rIns="146280" bIns="146280" anchor="b" anchorCtr="0">
            <a:noAutofit/>
          </a:bodyPr>
          <a:lstStyle/>
          <a:p>
            <a:pPr marL="0" indent="0"/>
            <a:r>
              <a:rPr lang="en-US" dirty="0"/>
              <a:t>Metrics and Labels</a:t>
            </a:r>
          </a:p>
        </p:txBody>
      </p:sp>
      <p:sp>
        <p:nvSpPr>
          <p:cNvPr id="395" name="Google Shape;395;p40"/>
          <p:cNvSpPr txBox="1">
            <a:spLocks noGrp="1"/>
          </p:cNvSpPr>
          <p:nvPr>
            <p:ph type="subTitle" idx="15"/>
          </p:nvPr>
        </p:nvSpPr>
        <p:spPr>
          <a:xfrm>
            <a:off x="8988483" y="2301796"/>
            <a:ext cx="3738240" cy="775680"/>
          </a:xfrm>
          <a:prstGeom prst="rect">
            <a:avLst/>
          </a:prstGeom>
        </p:spPr>
        <p:txBody>
          <a:bodyPr spcFirstLastPara="1" wrap="square" lIns="146280" tIns="146280" rIns="146280" bIns="146280" anchor="b" anchorCtr="0">
            <a:noAutofit/>
          </a:bodyPr>
          <a:lstStyle/>
          <a:p>
            <a:pPr marL="0" indent="0"/>
            <a:r>
              <a:rPr lang="en-US" dirty="0"/>
              <a:t>Query &amp; Functions</a:t>
            </a:r>
            <a:endParaRPr dirty="0"/>
          </a:p>
        </p:txBody>
      </p:sp>
      <p:sp>
        <p:nvSpPr>
          <p:cNvPr id="396" name="Google Shape;396;p40"/>
          <p:cNvSpPr txBox="1">
            <a:spLocks noGrp="1"/>
          </p:cNvSpPr>
          <p:nvPr>
            <p:ph type="sldNum" idx="12"/>
          </p:nvPr>
        </p:nvSpPr>
        <p:spPr>
          <a:xfrm>
            <a:off x="13197600" y="7373602"/>
            <a:ext cx="877920" cy="629760"/>
          </a:xfrm>
          <a:prstGeom prst="rect">
            <a:avLst/>
          </a:prstGeom>
        </p:spPr>
        <p:txBody>
          <a:bodyPr spcFirstLastPara="1" wrap="square" lIns="146280" tIns="146280" rIns="146280" bIns="146280" anchor="ctr" anchorCtr="0">
            <a:noAutofit/>
          </a:bodyPr>
          <a:lstStyle/>
          <a:p>
            <a:fld id="{00000000-1234-1234-1234-123412341234}" type="slidenum">
              <a:rPr lang="en"/>
              <a:pPr/>
              <a:t>4</a:t>
            </a:fld>
            <a:endParaRPr/>
          </a:p>
        </p:txBody>
      </p:sp>
      <p:sp>
        <p:nvSpPr>
          <p:cNvPr id="5" name="Google Shape;393;p40">
            <a:extLst>
              <a:ext uri="{FF2B5EF4-FFF2-40B4-BE49-F238E27FC236}">
                <a16:creationId xmlns:a16="http://schemas.microsoft.com/office/drawing/2014/main" id="{1CC274E4-272B-4F68-0D45-FC71AA300FEB}"/>
              </a:ext>
            </a:extLst>
          </p:cNvPr>
          <p:cNvSpPr txBox="1">
            <a:spLocks/>
          </p:cNvSpPr>
          <p:nvPr/>
        </p:nvSpPr>
        <p:spPr>
          <a:xfrm>
            <a:off x="105242" y="2895712"/>
            <a:ext cx="2733562"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Push gateway</a:t>
            </a:r>
          </a:p>
        </p:txBody>
      </p:sp>
      <p:sp>
        <p:nvSpPr>
          <p:cNvPr id="16" name="Subtitle 15">
            <a:extLst>
              <a:ext uri="{FF2B5EF4-FFF2-40B4-BE49-F238E27FC236}">
                <a16:creationId xmlns:a16="http://schemas.microsoft.com/office/drawing/2014/main" id="{68798A41-CE68-4F0A-0FCD-E8BBBFBF6748}"/>
              </a:ext>
            </a:extLst>
          </p:cNvPr>
          <p:cNvSpPr>
            <a:spLocks noGrp="1"/>
          </p:cNvSpPr>
          <p:nvPr>
            <p:ph type="subTitle" idx="6"/>
          </p:nvPr>
        </p:nvSpPr>
        <p:spPr>
          <a:xfrm>
            <a:off x="4516647" y="2932841"/>
            <a:ext cx="4435035" cy="924960"/>
          </a:xfrm>
        </p:spPr>
        <p:txBody>
          <a:bodyPr/>
          <a:lstStyle/>
          <a:p>
            <a:r>
              <a:rPr lang="en-US" b="1" dirty="0">
                <a:solidFill>
                  <a:schemeClr val="dk1"/>
                </a:solidFill>
              </a:rPr>
              <a:t>Defining recording rules</a:t>
            </a:r>
          </a:p>
        </p:txBody>
      </p:sp>
      <p:sp>
        <p:nvSpPr>
          <p:cNvPr id="6" name="Google Shape;393;p40">
            <a:extLst>
              <a:ext uri="{FF2B5EF4-FFF2-40B4-BE49-F238E27FC236}">
                <a16:creationId xmlns:a16="http://schemas.microsoft.com/office/drawing/2014/main" id="{1A881613-FC23-F0FE-ADE7-7A83E4632722}"/>
              </a:ext>
            </a:extLst>
          </p:cNvPr>
          <p:cNvSpPr txBox="1">
            <a:spLocks/>
          </p:cNvSpPr>
          <p:nvPr/>
        </p:nvSpPr>
        <p:spPr>
          <a:xfrm>
            <a:off x="73474" y="2301796"/>
            <a:ext cx="3738240"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Jobs and Instances</a:t>
            </a:r>
          </a:p>
        </p:txBody>
      </p:sp>
      <p:sp>
        <p:nvSpPr>
          <p:cNvPr id="8" name="Google Shape;394;p40">
            <a:extLst>
              <a:ext uri="{FF2B5EF4-FFF2-40B4-BE49-F238E27FC236}">
                <a16:creationId xmlns:a16="http://schemas.microsoft.com/office/drawing/2014/main" id="{F10A3489-58C7-F8C2-DFE2-E2AD4AEA913A}"/>
              </a:ext>
            </a:extLst>
          </p:cNvPr>
          <p:cNvSpPr txBox="1">
            <a:spLocks/>
          </p:cNvSpPr>
          <p:nvPr/>
        </p:nvSpPr>
        <p:spPr>
          <a:xfrm>
            <a:off x="8988482" y="2794423"/>
            <a:ext cx="4801945" cy="88373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Service Discovery – part 1</a:t>
            </a:r>
          </a:p>
        </p:txBody>
      </p:sp>
      <p:sp>
        <p:nvSpPr>
          <p:cNvPr id="4" name="Google Shape;394;p40">
            <a:extLst>
              <a:ext uri="{FF2B5EF4-FFF2-40B4-BE49-F238E27FC236}">
                <a16:creationId xmlns:a16="http://schemas.microsoft.com/office/drawing/2014/main" id="{3DD4E156-22A4-F15A-5FA4-44AA710DD4CD}"/>
              </a:ext>
            </a:extLst>
          </p:cNvPr>
          <p:cNvSpPr txBox="1">
            <a:spLocks/>
          </p:cNvSpPr>
          <p:nvPr/>
        </p:nvSpPr>
        <p:spPr>
          <a:xfrm>
            <a:off x="105241" y="3549133"/>
            <a:ext cx="2841159"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Alert Manager</a:t>
            </a:r>
          </a:p>
        </p:txBody>
      </p:sp>
      <p:sp>
        <p:nvSpPr>
          <p:cNvPr id="9" name="Google Shape;385;p40">
            <a:extLst>
              <a:ext uri="{FF2B5EF4-FFF2-40B4-BE49-F238E27FC236}">
                <a16:creationId xmlns:a16="http://schemas.microsoft.com/office/drawing/2014/main" id="{10494270-6ED3-A562-D56E-516771431DB8}"/>
              </a:ext>
            </a:extLst>
          </p:cNvPr>
          <p:cNvSpPr txBox="1">
            <a:spLocks/>
          </p:cNvSpPr>
          <p:nvPr/>
        </p:nvSpPr>
        <p:spPr>
          <a:xfrm>
            <a:off x="105242" y="4143049"/>
            <a:ext cx="4540650" cy="3451850"/>
          </a:xfrm>
          <a:prstGeom prst="rect">
            <a:avLst/>
          </a:prstGeom>
          <a:ln>
            <a:noFill/>
          </a:ln>
        </p:spPr>
        <p:txBody>
          <a:bodyPr spcFirstLastPara="1" wrap="square" lIns="146280" tIns="146280" rIns="146280" bIns="146280"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pPr marL="0" indent="0"/>
            <a:r>
              <a:rPr lang="en-US" sz="2000" b="1" dirty="0"/>
              <a:t>What is Alert Manager?</a:t>
            </a:r>
          </a:p>
          <a:p>
            <a:pPr marL="0" indent="0"/>
            <a:r>
              <a:rPr lang="en-US" sz="2000" b="1" dirty="0"/>
              <a:t>Why we use?</a:t>
            </a:r>
          </a:p>
          <a:p>
            <a:pPr marL="0" indent="0"/>
            <a:r>
              <a:rPr lang="en-US" sz="2000" b="1" dirty="0"/>
              <a:t>Core features of Alert Manager.</a:t>
            </a:r>
          </a:p>
          <a:p>
            <a:pPr marL="0" indent="0"/>
            <a:r>
              <a:rPr lang="en-US" sz="1800" b="1" dirty="0"/>
              <a:t>Search, download and configure AlertManager</a:t>
            </a:r>
          </a:p>
          <a:p>
            <a:pPr marL="0" indent="0"/>
            <a:r>
              <a:rPr lang="en-US" sz="2000" b="1" dirty="0"/>
              <a:t>Integration of Alert Manager with Prometheus.</a:t>
            </a:r>
          </a:p>
          <a:p>
            <a:pPr marL="0" indent="0"/>
            <a:r>
              <a:rPr lang="en-US" sz="2000" b="1" dirty="0"/>
              <a:t>Lab for core feature.</a:t>
            </a:r>
          </a:p>
          <a:p>
            <a:pPr marL="0" indent="0"/>
            <a:r>
              <a:rPr lang="en-US" sz="2000" b="1" dirty="0"/>
              <a:t>Alert Manager HA setup</a:t>
            </a:r>
          </a:p>
          <a:p>
            <a:pPr marL="0" indent="0"/>
            <a:r>
              <a:rPr lang="en-US" sz="2000" b="1" dirty="0"/>
              <a:t>Lab</a:t>
            </a:r>
            <a:endParaRPr lang="en-US" dirty="0"/>
          </a:p>
        </p:txBody>
      </p:sp>
      <p:sp>
        <p:nvSpPr>
          <p:cNvPr id="2" name="Google Shape;394;p40">
            <a:extLst>
              <a:ext uri="{FF2B5EF4-FFF2-40B4-BE49-F238E27FC236}">
                <a16:creationId xmlns:a16="http://schemas.microsoft.com/office/drawing/2014/main" id="{4B1E9977-E3B3-C301-58F9-078494F0C3CE}"/>
              </a:ext>
            </a:extLst>
          </p:cNvPr>
          <p:cNvSpPr txBox="1">
            <a:spLocks/>
          </p:cNvSpPr>
          <p:nvPr/>
        </p:nvSpPr>
        <p:spPr>
          <a:xfrm>
            <a:off x="4488865" y="3549133"/>
            <a:ext cx="3396490"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Prometheus HA</a:t>
            </a:r>
          </a:p>
        </p:txBody>
      </p:sp>
      <p:sp>
        <p:nvSpPr>
          <p:cNvPr id="3" name="Google Shape;385;p40">
            <a:extLst>
              <a:ext uri="{FF2B5EF4-FFF2-40B4-BE49-F238E27FC236}">
                <a16:creationId xmlns:a16="http://schemas.microsoft.com/office/drawing/2014/main" id="{FB112B93-FD85-A8A0-8A7D-473C8500E900}"/>
              </a:ext>
            </a:extLst>
          </p:cNvPr>
          <p:cNvSpPr txBox="1">
            <a:spLocks/>
          </p:cNvSpPr>
          <p:nvPr/>
        </p:nvSpPr>
        <p:spPr>
          <a:xfrm>
            <a:off x="4488866" y="4143049"/>
            <a:ext cx="4192555" cy="3230553"/>
          </a:xfrm>
          <a:prstGeom prst="rect">
            <a:avLst/>
          </a:prstGeom>
          <a:ln>
            <a:noFill/>
          </a:ln>
        </p:spPr>
        <p:txBody>
          <a:bodyPr spcFirstLastPara="1" wrap="square" lIns="146280" tIns="146280" rIns="146280" bIns="146280"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pPr marL="0" indent="0"/>
            <a:r>
              <a:rPr lang="en-US" sz="2000" b="1" dirty="0"/>
              <a:t>Why Prometheus HA</a:t>
            </a:r>
          </a:p>
          <a:p>
            <a:pPr marL="0" indent="0"/>
            <a:r>
              <a:rPr lang="en-US" sz="2000" b="1" dirty="0"/>
              <a:t>Multiple Prometheus servers </a:t>
            </a:r>
          </a:p>
          <a:p>
            <a:pPr marL="0" indent="0"/>
            <a:r>
              <a:rPr lang="en-US" sz="2000" b="1" dirty="0"/>
              <a:t>Lab for Multiple Prometheus servers</a:t>
            </a:r>
          </a:p>
          <a:p>
            <a:pPr marL="0" indent="0"/>
            <a:r>
              <a:rPr lang="en-US" sz="2000" b="1" dirty="0"/>
              <a:t>Prometheus Federation</a:t>
            </a:r>
          </a:p>
          <a:p>
            <a:pPr marL="0" indent="0"/>
            <a:r>
              <a:rPr lang="en-US" sz="2000" b="1" dirty="0"/>
              <a:t>Type of Federation Lab</a:t>
            </a:r>
          </a:p>
          <a:p>
            <a:pPr>
              <a:buFont typeface="Arial" panose="020B0604020202020204" pitchFamily="34" charset="0"/>
              <a:buChar char="•"/>
            </a:pPr>
            <a:r>
              <a:rPr lang="en-US" sz="2000" b="1" dirty="0"/>
              <a:t>Hierarchical federation</a:t>
            </a:r>
          </a:p>
          <a:p>
            <a:pPr>
              <a:buFont typeface="Arial" panose="020B0604020202020204" pitchFamily="34" charset="0"/>
              <a:buChar char="•"/>
            </a:pPr>
            <a:r>
              <a:rPr lang="en-US" sz="2000" b="1" dirty="0"/>
              <a:t>Cross-service federation</a:t>
            </a:r>
          </a:p>
        </p:txBody>
      </p:sp>
      <p:sp>
        <p:nvSpPr>
          <p:cNvPr id="7" name="Google Shape;394;p40">
            <a:extLst>
              <a:ext uri="{FF2B5EF4-FFF2-40B4-BE49-F238E27FC236}">
                <a16:creationId xmlns:a16="http://schemas.microsoft.com/office/drawing/2014/main" id="{9BE0EC95-E123-5D0C-CB53-6632DD85992D}"/>
              </a:ext>
            </a:extLst>
          </p:cNvPr>
          <p:cNvSpPr txBox="1">
            <a:spLocks/>
          </p:cNvSpPr>
          <p:nvPr/>
        </p:nvSpPr>
        <p:spPr>
          <a:xfrm>
            <a:off x="9005043" y="3520884"/>
            <a:ext cx="3905027"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How to remove tools</a:t>
            </a:r>
          </a:p>
        </p:txBody>
      </p:sp>
      <p:sp>
        <p:nvSpPr>
          <p:cNvPr id="10" name="Google Shape;385;p40">
            <a:extLst>
              <a:ext uri="{FF2B5EF4-FFF2-40B4-BE49-F238E27FC236}">
                <a16:creationId xmlns:a16="http://schemas.microsoft.com/office/drawing/2014/main" id="{5ECCC334-2AA0-6C3D-06C4-B4E265EE5C4E}"/>
              </a:ext>
            </a:extLst>
          </p:cNvPr>
          <p:cNvSpPr txBox="1">
            <a:spLocks/>
          </p:cNvSpPr>
          <p:nvPr/>
        </p:nvSpPr>
        <p:spPr>
          <a:xfrm>
            <a:off x="9005045" y="4114800"/>
            <a:ext cx="4192555" cy="3230553"/>
          </a:xfrm>
          <a:prstGeom prst="rect">
            <a:avLst/>
          </a:prstGeom>
          <a:ln>
            <a:noFill/>
          </a:ln>
        </p:spPr>
        <p:txBody>
          <a:bodyPr spcFirstLastPara="1" wrap="square" lIns="146280" tIns="146280" rIns="146280" bIns="146280"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pPr marL="0" indent="0"/>
            <a:r>
              <a:rPr lang="en-US" sz="2000" b="1" dirty="0"/>
              <a:t>Uninstallation of </a:t>
            </a:r>
          </a:p>
          <a:p>
            <a:pPr marL="0" indent="0"/>
            <a:r>
              <a:rPr lang="en-US" sz="2000" b="1" dirty="0"/>
              <a:t>Prometheus HA</a:t>
            </a:r>
          </a:p>
          <a:p>
            <a:pPr marL="0" indent="0"/>
            <a:r>
              <a:rPr lang="en-US" sz="2000" b="1" dirty="0"/>
              <a:t>AlertManager HA</a:t>
            </a:r>
          </a:p>
          <a:p>
            <a:pPr marL="0" indent="0"/>
            <a:r>
              <a:rPr lang="en-US" sz="2000" b="1" dirty="0"/>
              <a:t>Alertmanager</a:t>
            </a:r>
          </a:p>
          <a:p>
            <a:pPr marL="0" indent="0"/>
            <a:r>
              <a:rPr lang="en-US" sz="2000" b="1" dirty="0"/>
              <a:t>Service Discovery</a:t>
            </a:r>
          </a:p>
          <a:p>
            <a:pPr marL="0" indent="0"/>
            <a:r>
              <a:rPr lang="en-US" sz="2000" b="1" dirty="0"/>
              <a:t>Push Gateway</a:t>
            </a:r>
          </a:p>
          <a:p>
            <a:pPr marL="0" indent="0"/>
            <a:r>
              <a:rPr lang="en-US" sz="2000" b="1" dirty="0"/>
              <a:t>Node Exporter</a:t>
            </a:r>
          </a:p>
          <a:p>
            <a:pPr marL="0" indent="0"/>
            <a:r>
              <a:rPr lang="en-US" sz="2000" b="1" dirty="0"/>
              <a:t>Prometheus</a:t>
            </a:r>
          </a:p>
          <a:p>
            <a:pPr marL="0" indent="0"/>
            <a:endParaRPr lang="en-US" sz="2000" b="1" dirty="0"/>
          </a:p>
        </p:txBody>
      </p:sp>
    </p:spTree>
    <p:extLst>
      <p:ext uri="{BB962C8B-B14F-4D97-AF65-F5344CB8AC3E}">
        <p14:creationId xmlns:p14="http://schemas.microsoft.com/office/powerpoint/2010/main" val="2454567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20"/>
                                  </p:iterate>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par>
                          <p:cTn id="11" fill="hold">
                            <p:stCondLst>
                              <p:cond delay="161"/>
                            </p:stCondLst>
                            <p:childTnLst>
                              <p:par>
                                <p:cTn id="12" presetID="1" presetClass="entr" presetSubtype="0" fill="hold" nodeType="afterEffect">
                                  <p:stCondLst>
                                    <p:cond delay="0"/>
                                  </p:stCondLst>
                                  <p:iterate type="lt">
                                    <p:tmAbs val="20"/>
                                  </p:iterate>
                                  <p:childTnLst>
                                    <p:set>
                                      <p:cBhvr>
                                        <p:cTn id="13" dur="1" fill="hold">
                                          <p:stCondLst>
                                            <p:cond delay="0"/>
                                          </p:stCondLst>
                                        </p:cTn>
                                        <p:tgtEl>
                                          <p:spTgt spid="9">
                                            <p:txEl>
                                              <p:pRg st="2" end="2"/>
                                            </p:txEl>
                                          </p:spTgt>
                                        </p:tgtEl>
                                        <p:attrNameLst>
                                          <p:attrName>style.visibility</p:attrName>
                                        </p:attrNameLst>
                                      </p:cBhvr>
                                      <p:to>
                                        <p:strVal val="visible"/>
                                      </p:to>
                                    </p:set>
                                  </p:childTnLst>
                                </p:cTn>
                              </p:par>
                            </p:childTnLst>
                          </p:cTn>
                        </p:par>
                        <p:par>
                          <p:cTn id="14" fill="hold">
                            <p:stCondLst>
                              <p:cond delay="682"/>
                            </p:stCondLst>
                            <p:childTnLst>
                              <p:par>
                                <p:cTn id="15" presetID="1" presetClass="entr" presetSubtype="0" fill="hold" nodeType="afterEffect">
                                  <p:stCondLst>
                                    <p:cond delay="0"/>
                                  </p:stCondLst>
                                  <p:iterate type="lt">
                                    <p:tmAbs val="20"/>
                                  </p:iterate>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par>
                          <p:cTn id="17" fill="hold">
                            <p:stCondLst>
                              <p:cond delay="1443"/>
                            </p:stCondLst>
                            <p:childTnLst>
                              <p:par>
                                <p:cTn id="18" presetID="1" presetClass="entr" presetSubtype="0" fill="hold" nodeType="afterEffect">
                                  <p:stCondLst>
                                    <p:cond delay="0"/>
                                  </p:stCondLst>
                                  <p:iterate type="lt">
                                    <p:tmAbs val="20"/>
                                  </p:iterate>
                                  <p:childTnLst>
                                    <p:set>
                                      <p:cBhvr>
                                        <p:cTn id="19" dur="1" fill="hold">
                                          <p:stCondLst>
                                            <p:cond delay="0"/>
                                          </p:stCondLst>
                                        </p:cTn>
                                        <p:tgtEl>
                                          <p:spTgt spid="9">
                                            <p:txEl>
                                              <p:pRg st="4" end="4"/>
                                            </p:txEl>
                                          </p:spTgt>
                                        </p:tgtEl>
                                        <p:attrNameLst>
                                          <p:attrName>style.visibility</p:attrName>
                                        </p:attrNameLst>
                                      </p:cBhvr>
                                      <p:to>
                                        <p:strVal val="visible"/>
                                      </p:to>
                                    </p:set>
                                  </p:childTnLst>
                                </p:cTn>
                              </p:par>
                            </p:childTnLst>
                          </p:cTn>
                        </p:par>
                        <p:par>
                          <p:cTn id="20" fill="hold">
                            <p:stCondLst>
                              <p:cond delay="2224"/>
                            </p:stCondLst>
                            <p:childTnLst>
                              <p:par>
                                <p:cTn id="21" presetID="1" presetClass="entr" presetSubtype="0" fill="hold" nodeType="afterEffect">
                                  <p:stCondLst>
                                    <p:cond delay="0"/>
                                  </p:stCondLst>
                                  <p:iterate type="lt">
                                    <p:tmAbs val="20"/>
                                  </p:iterate>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par>
                          <p:cTn id="23" fill="hold">
                            <p:stCondLst>
                              <p:cond delay="2565"/>
                            </p:stCondLst>
                            <p:childTnLst>
                              <p:par>
                                <p:cTn id="24" presetID="1" presetClass="entr" presetSubtype="0" fill="hold" nodeType="afterEffect">
                                  <p:stCondLst>
                                    <p:cond delay="0"/>
                                  </p:stCondLst>
                                  <p:iterate type="lt">
                                    <p:tmAbs val="20"/>
                                  </p:iterate>
                                  <p:childTnLst>
                                    <p:set>
                                      <p:cBhvr>
                                        <p:cTn id="25" dur="1" fill="hold">
                                          <p:stCondLst>
                                            <p:cond delay="0"/>
                                          </p:stCondLst>
                                        </p:cTn>
                                        <p:tgtEl>
                                          <p:spTgt spid="9">
                                            <p:txEl>
                                              <p:pRg st="6" end="6"/>
                                            </p:txEl>
                                          </p:spTgt>
                                        </p:tgtEl>
                                        <p:attrNameLst>
                                          <p:attrName>style.visibility</p:attrName>
                                        </p:attrNameLst>
                                      </p:cBhvr>
                                      <p:to>
                                        <p:strVal val="visible"/>
                                      </p:to>
                                    </p:set>
                                  </p:childTnLst>
                                </p:cTn>
                              </p:par>
                            </p:childTnLst>
                          </p:cTn>
                        </p:par>
                        <p:par>
                          <p:cTn id="26" fill="hold">
                            <p:stCondLst>
                              <p:cond delay="2926"/>
                            </p:stCondLst>
                            <p:childTnLst>
                              <p:par>
                                <p:cTn id="27" presetID="1" presetClass="entr" presetSubtype="0" fill="hold" nodeType="afterEffect">
                                  <p:stCondLst>
                                    <p:cond delay="0"/>
                                  </p:stCondLst>
                                  <p:iterate type="lt">
                                    <p:tmAbs val="20"/>
                                  </p:iterate>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iterate type="lt">
                                    <p:tmAbs val="20"/>
                                  </p:iterate>
                                  <p:childTnLst>
                                    <p:set>
                                      <p:cBhvr>
                                        <p:cTn id="39" dur="1" fill="hold">
                                          <p:stCondLst>
                                            <p:cond delay="0"/>
                                          </p:stCondLst>
                                        </p:cTn>
                                        <p:tgtEl>
                                          <p:spTgt spid="3">
                                            <p:txEl>
                                              <p:pRg st="0" end="0"/>
                                            </p:txEl>
                                          </p:spTgt>
                                        </p:tgtEl>
                                        <p:attrNameLst>
                                          <p:attrName>style.visibility</p:attrName>
                                        </p:attrNameLst>
                                      </p:cBhvr>
                                      <p:to>
                                        <p:strVal val="visible"/>
                                      </p:to>
                                    </p:set>
                                  </p:childTnLst>
                                </p:cTn>
                              </p:par>
                            </p:childTnLst>
                          </p:cTn>
                        </p:par>
                        <p:par>
                          <p:cTn id="40" fill="hold">
                            <p:stCondLst>
                              <p:cond delay="281"/>
                            </p:stCondLst>
                            <p:childTnLst>
                              <p:par>
                                <p:cTn id="41" presetID="1" presetClass="entr" presetSubtype="0" fill="hold" nodeType="afterEffect">
                                  <p:stCondLst>
                                    <p:cond delay="0"/>
                                  </p:stCondLst>
                                  <p:iterate type="lt">
                                    <p:tmAbs val="20"/>
                                  </p:iterate>
                                  <p:childTnLst>
                                    <p:set>
                                      <p:cBhvr>
                                        <p:cTn id="42" dur="1" fill="hold">
                                          <p:stCondLst>
                                            <p:cond delay="0"/>
                                          </p:stCondLst>
                                        </p:cTn>
                                        <p:tgtEl>
                                          <p:spTgt spid="3">
                                            <p:txEl>
                                              <p:pRg st="1" end="1"/>
                                            </p:txEl>
                                          </p:spTgt>
                                        </p:tgtEl>
                                        <p:attrNameLst>
                                          <p:attrName>style.visibility</p:attrName>
                                        </p:attrNameLst>
                                      </p:cBhvr>
                                      <p:to>
                                        <p:strVal val="visible"/>
                                      </p:to>
                                    </p:set>
                                  </p:childTnLst>
                                </p:cTn>
                              </p:par>
                            </p:childTnLst>
                          </p:cTn>
                        </p:par>
                        <p:par>
                          <p:cTn id="43" fill="hold">
                            <p:stCondLst>
                              <p:cond delay="762"/>
                            </p:stCondLst>
                            <p:childTnLst>
                              <p:par>
                                <p:cTn id="44" presetID="1" presetClass="entr" presetSubtype="0" fill="hold" nodeType="afterEffect">
                                  <p:stCondLst>
                                    <p:cond delay="0"/>
                                  </p:stCondLst>
                                  <p:iterate type="lt">
                                    <p:tmAbs val="20"/>
                                  </p:iterate>
                                  <p:childTnLst>
                                    <p:set>
                                      <p:cBhvr>
                                        <p:cTn id="45" dur="1" fill="hold">
                                          <p:stCondLst>
                                            <p:cond delay="0"/>
                                          </p:stCondLst>
                                        </p:cTn>
                                        <p:tgtEl>
                                          <p:spTgt spid="3">
                                            <p:txEl>
                                              <p:pRg st="2" end="2"/>
                                            </p:txEl>
                                          </p:spTgt>
                                        </p:tgtEl>
                                        <p:attrNameLst>
                                          <p:attrName>style.visibility</p:attrName>
                                        </p:attrNameLst>
                                      </p:cBhvr>
                                      <p:to>
                                        <p:strVal val="visible"/>
                                      </p:to>
                                    </p:set>
                                  </p:childTnLst>
                                </p:cTn>
                              </p:par>
                            </p:childTnLst>
                          </p:cTn>
                        </p:par>
                        <p:par>
                          <p:cTn id="46" fill="hold">
                            <p:stCondLst>
                              <p:cond delay="1363"/>
                            </p:stCondLst>
                            <p:childTnLst>
                              <p:par>
                                <p:cTn id="47" presetID="1" presetClass="entr" presetSubtype="0" fill="hold" nodeType="afterEffect">
                                  <p:stCondLst>
                                    <p:cond delay="0"/>
                                  </p:stCondLst>
                                  <p:iterate type="lt">
                                    <p:tmAbs val="20"/>
                                  </p:iterate>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par>
                          <p:cTn id="49" fill="hold">
                            <p:stCondLst>
                              <p:cond delay="1744"/>
                            </p:stCondLst>
                            <p:childTnLst>
                              <p:par>
                                <p:cTn id="50" presetID="1" presetClass="entr" presetSubtype="0" fill="hold" nodeType="afterEffect">
                                  <p:stCondLst>
                                    <p:cond delay="0"/>
                                  </p:stCondLst>
                                  <p:iterate type="lt">
                                    <p:tmAbs val="20"/>
                                  </p:iterate>
                                  <p:childTnLst>
                                    <p:set>
                                      <p:cBhvr>
                                        <p:cTn id="51" dur="1" fill="hold">
                                          <p:stCondLst>
                                            <p:cond delay="0"/>
                                          </p:stCondLst>
                                        </p:cTn>
                                        <p:tgtEl>
                                          <p:spTgt spid="3">
                                            <p:txEl>
                                              <p:pRg st="4" end="4"/>
                                            </p:txEl>
                                          </p:spTgt>
                                        </p:tgtEl>
                                        <p:attrNameLst>
                                          <p:attrName>style.visibility</p:attrName>
                                        </p:attrNameLst>
                                      </p:cBhvr>
                                      <p:to>
                                        <p:strVal val="visible"/>
                                      </p:to>
                                    </p:set>
                                  </p:childTnLst>
                                </p:cTn>
                              </p:par>
                            </p:childTnLst>
                          </p:cTn>
                        </p:par>
                        <p:par>
                          <p:cTn id="52" fill="hold">
                            <p:stCondLst>
                              <p:cond delay="2105"/>
                            </p:stCondLst>
                            <p:childTnLst>
                              <p:par>
                                <p:cTn id="53" presetID="1" presetClass="entr" presetSubtype="0" fill="hold" nodeType="afterEffect">
                                  <p:stCondLst>
                                    <p:cond delay="0"/>
                                  </p:stCondLst>
                                  <p:iterate type="lt">
                                    <p:tmAbs val="20"/>
                                  </p:iterate>
                                  <p:childTnLst>
                                    <p:set>
                                      <p:cBhvr>
                                        <p:cTn id="54" dur="1" fill="hold">
                                          <p:stCondLst>
                                            <p:cond delay="0"/>
                                          </p:stCondLst>
                                        </p:cTn>
                                        <p:tgtEl>
                                          <p:spTgt spid="3">
                                            <p:txEl>
                                              <p:pRg st="5" end="5"/>
                                            </p:txEl>
                                          </p:spTgt>
                                        </p:tgtEl>
                                        <p:attrNameLst>
                                          <p:attrName>style.visibility</p:attrName>
                                        </p:attrNameLst>
                                      </p:cBhvr>
                                      <p:to>
                                        <p:strVal val="visible"/>
                                      </p:to>
                                    </p:set>
                                  </p:childTnLst>
                                </p:cTn>
                              </p:par>
                            </p:childTnLst>
                          </p:cTn>
                        </p:par>
                        <p:par>
                          <p:cTn id="55" fill="hold">
                            <p:stCondLst>
                              <p:cond delay="2526"/>
                            </p:stCondLst>
                            <p:childTnLst>
                              <p:par>
                                <p:cTn id="56" presetID="1" presetClass="entr" presetSubtype="0" fill="hold" nodeType="afterEffect">
                                  <p:stCondLst>
                                    <p:cond delay="0"/>
                                  </p:stCondLst>
                                  <p:iterate type="lt">
                                    <p:tmAbs val="20"/>
                                  </p:iterate>
                                  <p:childTnLst>
                                    <p:set>
                                      <p:cBhvr>
                                        <p:cTn id="5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500" fill="hold"/>
                                        <p:tgtEl>
                                          <p:spTgt spid="7"/>
                                        </p:tgtEl>
                                        <p:attrNameLst>
                                          <p:attrName>ppt_w</p:attrName>
                                        </p:attrNameLst>
                                      </p:cBhvr>
                                      <p:tavLst>
                                        <p:tav tm="0">
                                          <p:val>
                                            <p:fltVal val="0"/>
                                          </p:val>
                                        </p:tav>
                                        <p:tav tm="100000">
                                          <p:val>
                                            <p:strVal val="#ppt_w"/>
                                          </p:val>
                                        </p:tav>
                                      </p:tavLst>
                                    </p:anim>
                                    <p:anim calcmode="lin" valueType="num">
                                      <p:cBhvr>
                                        <p:cTn id="63" dur="500" fill="hold"/>
                                        <p:tgtEl>
                                          <p:spTgt spid="7"/>
                                        </p:tgtEl>
                                        <p:attrNameLst>
                                          <p:attrName>ppt_h</p:attrName>
                                        </p:attrNameLst>
                                      </p:cBhvr>
                                      <p:tavLst>
                                        <p:tav tm="0">
                                          <p:val>
                                            <p:fltVal val="0"/>
                                          </p:val>
                                        </p:tav>
                                        <p:tav tm="100000">
                                          <p:val>
                                            <p:strVal val="#ppt_h"/>
                                          </p:val>
                                        </p:tav>
                                      </p:tavLst>
                                    </p:anim>
                                    <p:animEffect transition="in" filter="fade">
                                      <p:cBhvr>
                                        <p:cTn id="64" dur="500"/>
                                        <p:tgtEl>
                                          <p:spTgt spid="7"/>
                                        </p:tgtEl>
                                      </p:cBhvr>
                                    </p:animEffect>
                                  </p:childTnLst>
                                </p:cTn>
                              </p:par>
                            </p:childTnLst>
                          </p:cTn>
                        </p:par>
                        <p:par>
                          <p:cTn id="65" fill="hold">
                            <p:stCondLst>
                              <p:cond delay="500"/>
                            </p:stCondLst>
                            <p:childTnLst>
                              <p:par>
                                <p:cTn id="66" presetID="1" presetClass="entr" presetSubtype="0" fill="hold" nodeType="afterEffect">
                                  <p:stCondLst>
                                    <p:cond delay="0"/>
                                  </p:stCondLst>
                                  <p:iterate type="lt">
                                    <p:tmAbs val="20"/>
                                  </p:iterate>
                                  <p:childTnLst>
                                    <p:set>
                                      <p:cBhvr>
                                        <p:cTn id="67" dur="1" fill="hold">
                                          <p:stCondLst>
                                            <p:cond delay="0"/>
                                          </p:stCondLst>
                                        </p:cTn>
                                        <p:tgtEl>
                                          <p:spTgt spid="10">
                                            <p:txEl>
                                              <p:pRg st="0" end="0"/>
                                            </p:txEl>
                                          </p:spTgt>
                                        </p:tgtEl>
                                        <p:attrNameLst>
                                          <p:attrName>style.visibility</p:attrName>
                                        </p:attrNameLst>
                                      </p:cBhvr>
                                      <p:to>
                                        <p:strVal val="visible"/>
                                      </p:to>
                                    </p:set>
                                  </p:childTnLst>
                                </p:cTn>
                              </p:par>
                            </p:childTnLst>
                          </p:cTn>
                        </p:par>
                        <p:par>
                          <p:cTn id="68" fill="hold">
                            <p:stCondLst>
                              <p:cond delay="801"/>
                            </p:stCondLst>
                            <p:childTnLst>
                              <p:par>
                                <p:cTn id="69" presetID="1" presetClass="entr" presetSubtype="0" fill="hold" nodeType="afterEffect">
                                  <p:stCondLst>
                                    <p:cond delay="0"/>
                                  </p:stCondLst>
                                  <p:iterate type="lt">
                                    <p:tmAbs val="20"/>
                                  </p:iterate>
                                  <p:childTnLst>
                                    <p:set>
                                      <p:cBhvr>
                                        <p:cTn id="70" dur="1" fill="hold">
                                          <p:stCondLst>
                                            <p:cond delay="0"/>
                                          </p:stCondLst>
                                        </p:cTn>
                                        <p:tgtEl>
                                          <p:spTgt spid="10">
                                            <p:txEl>
                                              <p:pRg st="1" end="1"/>
                                            </p:txEl>
                                          </p:spTgt>
                                        </p:tgtEl>
                                        <p:attrNameLst>
                                          <p:attrName>style.visibility</p:attrName>
                                        </p:attrNameLst>
                                      </p:cBhvr>
                                      <p:to>
                                        <p:strVal val="visible"/>
                                      </p:to>
                                    </p:set>
                                  </p:childTnLst>
                                </p:cTn>
                              </p:par>
                            </p:childTnLst>
                          </p:cTn>
                        </p:par>
                        <p:par>
                          <p:cTn id="71" fill="hold">
                            <p:stCondLst>
                              <p:cond delay="1022"/>
                            </p:stCondLst>
                            <p:childTnLst>
                              <p:par>
                                <p:cTn id="72" presetID="1" presetClass="entr" presetSubtype="0" fill="hold" nodeType="afterEffect">
                                  <p:stCondLst>
                                    <p:cond delay="0"/>
                                  </p:stCondLst>
                                  <p:iterate type="lt">
                                    <p:tmAbs val="20"/>
                                  </p:iterate>
                                  <p:childTnLst>
                                    <p:set>
                                      <p:cBhvr>
                                        <p:cTn id="73" dur="1" fill="hold">
                                          <p:stCondLst>
                                            <p:cond delay="0"/>
                                          </p:stCondLst>
                                        </p:cTn>
                                        <p:tgtEl>
                                          <p:spTgt spid="10">
                                            <p:txEl>
                                              <p:pRg st="2" end="2"/>
                                            </p:txEl>
                                          </p:spTgt>
                                        </p:tgtEl>
                                        <p:attrNameLst>
                                          <p:attrName>style.visibility</p:attrName>
                                        </p:attrNameLst>
                                      </p:cBhvr>
                                      <p:to>
                                        <p:strVal val="visible"/>
                                      </p:to>
                                    </p:set>
                                  </p:childTnLst>
                                </p:cTn>
                              </p:par>
                            </p:childTnLst>
                          </p:cTn>
                        </p:par>
                        <p:par>
                          <p:cTn id="74" fill="hold">
                            <p:stCondLst>
                              <p:cond delay="1283"/>
                            </p:stCondLst>
                            <p:childTnLst>
                              <p:par>
                                <p:cTn id="75" presetID="1" presetClass="entr" presetSubtype="0" fill="hold" nodeType="afterEffect">
                                  <p:stCondLst>
                                    <p:cond delay="0"/>
                                  </p:stCondLst>
                                  <p:iterate type="lt">
                                    <p:tmAbs val="20"/>
                                  </p:iterate>
                                  <p:childTnLst>
                                    <p:set>
                                      <p:cBhvr>
                                        <p:cTn id="76" dur="1" fill="hold">
                                          <p:stCondLst>
                                            <p:cond delay="0"/>
                                          </p:stCondLst>
                                        </p:cTn>
                                        <p:tgtEl>
                                          <p:spTgt spid="10">
                                            <p:txEl>
                                              <p:pRg st="3" end="3"/>
                                            </p:txEl>
                                          </p:spTgt>
                                        </p:tgtEl>
                                        <p:attrNameLst>
                                          <p:attrName>style.visibility</p:attrName>
                                        </p:attrNameLst>
                                      </p:cBhvr>
                                      <p:to>
                                        <p:strVal val="visible"/>
                                      </p:to>
                                    </p:set>
                                  </p:childTnLst>
                                </p:cTn>
                              </p:par>
                            </p:childTnLst>
                          </p:cTn>
                        </p:par>
                        <p:par>
                          <p:cTn id="77" fill="hold">
                            <p:stCondLst>
                              <p:cond delay="1504"/>
                            </p:stCondLst>
                            <p:childTnLst>
                              <p:par>
                                <p:cTn id="78" presetID="1" presetClass="entr" presetSubtype="0" fill="hold" nodeType="afterEffect">
                                  <p:stCondLst>
                                    <p:cond delay="0"/>
                                  </p:stCondLst>
                                  <p:iterate type="lt">
                                    <p:tmAbs val="20"/>
                                  </p:iterate>
                                  <p:childTnLst>
                                    <p:set>
                                      <p:cBhvr>
                                        <p:cTn id="79" dur="1" fill="hold">
                                          <p:stCondLst>
                                            <p:cond delay="0"/>
                                          </p:stCondLst>
                                        </p:cTn>
                                        <p:tgtEl>
                                          <p:spTgt spid="10">
                                            <p:txEl>
                                              <p:pRg st="4" end="4"/>
                                            </p:txEl>
                                          </p:spTgt>
                                        </p:tgtEl>
                                        <p:attrNameLst>
                                          <p:attrName>style.visibility</p:attrName>
                                        </p:attrNameLst>
                                      </p:cBhvr>
                                      <p:to>
                                        <p:strVal val="visible"/>
                                      </p:to>
                                    </p:set>
                                  </p:childTnLst>
                                </p:cTn>
                              </p:par>
                            </p:childTnLst>
                          </p:cTn>
                        </p:par>
                        <p:par>
                          <p:cTn id="80" fill="hold">
                            <p:stCondLst>
                              <p:cond delay="1805"/>
                            </p:stCondLst>
                            <p:childTnLst>
                              <p:par>
                                <p:cTn id="81" presetID="1" presetClass="entr" presetSubtype="0" fill="hold" nodeType="afterEffect">
                                  <p:stCondLst>
                                    <p:cond delay="0"/>
                                  </p:stCondLst>
                                  <p:iterate type="lt">
                                    <p:tmAbs val="20"/>
                                  </p:iterate>
                                  <p:childTnLst>
                                    <p:set>
                                      <p:cBhvr>
                                        <p:cTn id="82" dur="1" fill="hold">
                                          <p:stCondLst>
                                            <p:cond delay="0"/>
                                          </p:stCondLst>
                                        </p:cTn>
                                        <p:tgtEl>
                                          <p:spTgt spid="10">
                                            <p:txEl>
                                              <p:pRg st="5" end="5"/>
                                            </p:txEl>
                                          </p:spTgt>
                                        </p:tgtEl>
                                        <p:attrNameLst>
                                          <p:attrName>style.visibility</p:attrName>
                                        </p:attrNameLst>
                                      </p:cBhvr>
                                      <p:to>
                                        <p:strVal val="visible"/>
                                      </p:to>
                                    </p:set>
                                  </p:childTnLst>
                                </p:cTn>
                              </p:par>
                            </p:childTnLst>
                          </p:cTn>
                        </p:par>
                        <p:par>
                          <p:cTn id="83" fill="hold">
                            <p:stCondLst>
                              <p:cond delay="2006"/>
                            </p:stCondLst>
                            <p:childTnLst>
                              <p:par>
                                <p:cTn id="84" presetID="1" presetClass="entr" presetSubtype="0" fill="hold" nodeType="afterEffect">
                                  <p:stCondLst>
                                    <p:cond delay="0"/>
                                  </p:stCondLst>
                                  <p:iterate type="lt">
                                    <p:tmAbs val="20"/>
                                  </p:iterate>
                                  <p:childTnLst>
                                    <p:set>
                                      <p:cBhvr>
                                        <p:cTn id="85" dur="1" fill="hold">
                                          <p:stCondLst>
                                            <p:cond delay="0"/>
                                          </p:stCondLst>
                                        </p:cTn>
                                        <p:tgtEl>
                                          <p:spTgt spid="10">
                                            <p:txEl>
                                              <p:pRg st="6" end="6"/>
                                            </p:txEl>
                                          </p:spTgt>
                                        </p:tgtEl>
                                        <p:attrNameLst>
                                          <p:attrName>style.visibility</p:attrName>
                                        </p:attrNameLst>
                                      </p:cBhvr>
                                      <p:to>
                                        <p:strVal val="visible"/>
                                      </p:to>
                                    </p:set>
                                  </p:childTnLst>
                                </p:cTn>
                              </p:par>
                            </p:childTnLst>
                          </p:cTn>
                        </p:par>
                        <p:par>
                          <p:cTn id="86" fill="hold">
                            <p:stCondLst>
                              <p:cond delay="2227"/>
                            </p:stCondLst>
                            <p:childTnLst>
                              <p:par>
                                <p:cTn id="87" presetID="1" presetClass="entr" presetSubtype="0" fill="hold" nodeType="afterEffect">
                                  <p:stCondLst>
                                    <p:cond delay="0"/>
                                  </p:stCondLst>
                                  <p:iterate type="lt">
                                    <p:tmAbs val="20"/>
                                  </p:iterate>
                                  <p:childTnLst>
                                    <p:set>
                                      <p:cBhvr>
                                        <p:cTn id="8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a:p>
        </p:txBody>
      </p:sp>
      <p:sp>
        <p:nvSpPr>
          <p:cNvPr id="4" name="Text 1"/>
          <p:cNvSpPr/>
          <p:nvPr/>
        </p:nvSpPr>
        <p:spPr>
          <a:xfrm>
            <a:off x="388833" y="1254"/>
            <a:ext cx="5809059"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How Labels Work</a:t>
            </a:r>
            <a:endParaRPr lang="en-US" sz="4574" dirty="0"/>
          </a:p>
        </p:txBody>
      </p:sp>
      <p:sp>
        <p:nvSpPr>
          <p:cNvPr id="17" name="Shape 8">
            <a:extLst>
              <a:ext uri="{FF2B5EF4-FFF2-40B4-BE49-F238E27FC236}">
                <a16:creationId xmlns:a16="http://schemas.microsoft.com/office/drawing/2014/main" id="{FF11AD06-5548-8A92-D428-E00453E5C898}"/>
              </a:ext>
            </a:extLst>
          </p:cNvPr>
          <p:cNvSpPr/>
          <p:nvPr/>
        </p:nvSpPr>
        <p:spPr>
          <a:xfrm>
            <a:off x="191672" y="989227"/>
            <a:ext cx="11447567"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18" name="Text 9">
            <a:extLst>
              <a:ext uri="{FF2B5EF4-FFF2-40B4-BE49-F238E27FC236}">
                <a16:creationId xmlns:a16="http://schemas.microsoft.com/office/drawing/2014/main" id="{42E83727-1C04-C81E-F435-55330AB926C8}"/>
              </a:ext>
            </a:extLst>
          </p:cNvPr>
          <p:cNvSpPr/>
          <p:nvPr/>
        </p:nvSpPr>
        <p:spPr>
          <a:xfrm>
            <a:off x="349371" y="1209435"/>
            <a:ext cx="3288250" cy="363141"/>
          </a:xfrm>
          <a:prstGeom prst="rect">
            <a:avLst/>
          </a:prstGeom>
          <a:noFill/>
          <a:ln/>
        </p:spPr>
        <p:txBody>
          <a:bodyPr wrap="none" rtlCol="0" anchor="t"/>
          <a:lstStyle/>
          <a:p>
            <a:pPr marL="0" indent="0">
              <a:lnSpc>
                <a:spcPts val="2859"/>
              </a:lnSpc>
              <a:buNone/>
            </a:pPr>
            <a:r>
              <a:rPr lang="en-US" sz="4800" kern="0" spc="-69" dirty="0">
                <a:solidFill>
                  <a:srgbClr val="E5E0DF"/>
                </a:solidFill>
                <a:latin typeface="Overpass" pitchFamily="34" charset="0"/>
                <a:ea typeface="Overpass" pitchFamily="34" charset="-122"/>
                <a:cs typeface="Overpass" pitchFamily="34" charset="-120"/>
              </a:rPr>
              <a:t>Example</a:t>
            </a:r>
            <a:endParaRPr lang="en-US" sz="2287" dirty="0"/>
          </a:p>
        </p:txBody>
      </p:sp>
      <p:sp>
        <p:nvSpPr>
          <p:cNvPr id="19" name="Text 10">
            <a:extLst>
              <a:ext uri="{FF2B5EF4-FFF2-40B4-BE49-F238E27FC236}">
                <a16:creationId xmlns:a16="http://schemas.microsoft.com/office/drawing/2014/main" id="{33B44376-50A3-2404-63A0-F93645489EFA}"/>
              </a:ext>
            </a:extLst>
          </p:cNvPr>
          <p:cNvSpPr/>
          <p:nvPr/>
        </p:nvSpPr>
        <p:spPr>
          <a:xfrm>
            <a:off x="349370" y="1726914"/>
            <a:ext cx="10153529" cy="1185148"/>
          </a:xfrm>
          <a:prstGeom prst="rect">
            <a:avLst/>
          </a:prstGeom>
          <a:noFill/>
          <a:ln/>
        </p:spPr>
        <p:txBody>
          <a:bodyPr wrap="square" rtlCol="0" anchor="t"/>
          <a:lstStyle/>
          <a:p>
            <a:endParaRPr lang="en-US" sz="3600" dirty="0">
              <a:solidFill>
                <a:srgbClr val="E5E0DF"/>
              </a:solidFill>
              <a:latin typeface="Overpass" pitchFamily="34" charset="0"/>
              <a:ea typeface="Overpass" pitchFamily="34" charset="-122"/>
            </a:endParaRPr>
          </a:p>
        </p:txBody>
      </p:sp>
      <p:sp>
        <p:nvSpPr>
          <p:cNvPr id="20" name="Rectangle 19">
            <a:extLst>
              <a:ext uri="{FF2B5EF4-FFF2-40B4-BE49-F238E27FC236}">
                <a16:creationId xmlns:a16="http://schemas.microsoft.com/office/drawing/2014/main" id="{A8A22C62-37B6-4F24-7966-F3D308EC5B9C}"/>
              </a:ext>
            </a:extLst>
          </p:cNvPr>
          <p:cNvSpPr/>
          <p:nvPr/>
        </p:nvSpPr>
        <p:spPr>
          <a:xfrm>
            <a:off x="441505" y="2278345"/>
            <a:ext cx="5060830" cy="651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err="1">
                <a:solidFill>
                  <a:srgbClr val="E5E0DF"/>
                </a:solidFill>
                <a:latin typeface="Overpass" pitchFamily="34" charset="0"/>
                <a:ea typeface="Overpass" pitchFamily="34" charset="-122"/>
              </a:rPr>
              <a:t>node_cpu_seconds_total</a:t>
            </a:r>
            <a:endParaRPr lang="en-US" sz="3600" dirty="0">
              <a:solidFill>
                <a:srgbClr val="E5E0DF"/>
              </a:solidFill>
              <a:latin typeface="Overpass" pitchFamily="34" charset="0"/>
              <a:ea typeface="Overpass" pitchFamily="34" charset="-122"/>
            </a:endParaRPr>
          </a:p>
        </p:txBody>
      </p:sp>
      <p:sp>
        <p:nvSpPr>
          <p:cNvPr id="21" name="Rectangle 20">
            <a:extLst>
              <a:ext uri="{FF2B5EF4-FFF2-40B4-BE49-F238E27FC236}">
                <a16:creationId xmlns:a16="http://schemas.microsoft.com/office/drawing/2014/main" id="{98D18833-8F07-40EA-2132-B3D7A8DA7828}"/>
              </a:ext>
            </a:extLst>
          </p:cNvPr>
          <p:cNvSpPr/>
          <p:nvPr/>
        </p:nvSpPr>
        <p:spPr>
          <a:xfrm>
            <a:off x="5207000" y="2255555"/>
            <a:ext cx="2108200" cy="6692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olidFill>
                  <a:srgbClr val="E5E0DF"/>
                </a:solidFill>
                <a:latin typeface="Overpass" pitchFamily="34" charset="0"/>
                <a:ea typeface="Overpass" pitchFamily="34" charset="-122"/>
              </a:rPr>
              <a:t>{</a:t>
            </a:r>
            <a:r>
              <a:rPr lang="en-US" sz="3600" dirty="0" err="1">
                <a:solidFill>
                  <a:srgbClr val="E5E0DF"/>
                </a:solidFill>
                <a:latin typeface="Overpass" pitchFamily="34" charset="0"/>
                <a:ea typeface="Overpass" pitchFamily="34" charset="-122"/>
              </a:rPr>
              <a:t>cpu</a:t>
            </a:r>
            <a:r>
              <a:rPr lang="en-US" sz="3600" dirty="0">
                <a:solidFill>
                  <a:srgbClr val="E5E0DF"/>
                </a:solidFill>
                <a:latin typeface="Overpass" pitchFamily="34" charset="0"/>
                <a:ea typeface="Overpass" pitchFamily="34" charset="-122"/>
              </a:rPr>
              <a:t>=“1”}</a:t>
            </a:r>
          </a:p>
        </p:txBody>
      </p:sp>
      <p:sp>
        <p:nvSpPr>
          <p:cNvPr id="22" name="Rectangle 21">
            <a:extLst>
              <a:ext uri="{FF2B5EF4-FFF2-40B4-BE49-F238E27FC236}">
                <a16:creationId xmlns:a16="http://schemas.microsoft.com/office/drawing/2014/main" id="{35B3D52B-C2EC-CA9E-D96B-63EF4F0ECEF0}"/>
              </a:ext>
            </a:extLst>
          </p:cNvPr>
          <p:cNvSpPr/>
          <p:nvPr/>
        </p:nvSpPr>
        <p:spPr>
          <a:xfrm>
            <a:off x="439544" y="1721349"/>
            <a:ext cx="5060830" cy="6514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err="1">
                <a:solidFill>
                  <a:srgbClr val="E5E0DF"/>
                </a:solidFill>
                <a:latin typeface="Overpass" pitchFamily="34" charset="0"/>
                <a:ea typeface="Overpass" pitchFamily="34" charset="-122"/>
              </a:rPr>
              <a:t>node_cpu_seconds_total</a:t>
            </a:r>
            <a:endParaRPr lang="en-US" sz="3600" dirty="0">
              <a:solidFill>
                <a:srgbClr val="E5E0DF"/>
              </a:solidFill>
              <a:latin typeface="Overpass" pitchFamily="34" charset="0"/>
              <a:ea typeface="Overpass" pitchFamily="34" charset="-122"/>
            </a:endParaRPr>
          </a:p>
        </p:txBody>
      </p:sp>
      <p:sp>
        <p:nvSpPr>
          <p:cNvPr id="23" name="Rectangle 22">
            <a:extLst>
              <a:ext uri="{FF2B5EF4-FFF2-40B4-BE49-F238E27FC236}">
                <a16:creationId xmlns:a16="http://schemas.microsoft.com/office/drawing/2014/main" id="{13316978-DA7C-66C9-96C6-5D5FEE843BDB}"/>
              </a:ext>
            </a:extLst>
          </p:cNvPr>
          <p:cNvSpPr/>
          <p:nvPr/>
        </p:nvSpPr>
        <p:spPr>
          <a:xfrm>
            <a:off x="5205039" y="1698559"/>
            <a:ext cx="2350536" cy="6692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olidFill>
                  <a:srgbClr val="E5E0DF"/>
                </a:solidFill>
                <a:latin typeface="Overpass" pitchFamily="34" charset="0"/>
                <a:ea typeface="Overpass" pitchFamily="34" charset="-122"/>
              </a:rPr>
              <a:t>{</a:t>
            </a:r>
            <a:r>
              <a:rPr lang="en-US" sz="3600" dirty="0" err="1">
                <a:solidFill>
                  <a:srgbClr val="E5E0DF"/>
                </a:solidFill>
                <a:latin typeface="Overpass" pitchFamily="34" charset="0"/>
                <a:ea typeface="Overpass" pitchFamily="34" charset="-122"/>
              </a:rPr>
              <a:t>cpu</a:t>
            </a:r>
            <a:r>
              <a:rPr lang="en-US" sz="3600" dirty="0">
                <a:solidFill>
                  <a:srgbClr val="E5E0DF"/>
                </a:solidFill>
                <a:latin typeface="Overpass" pitchFamily="34" charset="0"/>
                <a:ea typeface="Overpass" pitchFamily="34" charset="-122"/>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40"/>
                                  </p:iterate>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40"/>
                                  </p:iterate>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40"/>
                                  </p:iterate>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40"/>
                                  </p:iterate>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04E2CA9-17C1-2B12-6EDD-5B5F68B042B2}"/>
              </a:ext>
            </a:extLst>
          </p:cNvPr>
          <p:cNvSpPr>
            <a:spLocks noGrp="1"/>
          </p:cNvSpPr>
          <p:nvPr>
            <p:ph type="title"/>
          </p:nvPr>
        </p:nvSpPr>
        <p:spPr/>
        <p:txBody>
          <a:bodyPr/>
          <a:lstStyle/>
          <a:p>
            <a:endParaRPr lang="en-US" dirty="0"/>
          </a:p>
        </p:txBody>
      </p:sp>
      <p:pic>
        <p:nvPicPr>
          <p:cNvPr id="20" name="Content Placeholder 19">
            <a:extLst>
              <a:ext uri="{FF2B5EF4-FFF2-40B4-BE49-F238E27FC236}">
                <a16:creationId xmlns:a16="http://schemas.microsoft.com/office/drawing/2014/main" id="{8F701F7F-1C45-62D7-5CE9-D7B83554CF06}"/>
              </a:ext>
            </a:extLst>
          </p:cNvPr>
          <p:cNvPicPr>
            <a:picLocks noGrp="1" noChangeAspect="1"/>
          </p:cNvPicPr>
          <p:nvPr>
            <p:ph idx="1"/>
          </p:nvPr>
        </p:nvPicPr>
        <p:blipFill>
          <a:blip r:embed="rId3"/>
          <a:stretch>
            <a:fillRect/>
          </a:stretch>
        </p:blipFill>
        <p:spPr>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24" name="Picture 23">
            <a:extLst>
              <a:ext uri="{FF2B5EF4-FFF2-40B4-BE49-F238E27FC236}">
                <a16:creationId xmlns:a16="http://schemas.microsoft.com/office/drawing/2014/main" id="{646D1470-F08B-3FCA-9E52-1093BAB47E09}"/>
              </a:ext>
            </a:extLst>
          </p:cNvPr>
          <p:cNvPicPr>
            <a:picLocks noChangeAspect="1"/>
          </p:cNvPicPr>
          <p:nvPr/>
        </p:nvPicPr>
        <p:blipFill>
          <a:blip r:embed="rId4"/>
          <a:stretch>
            <a:fillRect/>
          </a:stretch>
        </p:blipFill>
        <p:spPr>
          <a:xfrm>
            <a:off x="0" y="0"/>
            <a:ext cx="15084777" cy="6247066"/>
          </a:xfrm>
          <a:prstGeom prst="rect">
            <a:avLst/>
          </a:prstGeom>
        </p:spPr>
      </p:pic>
    </p:spTree>
    <p:extLst>
      <p:ext uri="{BB962C8B-B14F-4D97-AF65-F5344CB8AC3E}">
        <p14:creationId xmlns:p14="http://schemas.microsoft.com/office/powerpoint/2010/main" val="2130043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a:p>
        </p:txBody>
      </p:sp>
      <p:sp>
        <p:nvSpPr>
          <p:cNvPr id="4" name="Text 1"/>
          <p:cNvSpPr/>
          <p:nvPr/>
        </p:nvSpPr>
        <p:spPr>
          <a:xfrm>
            <a:off x="388833" y="1254"/>
            <a:ext cx="5809059"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How Labels Work</a:t>
            </a:r>
            <a:endParaRPr lang="en-US" sz="4574" dirty="0"/>
          </a:p>
        </p:txBody>
      </p:sp>
      <p:sp>
        <p:nvSpPr>
          <p:cNvPr id="5" name="Shape 2"/>
          <p:cNvSpPr/>
          <p:nvPr/>
        </p:nvSpPr>
        <p:spPr>
          <a:xfrm>
            <a:off x="147533" y="1124407"/>
            <a:ext cx="7072892"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6" name="Text 3"/>
          <p:cNvSpPr/>
          <p:nvPr/>
        </p:nvSpPr>
        <p:spPr>
          <a:xfrm>
            <a:off x="409589" y="1386463"/>
            <a:ext cx="3288250" cy="363141"/>
          </a:xfrm>
          <a:prstGeom prst="rect">
            <a:avLst/>
          </a:prstGeom>
          <a:noFill/>
          <a:ln/>
        </p:spPr>
        <p:txBody>
          <a:bodyPr wrap="none" rtlCol="0" anchor="t"/>
          <a:lstStyle/>
          <a:p>
            <a:pPr marL="0" indent="0">
              <a:lnSpc>
                <a:spcPts val="2859"/>
              </a:lnSpc>
              <a:buNone/>
            </a:pPr>
            <a:r>
              <a:rPr lang="en-US" sz="2287" b="1" kern="0" spc="-69" dirty="0">
                <a:solidFill>
                  <a:srgbClr val="E5E0DF"/>
                </a:solidFill>
                <a:latin typeface="Overpass" pitchFamily="34" charset="0"/>
                <a:ea typeface="Overpass" pitchFamily="34" charset="-122"/>
                <a:cs typeface="Overpass" pitchFamily="34" charset="-120"/>
              </a:rPr>
              <a:t>Unique Identification</a:t>
            </a:r>
            <a:endParaRPr lang="en-US" sz="2287" dirty="0"/>
          </a:p>
        </p:txBody>
      </p:sp>
      <p:sp>
        <p:nvSpPr>
          <p:cNvPr id="7" name="Text 4"/>
          <p:cNvSpPr/>
          <p:nvPr/>
        </p:nvSpPr>
        <p:spPr>
          <a:xfrm>
            <a:off x="409589" y="1897718"/>
            <a:ext cx="6451818" cy="1185148"/>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Labels allow Prometheus to </a:t>
            </a:r>
            <a:r>
              <a:rPr lang="en-US" sz="1944" b="1" dirty="0">
                <a:solidFill>
                  <a:srgbClr val="FF0000"/>
                </a:solidFill>
                <a:latin typeface="Overpass" pitchFamily="34" charset="0"/>
                <a:ea typeface="Overpass" pitchFamily="34" charset="-122"/>
                <a:cs typeface="Overpass" pitchFamily="34" charset="-120"/>
              </a:rPr>
              <a:t>uniquely identify </a:t>
            </a:r>
            <a:r>
              <a:rPr lang="en-US" sz="1944" dirty="0">
                <a:solidFill>
                  <a:srgbClr val="E5E0DF"/>
                </a:solidFill>
                <a:latin typeface="Overpass" pitchFamily="34" charset="0"/>
                <a:ea typeface="Overpass" pitchFamily="34" charset="-122"/>
                <a:cs typeface="Overpass" pitchFamily="34" charset="-120"/>
              </a:rPr>
              <a:t>each time-series data point, enabling efficient storage and retrieval.</a:t>
            </a:r>
            <a:endParaRPr lang="en-US" sz="1944" dirty="0"/>
          </a:p>
        </p:txBody>
      </p:sp>
      <p:sp>
        <p:nvSpPr>
          <p:cNvPr id="8" name="Shape 5"/>
          <p:cNvSpPr/>
          <p:nvPr/>
        </p:nvSpPr>
        <p:spPr>
          <a:xfrm>
            <a:off x="7293520" y="1124407"/>
            <a:ext cx="7120784"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9" name="Text 6"/>
          <p:cNvSpPr/>
          <p:nvPr/>
        </p:nvSpPr>
        <p:spPr>
          <a:xfrm>
            <a:off x="7555575" y="1386463"/>
            <a:ext cx="3323541" cy="363141"/>
          </a:xfrm>
          <a:prstGeom prst="rect">
            <a:avLst/>
          </a:prstGeom>
          <a:noFill/>
          <a:ln/>
        </p:spPr>
        <p:txBody>
          <a:bodyPr wrap="none" rtlCol="0" anchor="t"/>
          <a:lstStyle/>
          <a:p>
            <a:pPr marL="0" indent="0">
              <a:lnSpc>
                <a:spcPts val="2859"/>
              </a:lnSpc>
              <a:buNone/>
            </a:pPr>
            <a:r>
              <a:rPr lang="en-US" sz="2287" b="1" kern="0" spc="-69" dirty="0">
                <a:solidFill>
                  <a:srgbClr val="E5E0DF"/>
                </a:solidFill>
                <a:latin typeface="Overpass" pitchFamily="34" charset="0"/>
                <a:ea typeface="Overpass" pitchFamily="34" charset="-122"/>
                <a:cs typeface="Overpass" pitchFamily="34" charset="-120"/>
              </a:rPr>
              <a:t>Filtering and Querying</a:t>
            </a:r>
            <a:endParaRPr lang="en-US" sz="2287" dirty="0"/>
          </a:p>
        </p:txBody>
      </p:sp>
      <p:sp>
        <p:nvSpPr>
          <p:cNvPr id="10" name="Text 7"/>
          <p:cNvSpPr/>
          <p:nvPr/>
        </p:nvSpPr>
        <p:spPr>
          <a:xfrm>
            <a:off x="7555576" y="1897718"/>
            <a:ext cx="6521062" cy="1185148"/>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Users can </a:t>
            </a:r>
            <a:r>
              <a:rPr lang="en-US" sz="1944" dirty="0">
                <a:solidFill>
                  <a:srgbClr val="FF0000"/>
                </a:solidFill>
                <a:latin typeface="Overpass" pitchFamily="34" charset="0"/>
                <a:ea typeface="Overpass" pitchFamily="34" charset="-122"/>
                <a:cs typeface="Overpass" pitchFamily="34" charset="-120"/>
              </a:rPr>
              <a:t>filter and query metrics</a:t>
            </a:r>
            <a:r>
              <a:rPr lang="en-US" sz="1944" dirty="0">
                <a:solidFill>
                  <a:srgbClr val="E5E0DF"/>
                </a:solidFill>
                <a:latin typeface="Overpass" pitchFamily="34" charset="0"/>
                <a:ea typeface="Overpass" pitchFamily="34" charset="-122"/>
                <a:cs typeface="Overpass" pitchFamily="34" charset="-120"/>
              </a:rPr>
              <a:t> using label selectors, making it easy to isolate and analyze specific data.</a:t>
            </a:r>
            <a:endParaRPr lang="en-US" sz="1944" dirty="0"/>
          </a:p>
        </p:txBody>
      </p:sp>
      <p:sp>
        <p:nvSpPr>
          <p:cNvPr id="19" name="Text 10">
            <a:extLst>
              <a:ext uri="{FF2B5EF4-FFF2-40B4-BE49-F238E27FC236}">
                <a16:creationId xmlns:a16="http://schemas.microsoft.com/office/drawing/2014/main" id="{33B44376-50A3-2404-63A0-F93645489EFA}"/>
              </a:ext>
            </a:extLst>
          </p:cNvPr>
          <p:cNvSpPr/>
          <p:nvPr/>
        </p:nvSpPr>
        <p:spPr>
          <a:xfrm>
            <a:off x="349370" y="1726914"/>
            <a:ext cx="10153529" cy="1185148"/>
          </a:xfrm>
          <a:prstGeom prst="rect">
            <a:avLst/>
          </a:prstGeom>
          <a:noFill/>
          <a:ln/>
        </p:spPr>
        <p:txBody>
          <a:bodyPr wrap="square" rtlCol="0" anchor="t"/>
          <a:lstStyle/>
          <a:p>
            <a:endParaRPr lang="en-US" sz="3600" dirty="0">
              <a:solidFill>
                <a:srgbClr val="E5E0DF"/>
              </a:solidFill>
              <a:latin typeface="Overpass" pitchFamily="34" charset="0"/>
              <a:ea typeface="Overpass" pitchFamily="34" charset="-122"/>
            </a:endParaRPr>
          </a:p>
        </p:txBody>
      </p:sp>
    </p:spTree>
    <p:extLst>
      <p:ext uri="{BB962C8B-B14F-4D97-AF65-F5344CB8AC3E}">
        <p14:creationId xmlns:p14="http://schemas.microsoft.com/office/powerpoint/2010/main" val="42055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 presetClass="entr" presetSubtype="0" fill="hold" grpId="0" nodeType="afterEffect">
                                  <p:stCondLst>
                                    <p:cond delay="500"/>
                                  </p:stCondLst>
                                  <p:iterate type="lt">
                                    <p:tmAbs val="60"/>
                                  </p:iterate>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47" presetClass="entr" presetSubtype="0" fill="hold" grpId="0" nodeType="after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1" presetClass="entr" presetSubtype="0" fill="hold" grpId="0" nodeType="afterEffect">
                                  <p:stCondLst>
                                    <p:cond delay="500"/>
                                  </p:stCondLst>
                                  <p:iterate type="lt">
                                    <p:tmAbs val="60"/>
                                  </p:iterate>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4BDD99A-D412-4DF8-61F1-35FA4FA9CC8D}"/>
              </a:ext>
            </a:extLst>
          </p:cNvPr>
          <p:cNvSpPr>
            <a:spLocks noGrp="1"/>
          </p:cNvSpPr>
          <p:nvPr>
            <p:ph type="title"/>
          </p:nvPr>
        </p:nvSpPr>
        <p:spPr/>
        <p:txBody>
          <a:bodyPr/>
          <a:lstStyle/>
          <a:p>
            <a:endParaRPr lang="en-US"/>
          </a:p>
        </p:txBody>
      </p:sp>
      <p:sp>
        <p:nvSpPr>
          <p:cNvPr id="16" name="Content Placeholder 15">
            <a:extLst>
              <a:ext uri="{FF2B5EF4-FFF2-40B4-BE49-F238E27FC236}">
                <a16:creationId xmlns:a16="http://schemas.microsoft.com/office/drawing/2014/main" id="{D4C3F666-096A-B07F-22B7-43C8C0251E3D}"/>
              </a:ext>
            </a:extLst>
          </p:cNvPr>
          <p:cNvSpPr>
            <a:spLocks noGrp="1"/>
          </p:cNvSpPr>
          <p:nvPr>
            <p:ph idx="1"/>
          </p:nvPr>
        </p:nvSpPr>
        <p:spPr/>
        <p:txBody>
          <a:bodyPr/>
          <a:lstStyle/>
          <a:p>
            <a:endParaRPr lang="en-US"/>
          </a:p>
        </p:txBody>
      </p:sp>
      <p:sp>
        <p:nvSpPr>
          <p:cNvPr id="18" name="TextBox 17">
            <a:extLst>
              <a:ext uri="{FF2B5EF4-FFF2-40B4-BE49-F238E27FC236}">
                <a16:creationId xmlns:a16="http://schemas.microsoft.com/office/drawing/2014/main" id="{D9FD2DEE-5E78-E84A-6F7D-13C72C767D01}"/>
              </a:ext>
            </a:extLst>
          </p:cNvPr>
          <p:cNvSpPr txBox="1"/>
          <p:nvPr/>
        </p:nvSpPr>
        <p:spPr>
          <a:xfrm>
            <a:off x="127000" y="447239"/>
            <a:ext cx="14503400" cy="5262979"/>
          </a:xfrm>
          <a:prstGeom prst="rect">
            <a:avLst/>
          </a:prstGeom>
          <a:noFill/>
        </p:spPr>
        <p:txBody>
          <a:bodyPr wrap="square">
            <a:spAutoFit/>
          </a:bodyPr>
          <a:lstStyle/>
          <a:p>
            <a:r>
              <a:rPr lang="en-US" sz="3600" dirty="0">
                <a:solidFill>
                  <a:schemeClr val="bg1"/>
                </a:solidFill>
              </a:rPr>
              <a:t>Filter data with labels in </a:t>
            </a:r>
            <a:r>
              <a:rPr lang="en-US" sz="3600" dirty="0" err="1">
                <a:solidFill>
                  <a:schemeClr val="bg1"/>
                </a:solidFill>
              </a:rPr>
              <a:t>PromQL</a:t>
            </a:r>
            <a:endParaRPr lang="en-US" sz="3600" dirty="0">
              <a:solidFill>
                <a:schemeClr val="bg1"/>
              </a:solidFill>
            </a:endParaRPr>
          </a:p>
          <a:p>
            <a:endParaRPr lang="en-US" sz="3600" dirty="0">
              <a:solidFill>
                <a:schemeClr val="bg1"/>
              </a:solidFill>
            </a:endParaRPr>
          </a:p>
          <a:p>
            <a:r>
              <a:rPr lang="en-US" sz="2400" dirty="0">
                <a:solidFill>
                  <a:schemeClr val="bg1"/>
                </a:solidFill>
              </a:rPr>
              <a:t>We’ve seen that Prometheus data have labels, allowing us to filter the metrics we have stored. Here’s an overview of the label matching operators:</a:t>
            </a:r>
          </a:p>
          <a:p>
            <a:endParaRPr lang="en-US" sz="2400" dirty="0">
              <a:solidFill>
                <a:schemeClr val="bg1"/>
              </a:solidFill>
            </a:endParaRPr>
          </a:p>
          <a:p>
            <a:r>
              <a:rPr lang="en-US" sz="2400" dirty="0">
                <a:solidFill>
                  <a:schemeClr val="bg1"/>
                </a:solidFill>
              </a:rPr>
              <a:t>    = : Select labels that are exactly equal to the provided string.</a:t>
            </a:r>
          </a:p>
          <a:p>
            <a:r>
              <a:rPr lang="en-US" sz="2400" dirty="0">
                <a:solidFill>
                  <a:schemeClr val="bg1"/>
                </a:solidFill>
              </a:rPr>
              <a:t>    != : Select labels that are not equal to the provided string.</a:t>
            </a:r>
          </a:p>
          <a:p>
            <a:r>
              <a:rPr lang="en-US" sz="2400" dirty="0">
                <a:solidFill>
                  <a:schemeClr val="bg1"/>
                </a:solidFill>
              </a:rPr>
              <a:t>    =~ : Select labels that regex-match the provided string.</a:t>
            </a:r>
          </a:p>
          <a:p>
            <a:r>
              <a:rPr lang="en-US" sz="2400" dirty="0">
                <a:solidFill>
                  <a:schemeClr val="bg1"/>
                </a:solidFill>
              </a:rPr>
              <a:t>    !~ : Select labels that do not regex-match the provided string.</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pic>
        <p:nvPicPr>
          <p:cNvPr id="20" name="Picture 19">
            <a:extLst>
              <a:ext uri="{FF2B5EF4-FFF2-40B4-BE49-F238E27FC236}">
                <a16:creationId xmlns:a16="http://schemas.microsoft.com/office/drawing/2014/main" id="{58EEAC91-6864-BF76-7E4D-DA7744EA434B}"/>
              </a:ext>
            </a:extLst>
          </p:cNvPr>
          <p:cNvPicPr>
            <a:picLocks noChangeAspect="1"/>
          </p:cNvPicPr>
          <p:nvPr/>
        </p:nvPicPr>
        <p:blipFill>
          <a:blip r:embed="rId2"/>
          <a:stretch>
            <a:fillRect/>
          </a:stretch>
        </p:blipFill>
        <p:spPr>
          <a:xfrm>
            <a:off x="245297" y="4201341"/>
            <a:ext cx="10964805" cy="4544059"/>
          </a:xfrm>
          <a:prstGeom prst="rect">
            <a:avLst/>
          </a:prstGeom>
        </p:spPr>
      </p:pic>
    </p:spTree>
    <p:extLst>
      <p:ext uri="{BB962C8B-B14F-4D97-AF65-F5344CB8AC3E}">
        <p14:creationId xmlns:p14="http://schemas.microsoft.com/office/powerpoint/2010/main" val="152456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50"/>
                                  </p:iterate>
                                  <p:childTnLst>
                                    <p:set>
                                      <p:cBhvr>
                                        <p:cTn id="1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50"/>
                                  </p:iterate>
                                  <p:childTnLst>
                                    <p:set>
                                      <p:cBhvr>
                                        <p:cTn id="1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50"/>
                                  </p:iterate>
                                  <p:childTnLst>
                                    <p:set>
                                      <p:cBhvr>
                                        <p:cTn id="18"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50"/>
                                  </p:iterate>
                                  <p:childTnLst>
                                    <p:set>
                                      <p:cBhvr>
                                        <p:cTn id="22"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a:p>
        </p:txBody>
      </p:sp>
      <p:sp>
        <p:nvSpPr>
          <p:cNvPr id="4" name="Text 1"/>
          <p:cNvSpPr/>
          <p:nvPr/>
        </p:nvSpPr>
        <p:spPr>
          <a:xfrm>
            <a:off x="388833" y="1254"/>
            <a:ext cx="5809059"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How Labels Work</a:t>
            </a:r>
            <a:endParaRPr lang="en-US" sz="4574" dirty="0"/>
          </a:p>
        </p:txBody>
      </p:sp>
      <p:sp>
        <p:nvSpPr>
          <p:cNvPr id="5" name="Shape 2"/>
          <p:cNvSpPr/>
          <p:nvPr/>
        </p:nvSpPr>
        <p:spPr>
          <a:xfrm>
            <a:off x="147533" y="1124407"/>
            <a:ext cx="7072892"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6" name="Text 3"/>
          <p:cNvSpPr/>
          <p:nvPr/>
        </p:nvSpPr>
        <p:spPr>
          <a:xfrm>
            <a:off x="409589" y="1386463"/>
            <a:ext cx="3288250" cy="363141"/>
          </a:xfrm>
          <a:prstGeom prst="rect">
            <a:avLst/>
          </a:prstGeom>
          <a:noFill/>
          <a:ln/>
        </p:spPr>
        <p:txBody>
          <a:bodyPr wrap="none" rtlCol="0" anchor="t"/>
          <a:lstStyle/>
          <a:p>
            <a:pPr marL="0" indent="0">
              <a:lnSpc>
                <a:spcPts val="2859"/>
              </a:lnSpc>
              <a:buNone/>
            </a:pPr>
            <a:r>
              <a:rPr lang="en-US" sz="2287" b="1" kern="0" spc="-69" dirty="0">
                <a:solidFill>
                  <a:srgbClr val="E5E0DF"/>
                </a:solidFill>
                <a:latin typeface="Overpass" pitchFamily="34" charset="0"/>
                <a:ea typeface="Overpass" pitchFamily="34" charset="-122"/>
                <a:cs typeface="Overpass" pitchFamily="34" charset="-120"/>
              </a:rPr>
              <a:t>Unique Identification</a:t>
            </a:r>
            <a:endParaRPr lang="en-US" sz="2287" dirty="0"/>
          </a:p>
        </p:txBody>
      </p:sp>
      <p:sp>
        <p:nvSpPr>
          <p:cNvPr id="7" name="Text 4"/>
          <p:cNvSpPr/>
          <p:nvPr/>
        </p:nvSpPr>
        <p:spPr>
          <a:xfrm>
            <a:off x="409589" y="1897718"/>
            <a:ext cx="6451818" cy="1185148"/>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Labels allow Prometheus to </a:t>
            </a:r>
            <a:r>
              <a:rPr lang="en-US" sz="1944" b="1" dirty="0">
                <a:solidFill>
                  <a:srgbClr val="FF0000"/>
                </a:solidFill>
                <a:latin typeface="Overpass" pitchFamily="34" charset="0"/>
                <a:ea typeface="Overpass" pitchFamily="34" charset="-122"/>
                <a:cs typeface="Overpass" pitchFamily="34" charset="-120"/>
              </a:rPr>
              <a:t>uniquely identify </a:t>
            </a:r>
            <a:r>
              <a:rPr lang="en-US" sz="1944" dirty="0">
                <a:solidFill>
                  <a:srgbClr val="E5E0DF"/>
                </a:solidFill>
                <a:latin typeface="Overpass" pitchFamily="34" charset="0"/>
                <a:ea typeface="Overpass" pitchFamily="34" charset="-122"/>
                <a:cs typeface="Overpass" pitchFamily="34" charset="-120"/>
              </a:rPr>
              <a:t>each time-series data point, enabling efficient storage and retrieval.</a:t>
            </a:r>
            <a:endParaRPr lang="en-US" sz="1944" dirty="0"/>
          </a:p>
        </p:txBody>
      </p:sp>
      <p:sp>
        <p:nvSpPr>
          <p:cNvPr id="8" name="Shape 5"/>
          <p:cNvSpPr/>
          <p:nvPr/>
        </p:nvSpPr>
        <p:spPr>
          <a:xfrm>
            <a:off x="7293520" y="1124407"/>
            <a:ext cx="7120784"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9" name="Text 6"/>
          <p:cNvSpPr/>
          <p:nvPr/>
        </p:nvSpPr>
        <p:spPr>
          <a:xfrm>
            <a:off x="7555575" y="1386463"/>
            <a:ext cx="3323541" cy="363141"/>
          </a:xfrm>
          <a:prstGeom prst="rect">
            <a:avLst/>
          </a:prstGeom>
          <a:noFill/>
          <a:ln/>
        </p:spPr>
        <p:txBody>
          <a:bodyPr wrap="none" rtlCol="0" anchor="t"/>
          <a:lstStyle/>
          <a:p>
            <a:pPr marL="0" indent="0">
              <a:lnSpc>
                <a:spcPts val="2859"/>
              </a:lnSpc>
              <a:buNone/>
            </a:pPr>
            <a:r>
              <a:rPr lang="en-US" sz="2287" b="1" kern="0" spc="-69" dirty="0">
                <a:solidFill>
                  <a:srgbClr val="E5E0DF"/>
                </a:solidFill>
                <a:latin typeface="Overpass" pitchFamily="34" charset="0"/>
                <a:ea typeface="Overpass" pitchFamily="34" charset="-122"/>
                <a:cs typeface="Overpass" pitchFamily="34" charset="-120"/>
              </a:rPr>
              <a:t>Filtering and Querying</a:t>
            </a:r>
            <a:endParaRPr lang="en-US" sz="2287" dirty="0"/>
          </a:p>
        </p:txBody>
      </p:sp>
      <p:sp>
        <p:nvSpPr>
          <p:cNvPr id="10" name="Text 7"/>
          <p:cNvSpPr/>
          <p:nvPr/>
        </p:nvSpPr>
        <p:spPr>
          <a:xfrm>
            <a:off x="7555576" y="1897718"/>
            <a:ext cx="6521062" cy="1185148"/>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Users can </a:t>
            </a:r>
            <a:r>
              <a:rPr lang="en-US" sz="1944" dirty="0">
                <a:solidFill>
                  <a:srgbClr val="FF0000"/>
                </a:solidFill>
                <a:latin typeface="Overpass" pitchFamily="34" charset="0"/>
                <a:ea typeface="Overpass" pitchFamily="34" charset="-122"/>
                <a:cs typeface="Overpass" pitchFamily="34" charset="-120"/>
              </a:rPr>
              <a:t>filter and query metrics</a:t>
            </a:r>
            <a:r>
              <a:rPr lang="en-US" sz="1944" dirty="0">
                <a:solidFill>
                  <a:srgbClr val="E5E0DF"/>
                </a:solidFill>
                <a:latin typeface="Overpass" pitchFamily="34" charset="0"/>
                <a:ea typeface="Overpass" pitchFamily="34" charset="-122"/>
                <a:cs typeface="Overpass" pitchFamily="34" charset="-120"/>
              </a:rPr>
              <a:t> using label selectors, making it easy to isolate and analyze specific data.</a:t>
            </a:r>
            <a:endParaRPr lang="en-US" sz="1944" dirty="0"/>
          </a:p>
        </p:txBody>
      </p:sp>
      <p:sp>
        <p:nvSpPr>
          <p:cNvPr id="11" name="Shape 8"/>
          <p:cNvSpPr/>
          <p:nvPr/>
        </p:nvSpPr>
        <p:spPr>
          <a:xfrm>
            <a:off x="175253" y="3380413"/>
            <a:ext cx="7045172"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12" name="Text 9"/>
          <p:cNvSpPr/>
          <p:nvPr/>
        </p:nvSpPr>
        <p:spPr>
          <a:xfrm>
            <a:off x="409589" y="3653075"/>
            <a:ext cx="3288250" cy="363141"/>
          </a:xfrm>
          <a:prstGeom prst="rect">
            <a:avLst/>
          </a:prstGeom>
          <a:noFill/>
          <a:ln/>
        </p:spPr>
        <p:txBody>
          <a:bodyPr wrap="none" rtlCol="0" anchor="t"/>
          <a:lstStyle/>
          <a:p>
            <a:pPr marL="0" indent="0">
              <a:lnSpc>
                <a:spcPts val="2859"/>
              </a:lnSpc>
              <a:buNone/>
            </a:pPr>
            <a:r>
              <a:rPr lang="en-US" sz="2287" b="1" kern="0" spc="-69" dirty="0">
                <a:solidFill>
                  <a:srgbClr val="E5E0DF"/>
                </a:solidFill>
                <a:latin typeface="Overpass" pitchFamily="34" charset="0"/>
                <a:ea typeface="Overpass" pitchFamily="34" charset="-122"/>
                <a:cs typeface="Overpass" pitchFamily="34" charset="-120"/>
              </a:rPr>
              <a:t>Aggregation</a:t>
            </a:r>
            <a:endParaRPr lang="en-US" sz="2287" dirty="0"/>
          </a:p>
        </p:txBody>
      </p:sp>
      <p:sp>
        <p:nvSpPr>
          <p:cNvPr id="13" name="Text 10"/>
          <p:cNvSpPr/>
          <p:nvPr/>
        </p:nvSpPr>
        <p:spPr>
          <a:xfrm>
            <a:off x="409589" y="4166080"/>
            <a:ext cx="6451818" cy="1185148"/>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Labels enable powerful aggregation functions in Prometheus, allowing users to calculate summaries, averages, and other statistical insights.</a:t>
            </a:r>
            <a:endParaRPr lang="en-US" sz="1944" dirty="0"/>
          </a:p>
        </p:txBody>
      </p:sp>
      <p:sp>
        <p:nvSpPr>
          <p:cNvPr id="14" name="Shape 11"/>
          <p:cNvSpPr/>
          <p:nvPr/>
        </p:nvSpPr>
        <p:spPr>
          <a:xfrm>
            <a:off x="7293519" y="3380413"/>
            <a:ext cx="7045171"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15" name="Text 12"/>
          <p:cNvSpPr/>
          <p:nvPr/>
        </p:nvSpPr>
        <p:spPr>
          <a:xfrm>
            <a:off x="7555576" y="3642470"/>
            <a:ext cx="3288250" cy="363141"/>
          </a:xfrm>
          <a:prstGeom prst="rect">
            <a:avLst/>
          </a:prstGeom>
          <a:noFill/>
          <a:ln/>
        </p:spPr>
        <p:txBody>
          <a:bodyPr wrap="none" rtlCol="0" anchor="t"/>
          <a:lstStyle/>
          <a:p>
            <a:pPr marL="0" indent="0">
              <a:lnSpc>
                <a:spcPts val="2859"/>
              </a:lnSpc>
              <a:buNone/>
            </a:pPr>
            <a:r>
              <a:rPr lang="en-US" sz="2287" b="1" kern="0" spc="-69" dirty="0">
                <a:solidFill>
                  <a:srgbClr val="E5E0DF"/>
                </a:solidFill>
                <a:latin typeface="Overpass" pitchFamily="34" charset="0"/>
                <a:ea typeface="Overpass" pitchFamily="34" charset="-122"/>
                <a:cs typeface="Overpass" pitchFamily="34" charset="-120"/>
              </a:rPr>
              <a:t>Alerting</a:t>
            </a:r>
            <a:endParaRPr lang="en-US" sz="2287" dirty="0"/>
          </a:p>
        </p:txBody>
      </p:sp>
      <p:sp>
        <p:nvSpPr>
          <p:cNvPr id="16" name="Text 13"/>
          <p:cNvSpPr/>
          <p:nvPr/>
        </p:nvSpPr>
        <p:spPr>
          <a:xfrm>
            <a:off x="7555576" y="4153724"/>
            <a:ext cx="6783114" cy="1185148"/>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Labels are essential for defining alerting rules in Prometheus, helping to identify and respond to critical issues.</a:t>
            </a:r>
            <a:endParaRPr lang="en-US" sz="1944" dirty="0"/>
          </a:p>
        </p:txBody>
      </p:sp>
      <p:sp>
        <p:nvSpPr>
          <p:cNvPr id="19" name="Text 10">
            <a:extLst>
              <a:ext uri="{FF2B5EF4-FFF2-40B4-BE49-F238E27FC236}">
                <a16:creationId xmlns:a16="http://schemas.microsoft.com/office/drawing/2014/main" id="{33B44376-50A3-2404-63A0-F93645489EFA}"/>
              </a:ext>
            </a:extLst>
          </p:cNvPr>
          <p:cNvSpPr/>
          <p:nvPr/>
        </p:nvSpPr>
        <p:spPr>
          <a:xfrm>
            <a:off x="349370" y="1726914"/>
            <a:ext cx="10153529" cy="1185148"/>
          </a:xfrm>
          <a:prstGeom prst="rect">
            <a:avLst/>
          </a:prstGeom>
          <a:noFill/>
          <a:ln/>
        </p:spPr>
        <p:txBody>
          <a:bodyPr wrap="square" rtlCol="0" anchor="t"/>
          <a:lstStyle/>
          <a:p>
            <a:endParaRPr lang="en-US" sz="3600" dirty="0">
              <a:solidFill>
                <a:srgbClr val="E5E0DF"/>
              </a:solidFill>
              <a:latin typeface="Overpass" pitchFamily="34" charset="0"/>
              <a:ea typeface="Overpass" pitchFamily="34" charset="-122"/>
            </a:endParaRPr>
          </a:p>
        </p:txBody>
      </p:sp>
    </p:spTree>
    <p:extLst>
      <p:ext uri="{BB962C8B-B14F-4D97-AF65-F5344CB8AC3E}">
        <p14:creationId xmlns:p14="http://schemas.microsoft.com/office/powerpoint/2010/main" val="271132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1" presetClass="entr" presetSubtype="0" fill="hold" grpId="0" nodeType="afterEffect">
                                  <p:stCondLst>
                                    <p:cond delay="500"/>
                                  </p:stCondLst>
                                  <p:iterate type="lt">
                                    <p:tmAbs val="60"/>
                                  </p:iterate>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47"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1" presetClass="entr" presetSubtype="0" fill="hold" grpId="0" nodeType="afterEffect">
                                  <p:stCondLst>
                                    <p:cond delay="500"/>
                                  </p:stCondLst>
                                  <p:iterate type="lt">
                                    <p:tmAbs val="60"/>
                                  </p:iterate>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1360"/>
            <a:ext cx="14630400" cy="8229600"/>
          </a:xfrm>
          <a:prstGeom prst="rect">
            <a:avLst/>
          </a:prstGeom>
          <a:solidFill>
            <a:srgbClr val="0C0C0C"/>
          </a:solidFill>
          <a:ln/>
        </p:spPr>
        <p:txBody>
          <a:bodyPr/>
          <a:lstStyle/>
          <a:p>
            <a:endParaRPr lang="en-US"/>
          </a:p>
        </p:txBody>
      </p:sp>
      <p:sp>
        <p:nvSpPr>
          <p:cNvPr id="11" name="Shape 8">
            <a:extLst>
              <a:ext uri="{FF2B5EF4-FFF2-40B4-BE49-F238E27FC236}">
                <a16:creationId xmlns:a16="http://schemas.microsoft.com/office/drawing/2014/main" id="{F1B438A8-7098-DDD4-E8DD-48B968C332FD}"/>
              </a:ext>
            </a:extLst>
          </p:cNvPr>
          <p:cNvSpPr/>
          <p:nvPr/>
        </p:nvSpPr>
        <p:spPr>
          <a:xfrm>
            <a:off x="258504" y="1783239"/>
            <a:ext cx="4420555"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4" name="Text 1"/>
          <p:cNvSpPr/>
          <p:nvPr/>
        </p:nvSpPr>
        <p:spPr>
          <a:xfrm>
            <a:off x="498793" y="490141"/>
            <a:ext cx="7251025"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Example Prometheus Labels</a:t>
            </a:r>
            <a:endParaRPr lang="en-US" sz="4574" dirty="0"/>
          </a:p>
        </p:txBody>
      </p:sp>
      <p:sp>
        <p:nvSpPr>
          <p:cNvPr id="5" name="Text 2"/>
          <p:cNvSpPr/>
          <p:nvPr/>
        </p:nvSpPr>
        <p:spPr>
          <a:xfrm>
            <a:off x="428052" y="1908572"/>
            <a:ext cx="1114107" cy="363141"/>
          </a:xfrm>
          <a:prstGeom prst="rect">
            <a:avLst/>
          </a:prstGeom>
          <a:noFill/>
          <a:ln/>
        </p:spPr>
        <p:txBody>
          <a:bodyPr wrap="none" rtlCol="0" anchor="t"/>
          <a:lstStyle/>
          <a:p>
            <a:pPr marL="0" indent="0">
              <a:lnSpc>
                <a:spcPts val="2859"/>
              </a:lnSpc>
              <a:buNone/>
            </a:pPr>
            <a:r>
              <a:rPr lang="en-US" sz="2287" b="1" kern="0" spc="-69" dirty="0">
                <a:solidFill>
                  <a:srgbClr val="FFFFFF"/>
                </a:solidFill>
                <a:latin typeface="Overpass" pitchFamily="34" charset="0"/>
                <a:ea typeface="Overpass" pitchFamily="34" charset="-122"/>
                <a:cs typeface="Overpass" pitchFamily="34" charset="-120"/>
              </a:rPr>
              <a:t>Service</a:t>
            </a:r>
            <a:endParaRPr lang="en-US" sz="2287" dirty="0"/>
          </a:p>
        </p:txBody>
      </p:sp>
      <p:sp>
        <p:nvSpPr>
          <p:cNvPr id="6" name="Text 3"/>
          <p:cNvSpPr/>
          <p:nvPr/>
        </p:nvSpPr>
        <p:spPr>
          <a:xfrm>
            <a:off x="300942" y="2423556"/>
            <a:ext cx="4420555" cy="1644691"/>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Labels like "service=web" or "service=database“. </a:t>
            </a:r>
          </a:p>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It help organize metrics by the specific service they belong to.</a:t>
            </a:r>
            <a:endParaRPr lang="en-US" sz="1944" dirty="0"/>
          </a:p>
        </p:txBody>
      </p:sp>
      <p:sp>
        <p:nvSpPr>
          <p:cNvPr id="12" name="Shape 8">
            <a:extLst>
              <a:ext uri="{FF2B5EF4-FFF2-40B4-BE49-F238E27FC236}">
                <a16:creationId xmlns:a16="http://schemas.microsoft.com/office/drawing/2014/main" id="{B4F914B5-80C6-BABB-4DBE-78D9D94DC60F}"/>
              </a:ext>
            </a:extLst>
          </p:cNvPr>
          <p:cNvSpPr/>
          <p:nvPr/>
        </p:nvSpPr>
        <p:spPr>
          <a:xfrm>
            <a:off x="5001062" y="1847732"/>
            <a:ext cx="4420555"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8" name="Text 5"/>
          <p:cNvSpPr/>
          <p:nvPr/>
        </p:nvSpPr>
        <p:spPr>
          <a:xfrm>
            <a:off x="5001062" y="2466303"/>
            <a:ext cx="4371721" cy="1511260"/>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Labels like "environment=production" or "environment=staging“. </a:t>
            </a:r>
          </a:p>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It allow for easy monitoring of different environments.</a:t>
            </a:r>
            <a:endParaRPr lang="en-US" sz="1944" dirty="0"/>
          </a:p>
        </p:txBody>
      </p:sp>
      <p:sp>
        <p:nvSpPr>
          <p:cNvPr id="7" name="Text 4"/>
          <p:cNvSpPr/>
          <p:nvPr/>
        </p:nvSpPr>
        <p:spPr>
          <a:xfrm>
            <a:off x="5188960" y="2011801"/>
            <a:ext cx="2904530" cy="363141"/>
          </a:xfrm>
          <a:prstGeom prst="rect">
            <a:avLst/>
          </a:prstGeom>
          <a:noFill/>
          <a:ln/>
        </p:spPr>
        <p:txBody>
          <a:bodyPr wrap="none" rtlCol="0" anchor="t"/>
          <a:lstStyle/>
          <a:p>
            <a:pPr marL="0" indent="0">
              <a:lnSpc>
                <a:spcPts val="2859"/>
              </a:lnSpc>
              <a:buNone/>
            </a:pPr>
            <a:r>
              <a:rPr lang="en-US" sz="2287" b="1" kern="0" spc="-69" dirty="0">
                <a:solidFill>
                  <a:srgbClr val="FFFFFF"/>
                </a:solidFill>
                <a:latin typeface="Overpass" pitchFamily="34" charset="0"/>
                <a:ea typeface="Overpass" pitchFamily="34" charset="-122"/>
                <a:cs typeface="Overpass" pitchFamily="34" charset="-120"/>
              </a:rPr>
              <a:t>Environment</a:t>
            </a:r>
            <a:endParaRPr lang="en-US" sz="2287" dirty="0"/>
          </a:p>
        </p:txBody>
      </p:sp>
      <p:sp>
        <p:nvSpPr>
          <p:cNvPr id="13" name="Shape 8">
            <a:extLst>
              <a:ext uri="{FF2B5EF4-FFF2-40B4-BE49-F238E27FC236}">
                <a16:creationId xmlns:a16="http://schemas.microsoft.com/office/drawing/2014/main" id="{BE48F26F-3D1C-78B8-BF95-81005709C384}"/>
              </a:ext>
            </a:extLst>
          </p:cNvPr>
          <p:cNvSpPr/>
          <p:nvPr/>
        </p:nvSpPr>
        <p:spPr>
          <a:xfrm>
            <a:off x="9743620" y="1847732"/>
            <a:ext cx="4420555" cy="2220516"/>
          </a:xfrm>
          <a:prstGeom prst="roundRect">
            <a:avLst>
              <a:gd name="adj" fmla="val 5003"/>
            </a:avLst>
          </a:prstGeom>
          <a:solidFill>
            <a:srgbClr val="7E023C"/>
          </a:solidFill>
          <a:ln w="15240">
            <a:solidFill>
              <a:srgbClr val="971B55"/>
            </a:solidFill>
            <a:prstDash val="solid"/>
          </a:ln>
        </p:spPr>
        <p:txBody>
          <a:bodyPr/>
          <a:lstStyle/>
          <a:p>
            <a:endParaRPr lang="en-US"/>
          </a:p>
        </p:txBody>
      </p:sp>
      <p:sp>
        <p:nvSpPr>
          <p:cNvPr id="9" name="Text 6"/>
          <p:cNvSpPr/>
          <p:nvPr/>
        </p:nvSpPr>
        <p:spPr>
          <a:xfrm>
            <a:off x="9854410" y="1922702"/>
            <a:ext cx="2382504" cy="363141"/>
          </a:xfrm>
          <a:prstGeom prst="rect">
            <a:avLst/>
          </a:prstGeom>
          <a:noFill/>
          <a:ln/>
        </p:spPr>
        <p:txBody>
          <a:bodyPr wrap="none" rtlCol="0" anchor="t"/>
          <a:lstStyle/>
          <a:p>
            <a:pPr marL="0" indent="0">
              <a:lnSpc>
                <a:spcPts val="2859"/>
              </a:lnSpc>
              <a:buNone/>
            </a:pPr>
            <a:r>
              <a:rPr lang="en-US" sz="2287" b="1" kern="0" spc="-69" dirty="0">
                <a:solidFill>
                  <a:srgbClr val="FFFFFF"/>
                </a:solidFill>
                <a:latin typeface="Overpass" pitchFamily="34" charset="0"/>
                <a:ea typeface="Overpass" pitchFamily="34" charset="-122"/>
                <a:cs typeface="Overpass" pitchFamily="34" charset="-120"/>
              </a:rPr>
              <a:t>Instance</a:t>
            </a:r>
            <a:endParaRPr lang="en-US" sz="2287" dirty="0"/>
          </a:p>
        </p:txBody>
      </p:sp>
      <p:sp>
        <p:nvSpPr>
          <p:cNvPr id="10" name="Text 7"/>
          <p:cNvSpPr/>
          <p:nvPr/>
        </p:nvSpPr>
        <p:spPr>
          <a:xfrm>
            <a:off x="9743620" y="2397364"/>
            <a:ext cx="4420555" cy="1670884"/>
          </a:xfrm>
          <a:prstGeom prst="rect">
            <a:avLst/>
          </a:prstGeom>
          <a:noFill/>
          <a:ln/>
        </p:spPr>
        <p:txBody>
          <a:bodyPr wrap="squar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Labels like "instance=web-01" or "instance=database-02“.</a:t>
            </a:r>
          </a:p>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It uniquely identify individual instances of a service.</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0-#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additive="base">
                                        <p:cTn id="29"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05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7200" dirty="0"/>
                <a:t>Lab for Metrics and Labels</a:t>
              </a:r>
            </a:p>
          </p:txBody>
        </p:sp>
      </p:grpSp>
    </p:spTree>
    <p:extLst>
      <p:ext uri="{BB962C8B-B14F-4D97-AF65-F5344CB8AC3E}">
        <p14:creationId xmlns:p14="http://schemas.microsoft.com/office/powerpoint/2010/main" val="194382616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06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t>Query &amp; Functions</a:t>
              </a:r>
            </a:p>
          </p:txBody>
        </p:sp>
      </p:grpSp>
    </p:spTree>
    <p:extLst>
      <p:ext uri="{BB962C8B-B14F-4D97-AF65-F5344CB8AC3E}">
        <p14:creationId xmlns:p14="http://schemas.microsoft.com/office/powerpoint/2010/main" val="2569510299"/>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36A3-A2CD-E209-979A-5375D815B8D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231F2FB-FF9E-D756-D6F9-FB19CCCF0F36}"/>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FC1D1A3F-2CE6-EC69-0596-CDC204683727}"/>
              </a:ext>
            </a:extLst>
          </p:cNvPr>
          <p:cNvSpPr txBox="1"/>
          <p:nvPr/>
        </p:nvSpPr>
        <p:spPr>
          <a:xfrm>
            <a:off x="221455" y="261812"/>
            <a:ext cx="5065250" cy="707886"/>
          </a:xfrm>
          <a:prstGeom prst="rect">
            <a:avLst/>
          </a:prstGeom>
          <a:noFill/>
        </p:spPr>
        <p:txBody>
          <a:bodyPr wrap="square">
            <a:spAutoFit/>
          </a:bodyPr>
          <a:lstStyle/>
          <a:p>
            <a:r>
              <a:rPr lang="en-US" sz="4000" dirty="0">
                <a:solidFill>
                  <a:schemeClr val="bg1"/>
                </a:solidFill>
              </a:rPr>
              <a:t>Querying</a:t>
            </a:r>
            <a:r>
              <a:rPr lang="en-US" dirty="0">
                <a:solidFill>
                  <a:schemeClr val="bg1"/>
                </a:solidFill>
              </a:rPr>
              <a:t>  </a:t>
            </a:r>
            <a:r>
              <a:rPr lang="en-US" sz="4000" dirty="0">
                <a:solidFill>
                  <a:schemeClr val="bg1"/>
                </a:solidFill>
              </a:rPr>
              <a:t>Prometheus</a:t>
            </a:r>
          </a:p>
        </p:txBody>
      </p:sp>
      <p:sp>
        <p:nvSpPr>
          <p:cNvPr id="7" name="TextBox 6">
            <a:extLst>
              <a:ext uri="{FF2B5EF4-FFF2-40B4-BE49-F238E27FC236}">
                <a16:creationId xmlns:a16="http://schemas.microsoft.com/office/drawing/2014/main" id="{3D7FB73D-2CB3-992B-B255-EC680E728370}"/>
              </a:ext>
            </a:extLst>
          </p:cNvPr>
          <p:cNvSpPr txBox="1"/>
          <p:nvPr/>
        </p:nvSpPr>
        <p:spPr>
          <a:xfrm>
            <a:off x="221456" y="1286560"/>
            <a:ext cx="14075116" cy="646331"/>
          </a:xfrm>
          <a:prstGeom prst="rect">
            <a:avLst/>
          </a:prstGeom>
          <a:noFill/>
        </p:spPr>
        <p:txBody>
          <a:bodyPr wrap="square">
            <a:spAutoFit/>
          </a:bodyPr>
          <a:lstStyle/>
          <a:p>
            <a:r>
              <a:rPr lang="en-US" dirty="0">
                <a:solidFill>
                  <a:schemeClr val="bg1"/>
                </a:solidFill>
              </a:rPr>
              <a:t>Prometheus offers a functional query language called </a:t>
            </a:r>
            <a:r>
              <a:rPr lang="en-US" dirty="0" err="1">
                <a:solidFill>
                  <a:schemeClr val="bg1"/>
                </a:solidFill>
              </a:rPr>
              <a:t>PromQL</a:t>
            </a:r>
            <a:r>
              <a:rPr lang="en-US" dirty="0">
                <a:solidFill>
                  <a:schemeClr val="bg1"/>
                </a:solidFill>
              </a:rPr>
              <a:t> (Prometheus Query Language) that helps the user to select and aggregate time series data in real time.</a:t>
            </a:r>
          </a:p>
        </p:txBody>
      </p:sp>
      <p:sp>
        <p:nvSpPr>
          <p:cNvPr id="9" name="TextBox 8">
            <a:extLst>
              <a:ext uri="{FF2B5EF4-FFF2-40B4-BE49-F238E27FC236}">
                <a16:creationId xmlns:a16="http://schemas.microsoft.com/office/drawing/2014/main" id="{67C0B69F-BA17-6624-54D1-F8180B9D44BA}"/>
              </a:ext>
            </a:extLst>
          </p:cNvPr>
          <p:cNvSpPr txBox="1"/>
          <p:nvPr/>
        </p:nvSpPr>
        <p:spPr>
          <a:xfrm>
            <a:off x="221455" y="2000935"/>
            <a:ext cx="13871916" cy="646331"/>
          </a:xfrm>
          <a:prstGeom prst="rect">
            <a:avLst/>
          </a:prstGeom>
          <a:noFill/>
        </p:spPr>
        <p:txBody>
          <a:bodyPr wrap="square">
            <a:spAutoFit/>
          </a:bodyPr>
          <a:lstStyle/>
          <a:p>
            <a:r>
              <a:rPr lang="en-US" dirty="0">
                <a:solidFill>
                  <a:schemeClr val="bg1"/>
                </a:solidFill>
              </a:rPr>
              <a:t>The result of an expression can either be shown as a graph, viewed as tabular data in Prometheus's expression browser, or consumed by external systems via the HTTP API.</a:t>
            </a:r>
          </a:p>
        </p:txBody>
      </p:sp>
      <p:sp>
        <p:nvSpPr>
          <p:cNvPr id="11" name="TextBox 10">
            <a:extLst>
              <a:ext uri="{FF2B5EF4-FFF2-40B4-BE49-F238E27FC236}">
                <a16:creationId xmlns:a16="http://schemas.microsoft.com/office/drawing/2014/main" id="{5BDE9026-C670-8B88-426C-98221D3EFA92}"/>
              </a:ext>
            </a:extLst>
          </p:cNvPr>
          <p:cNvSpPr txBox="1"/>
          <p:nvPr/>
        </p:nvSpPr>
        <p:spPr>
          <a:xfrm>
            <a:off x="235970" y="2972190"/>
            <a:ext cx="8389256" cy="523220"/>
          </a:xfrm>
          <a:prstGeom prst="rect">
            <a:avLst/>
          </a:prstGeom>
          <a:noFill/>
        </p:spPr>
        <p:txBody>
          <a:bodyPr wrap="square">
            <a:spAutoFit/>
          </a:bodyPr>
          <a:lstStyle/>
          <a:p>
            <a:r>
              <a:rPr lang="en-US" sz="2800" dirty="0">
                <a:solidFill>
                  <a:schemeClr val="bg1"/>
                </a:solidFill>
              </a:rPr>
              <a:t>Example</a:t>
            </a:r>
          </a:p>
        </p:txBody>
      </p:sp>
      <p:sp>
        <p:nvSpPr>
          <p:cNvPr id="13" name="TextBox 12">
            <a:extLst>
              <a:ext uri="{FF2B5EF4-FFF2-40B4-BE49-F238E27FC236}">
                <a16:creationId xmlns:a16="http://schemas.microsoft.com/office/drawing/2014/main" id="{8AF6119B-490A-C47D-194D-C9B52FFF713B}"/>
              </a:ext>
            </a:extLst>
          </p:cNvPr>
          <p:cNvSpPr txBox="1"/>
          <p:nvPr/>
        </p:nvSpPr>
        <p:spPr>
          <a:xfrm>
            <a:off x="508000" y="3635668"/>
            <a:ext cx="8389256" cy="369332"/>
          </a:xfrm>
          <a:prstGeom prst="rect">
            <a:avLst/>
          </a:prstGeom>
          <a:noFill/>
        </p:spPr>
        <p:txBody>
          <a:bodyPr wrap="square">
            <a:spAutoFit/>
          </a:bodyPr>
          <a:lstStyle/>
          <a:p>
            <a:r>
              <a:rPr lang="en-US" dirty="0" err="1">
                <a:solidFill>
                  <a:schemeClr val="bg1"/>
                </a:solidFill>
              </a:rPr>
              <a:t>prometheus_http_requests_total</a:t>
            </a:r>
            <a:endParaRPr lang="en-US" dirty="0">
              <a:solidFill>
                <a:schemeClr val="bg1"/>
              </a:solidFill>
            </a:endParaRPr>
          </a:p>
        </p:txBody>
      </p:sp>
      <p:sp>
        <p:nvSpPr>
          <p:cNvPr id="15" name="TextBox 14">
            <a:extLst>
              <a:ext uri="{FF2B5EF4-FFF2-40B4-BE49-F238E27FC236}">
                <a16:creationId xmlns:a16="http://schemas.microsoft.com/office/drawing/2014/main" id="{FB796F21-93CA-048E-F115-F7F5E5B49958}"/>
              </a:ext>
            </a:extLst>
          </p:cNvPr>
          <p:cNvSpPr txBox="1"/>
          <p:nvPr/>
        </p:nvSpPr>
        <p:spPr>
          <a:xfrm>
            <a:off x="551542" y="4039935"/>
            <a:ext cx="8389256" cy="369332"/>
          </a:xfrm>
          <a:prstGeom prst="rect">
            <a:avLst/>
          </a:prstGeom>
          <a:noFill/>
        </p:spPr>
        <p:txBody>
          <a:bodyPr wrap="square">
            <a:spAutoFit/>
          </a:bodyPr>
          <a:lstStyle/>
          <a:p>
            <a:r>
              <a:rPr lang="en-US" dirty="0" err="1">
                <a:solidFill>
                  <a:schemeClr val="bg1"/>
                </a:solidFill>
              </a:rPr>
              <a:t>prometheus_http_requests_total</a:t>
            </a:r>
            <a:r>
              <a:rPr lang="en-US" dirty="0">
                <a:solidFill>
                  <a:schemeClr val="bg1"/>
                </a:solidFill>
              </a:rPr>
              <a:t>{handler="/</a:t>
            </a:r>
            <a:r>
              <a:rPr lang="en-US" dirty="0" err="1">
                <a:solidFill>
                  <a:schemeClr val="bg1"/>
                </a:solidFill>
              </a:rPr>
              <a:t>api</a:t>
            </a:r>
            <a:r>
              <a:rPr lang="en-US" dirty="0">
                <a:solidFill>
                  <a:schemeClr val="bg1"/>
                </a:solidFill>
              </a:rPr>
              <a:t>/v1/query"}</a:t>
            </a:r>
          </a:p>
        </p:txBody>
      </p:sp>
      <p:sp>
        <p:nvSpPr>
          <p:cNvPr id="17" name="TextBox 16">
            <a:extLst>
              <a:ext uri="{FF2B5EF4-FFF2-40B4-BE49-F238E27FC236}">
                <a16:creationId xmlns:a16="http://schemas.microsoft.com/office/drawing/2014/main" id="{B6921F8E-45D5-FFF3-9EA6-D4D6E912DB03}"/>
              </a:ext>
            </a:extLst>
          </p:cNvPr>
          <p:cNvSpPr txBox="1"/>
          <p:nvPr/>
        </p:nvSpPr>
        <p:spPr>
          <a:xfrm>
            <a:off x="551542" y="4518747"/>
            <a:ext cx="8389256" cy="369332"/>
          </a:xfrm>
          <a:prstGeom prst="rect">
            <a:avLst/>
          </a:prstGeom>
          <a:noFill/>
        </p:spPr>
        <p:txBody>
          <a:bodyPr wrap="square">
            <a:spAutoFit/>
          </a:bodyPr>
          <a:lstStyle/>
          <a:p>
            <a:r>
              <a:rPr lang="en-US" dirty="0" err="1">
                <a:solidFill>
                  <a:schemeClr val="bg1"/>
                </a:solidFill>
              </a:rPr>
              <a:t>prometheus_http_requests_total</a:t>
            </a:r>
            <a:r>
              <a:rPr lang="en-US" dirty="0">
                <a:solidFill>
                  <a:schemeClr val="bg1"/>
                </a:solidFill>
              </a:rPr>
              <a:t>{handler="/</a:t>
            </a:r>
            <a:r>
              <a:rPr lang="en-US" dirty="0" err="1">
                <a:solidFill>
                  <a:schemeClr val="bg1"/>
                </a:solidFill>
              </a:rPr>
              <a:t>api</a:t>
            </a:r>
            <a:r>
              <a:rPr lang="en-US" dirty="0">
                <a:solidFill>
                  <a:schemeClr val="bg1"/>
                </a:solidFill>
              </a:rPr>
              <a:t>/v1/query"}[5m]</a:t>
            </a:r>
          </a:p>
        </p:txBody>
      </p:sp>
      <p:sp>
        <p:nvSpPr>
          <p:cNvPr id="19" name="TextBox 18">
            <a:extLst>
              <a:ext uri="{FF2B5EF4-FFF2-40B4-BE49-F238E27FC236}">
                <a16:creationId xmlns:a16="http://schemas.microsoft.com/office/drawing/2014/main" id="{D1BB51E8-8DA9-61E5-FB33-4FDB251A6977}"/>
              </a:ext>
            </a:extLst>
          </p:cNvPr>
          <p:cNvSpPr txBox="1"/>
          <p:nvPr/>
        </p:nvSpPr>
        <p:spPr>
          <a:xfrm>
            <a:off x="0" y="5397669"/>
            <a:ext cx="8389256" cy="369332"/>
          </a:xfrm>
          <a:prstGeom prst="rect">
            <a:avLst/>
          </a:prstGeom>
          <a:noFill/>
        </p:spPr>
        <p:txBody>
          <a:bodyPr wrap="square">
            <a:spAutoFit/>
          </a:bodyPr>
          <a:lstStyle/>
          <a:p>
            <a:r>
              <a:rPr lang="en-US" dirty="0">
                <a:solidFill>
                  <a:schemeClr val="bg1"/>
                </a:solidFill>
              </a:rPr>
              <a:t>In Prometheus, an expression or sub-expression can evaluate to one of four types:</a:t>
            </a:r>
          </a:p>
        </p:txBody>
      </p:sp>
      <p:sp>
        <p:nvSpPr>
          <p:cNvPr id="21" name="TextBox 20">
            <a:extLst>
              <a:ext uri="{FF2B5EF4-FFF2-40B4-BE49-F238E27FC236}">
                <a16:creationId xmlns:a16="http://schemas.microsoft.com/office/drawing/2014/main" id="{94D51363-4A0A-0DD9-8587-13CF68BA15DD}"/>
              </a:ext>
            </a:extLst>
          </p:cNvPr>
          <p:cNvSpPr txBox="1"/>
          <p:nvPr/>
        </p:nvSpPr>
        <p:spPr>
          <a:xfrm>
            <a:off x="275772" y="5874908"/>
            <a:ext cx="13817599" cy="2031325"/>
          </a:xfrm>
          <a:prstGeom prst="rect">
            <a:avLst/>
          </a:prstGeom>
          <a:noFill/>
        </p:spPr>
        <p:txBody>
          <a:bodyPr wrap="square">
            <a:spAutoFit/>
          </a:bodyPr>
          <a:lstStyle/>
          <a:p>
            <a:pPr marL="342900" indent="-342900">
              <a:buFont typeface="+mj-lt"/>
              <a:buAutoNum type="arabicPeriod"/>
            </a:pPr>
            <a:r>
              <a:rPr lang="en-US" dirty="0">
                <a:solidFill>
                  <a:schemeClr val="bg1"/>
                </a:solidFill>
              </a:rPr>
              <a:t>    Instant vector - a set of time series containing a single sample for each time series, all sharing the same timestamp</a:t>
            </a:r>
          </a:p>
          <a:p>
            <a:pPr marL="342900" indent="-342900">
              <a:buFont typeface="+mj-lt"/>
              <a:buAutoNum type="arabicPeriod"/>
            </a:pPr>
            <a:r>
              <a:rPr lang="en-US" dirty="0">
                <a:solidFill>
                  <a:schemeClr val="bg1"/>
                </a:solidFill>
              </a:rPr>
              <a:t>    Range vector - a set of time series containing a range of data points over time for each time series</a:t>
            </a:r>
          </a:p>
          <a:p>
            <a:pPr marL="800100" lvl="1" indent="-342900">
              <a:buFont typeface="+mj-lt"/>
              <a:buAutoNum type="arabicPeriod"/>
            </a:pPr>
            <a:r>
              <a:rPr lang="en-US" dirty="0">
                <a:solidFill>
                  <a:schemeClr val="bg1"/>
                </a:solidFill>
              </a:rPr>
              <a:t>Time Durations</a:t>
            </a:r>
          </a:p>
          <a:p>
            <a:pPr marL="800100" lvl="1" indent="-342900">
              <a:buFont typeface="+mj-lt"/>
              <a:buAutoNum type="arabicPeriod"/>
            </a:pPr>
            <a:r>
              <a:rPr lang="en-US" dirty="0">
                <a:solidFill>
                  <a:schemeClr val="bg1"/>
                </a:solidFill>
              </a:rPr>
              <a:t>Offset modifier</a:t>
            </a:r>
          </a:p>
          <a:p>
            <a:pPr marL="800100" lvl="1" indent="-342900">
              <a:buFont typeface="+mj-lt"/>
              <a:buAutoNum type="arabicPeriod"/>
            </a:pPr>
            <a:r>
              <a:rPr lang="en-US" dirty="0">
                <a:solidFill>
                  <a:schemeClr val="bg1"/>
                </a:solidFill>
              </a:rPr>
              <a:t>@ modifier</a:t>
            </a:r>
          </a:p>
          <a:p>
            <a:pPr marL="342900" indent="-342900">
              <a:buFont typeface="+mj-lt"/>
              <a:buAutoNum type="arabicPeriod"/>
            </a:pPr>
            <a:r>
              <a:rPr lang="en-US" dirty="0">
                <a:solidFill>
                  <a:schemeClr val="bg1"/>
                </a:solidFill>
              </a:rPr>
              <a:t>    Scalar - a simple numeric floating-point value</a:t>
            </a:r>
          </a:p>
          <a:p>
            <a:pPr marL="342900" indent="-342900">
              <a:buFont typeface="+mj-lt"/>
              <a:buAutoNum type="arabicPeriod"/>
            </a:pPr>
            <a:r>
              <a:rPr lang="en-US" dirty="0">
                <a:solidFill>
                  <a:schemeClr val="bg1"/>
                </a:solidFill>
              </a:rPr>
              <a:t>    String - a simple string value; currently unused</a:t>
            </a:r>
          </a:p>
        </p:txBody>
      </p:sp>
      <p:sp>
        <p:nvSpPr>
          <p:cNvPr id="23" name="TextBox 22">
            <a:extLst>
              <a:ext uri="{FF2B5EF4-FFF2-40B4-BE49-F238E27FC236}">
                <a16:creationId xmlns:a16="http://schemas.microsoft.com/office/drawing/2014/main" id="{0C31D6DA-FB44-DB5F-25A5-16E960BD3948}"/>
              </a:ext>
            </a:extLst>
          </p:cNvPr>
          <p:cNvSpPr txBox="1"/>
          <p:nvPr/>
        </p:nvSpPr>
        <p:spPr>
          <a:xfrm>
            <a:off x="4430913" y="2959629"/>
            <a:ext cx="10065672" cy="523220"/>
          </a:xfrm>
          <a:prstGeom prst="rect">
            <a:avLst/>
          </a:prstGeom>
          <a:noFill/>
        </p:spPr>
        <p:txBody>
          <a:bodyPr wrap="square">
            <a:spAutoFit/>
          </a:bodyPr>
          <a:lstStyle/>
          <a:p>
            <a:r>
              <a:rPr lang="en-US" sz="2800" dirty="0">
                <a:solidFill>
                  <a:schemeClr val="accent2"/>
                </a:solidFill>
              </a:rPr>
              <a:t>https://prometheus.io/docs/prometheus/latest/querying/basics/</a:t>
            </a:r>
          </a:p>
        </p:txBody>
      </p:sp>
    </p:spTree>
    <p:extLst>
      <p:ext uri="{BB962C8B-B14F-4D97-AF65-F5344CB8AC3E}">
        <p14:creationId xmlns:p14="http://schemas.microsoft.com/office/powerpoint/2010/main" val="90866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50"/>
                                  </p:iterate>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50"/>
                                  </p:iterate>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50"/>
                                  </p:iterate>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lt">
                                    <p:tmAbs val="50"/>
                                  </p:iterate>
                                  <p:childTnLst>
                                    <p:set>
                                      <p:cBhvr>
                                        <p:cTn id="3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iterate type="lt">
                                    <p:tmAbs val="50"/>
                                  </p:iterate>
                                  <p:childTnLst>
                                    <p:set>
                                      <p:cBhvr>
                                        <p:cTn id="4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iterate type="lt">
                                    <p:tmAbs val="50"/>
                                  </p:iterate>
                                  <p:childTnLst>
                                    <p:set>
                                      <p:cBhvr>
                                        <p:cTn id="4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iterate type="lt">
                                    <p:tmAbs val="50"/>
                                  </p:iterate>
                                  <p:childTnLst>
                                    <p:set>
                                      <p:cBhvr>
                                        <p:cTn id="5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iterate type="lt">
                                    <p:tmAbs val="50"/>
                                  </p:iterate>
                                  <p:childTnLst>
                                    <p:set>
                                      <p:cBhvr>
                                        <p:cTn id="5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iterate type="lt">
                                    <p:tmAbs val="50"/>
                                  </p:iterate>
                                  <p:childTnLst>
                                    <p:set>
                                      <p:cBhvr>
                                        <p:cTn id="5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iterate type="lt">
                                    <p:tmAbs val="50"/>
                                  </p:iterate>
                                  <p:childTnLst>
                                    <p:set>
                                      <p:cBhvr>
                                        <p:cTn id="6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type="lt">
                                    <p:tmAbs val="50"/>
                                  </p:iterate>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p:bldP spid="17" grpId="0"/>
      <p:bldP spid="19" grpId="0"/>
      <p:bldP spid="21"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7E96-EAEF-F548-73EF-64BBF55552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2BE73E-4E88-49C9-0D19-679BF20314DA}"/>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5C5A1D5A-D517-154A-CE51-5F61BD901A4C}"/>
              </a:ext>
            </a:extLst>
          </p:cNvPr>
          <p:cNvSpPr txBox="1"/>
          <p:nvPr/>
        </p:nvSpPr>
        <p:spPr>
          <a:xfrm>
            <a:off x="212183" y="119757"/>
            <a:ext cx="2787732" cy="584775"/>
          </a:xfrm>
          <a:prstGeom prst="rect">
            <a:avLst/>
          </a:prstGeom>
          <a:noFill/>
        </p:spPr>
        <p:txBody>
          <a:bodyPr wrap="square">
            <a:spAutoFit/>
          </a:bodyPr>
          <a:lstStyle/>
          <a:p>
            <a:r>
              <a:rPr lang="en-US" sz="3200" dirty="0">
                <a:solidFill>
                  <a:schemeClr val="accent1"/>
                </a:solidFill>
              </a:rPr>
              <a:t>Time Durations</a:t>
            </a:r>
          </a:p>
        </p:txBody>
      </p:sp>
      <p:sp>
        <p:nvSpPr>
          <p:cNvPr id="7" name="TextBox 6">
            <a:extLst>
              <a:ext uri="{FF2B5EF4-FFF2-40B4-BE49-F238E27FC236}">
                <a16:creationId xmlns:a16="http://schemas.microsoft.com/office/drawing/2014/main" id="{D98A1B38-C18B-A0E6-B60F-6539A624E082}"/>
              </a:ext>
            </a:extLst>
          </p:cNvPr>
          <p:cNvSpPr txBox="1"/>
          <p:nvPr/>
        </p:nvSpPr>
        <p:spPr>
          <a:xfrm>
            <a:off x="719892" y="592078"/>
            <a:ext cx="6801592" cy="2677656"/>
          </a:xfrm>
          <a:prstGeom prst="rect">
            <a:avLst/>
          </a:prstGeom>
          <a:noFill/>
        </p:spPr>
        <p:txBody>
          <a:bodyPr wrap="square">
            <a:spAutoFit/>
          </a:bodyPr>
          <a:lstStyle/>
          <a:p>
            <a:r>
              <a:rPr lang="en-US" sz="2400" dirty="0" err="1">
                <a:solidFill>
                  <a:schemeClr val="bg1"/>
                </a:solidFill>
              </a:rPr>
              <a:t>ms</a:t>
            </a:r>
            <a:r>
              <a:rPr lang="en-US" sz="2400" dirty="0">
                <a:solidFill>
                  <a:schemeClr val="bg1"/>
                </a:solidFill>
              </a:rPr>
              <a:t> - milliseconds</a:t>
            </a:r>
          </a:p>
          <a:p>
            <a:r>
              <a:rPr lang="en-US" sz="2400" dirty="0">
                <a:solidFill>
                  <a:schemeClr val="bg1"/>
                </a:solidFill>
              </a:rPr>
              <a:t>s - seconds</a:t>
            </a:r>
          </a:p>
          <a:p>
            <a:r>
              <a:rPr lang="en-US" sz="2400" dirty="0">
                <a:solidFill>
                  <a:schemeClr val="bg1"/>
                </a:solidFill>
              </a:rPr>
              <a:t>m - minutes</a:t>
            </a:r>
          </a:p>
          <a:p>
            <a:r>
              <a:rPr lang="en-US" sz="2400" dirty="0">
                <a:solidFill>
                  <a:schemeClr val="bg1"/>
                </a:solidFill>
              </a:rPr>
              <a:t>h - hours</a:t>
            </a:r>
          </a:p>
          <a:p>
            <a:r>
              <a:rPr lang="en-US" sz="2400" dirty="0">
                <a:solidFill>
                  <a:schemeClr val="bg1"/>
                </a:solidFill>
              </a:rPr>
              <a:t>d - days - assuming a day always has 24h</a:t>
            </a:r>
          </a:p>
          <a:p>
            <a:r>
              <a:rPr lang="en-US" sz="2400" dirty="0">
                <a:solidFill>
                  <a:schemeClr val="bg1"/>
                </a:solidFill>
              </a:rPr>
              <a:t>w - weeks - assuming a week always has 7d</a:t>
            </a:r>
          </a:p>
          <a:p>
            <a:r>
              <a:rPr lang="en-US" sz="2400" dirty="0">
                <a:solidFill>
                  <a:schemeClr val="bg1"/>
                </a:solidFill>
              </a:rPr>
              <a:t>y - years - assuming a year always has 365d</a:t>
            </a:r>
          </a:p>
        </p:txBody>
      </p:sp>
      <p:sp>
        <p:nvSpPr>
          <p:cNvPr id="9" name="TextBox 8">
            <a:extLst>
              <a:ext uri="{FF2B5EF4-FFF2-40B4-BE49-F238E27FC236}">
                <a16:creationId xmlns:a16="http://schemas.microsoft.com/office/drawing/2014/main" id="{24966BED-6875-984D-BA3E-D0774C9EFAA0}"/>
              </a:ext>
            </a:extLst>
          </p:cNvPr>
          <p:cNvSpPr txBox="1"/>
          <p:nvPr/>
        </p:nvSpPr>
        <p:spPr>
          <a:xfrm>
            <a:off x="5656456" y="557832"/>
            <a:ext cx="8045896" cy="461665"/>
          </a:xfrm>
          <a:prstGeom prst="rect">
            <a:avLst/>
          </a:prstGeom>
          <a:noFill/>
        </p:spPr>
        <p:txBody>
          <a:bodyPr wrap="square">
            <a:spAutoFit/>
          </a:bodyPr>
          <a:lstStyle/>
          <a:p>
            <a:r>
              <a:rPr lang="en-US" sz="2400" dirty="0">
                <a:solidFill>
                  <a:schemeClr val="bg1"/>
                </a:solidFill>
              </a:rPr>
              <a:t>(</a:t>
            </a:r>
            <a:r>
              <a:rPr lang="en-US" sz="2400" dirty="0" err="1">
                <a:solidFill>
                  <a:schemeClr val="bg1"/>
                </a:solidFill>
              </a:rPr>
              <a:t>node_memory_Active_bytes</a:t>
            </a:r>
            <a:r>
              <a:rPr lang="en-US" sz="2400" dirty="0">
                <a:solidFill>
                  <a:schemeClr val="bg1"/>
                </a:solidFill>
              </a:rPr>
              <a:t>{job="node-exporter"}[</a:t>
            </a:r>
            <a:r>
              <a:rPr lang="en-US" sz="2400" b="1" dirty="0">
                <a:solidFill>
                  <a:schemeClr val="accent2"/>
                </a:solidFill>
              </a:rPr>
              <a:t>5m</a:t>
            </a:r>
            <a:r>
              <a:rPr lang="en-US" sz="2400" dirty="0">
                <a:solidFill>
                  <a:schemeClr val="bg1"/>
                </a:solidFill>
              </a:rPr>
              <a:t>])</a:t>
            </a:r>
          </a:p>
        </p:txBody>
      </p:sp>
      <p:sp>
        <p:nvSpPr>
          <p:cNvPr id="11" name="TextBox 10">
            <a:extLst>
              <a:ext uri="{FF2B5EF4-FFF2-40B4-BE49-F238E27FC236}">
                <a16:creationId xmlns:a16="http://schemas.microsoft.com/office/drawing/2014/main" id="{410F975A-6843-B45D-7F1E-D5362F93A763}"/>
              </a:ext>
            </a:extLst>
          </p:cNvPr>
          <p:cNvSpPr txBox="1"/>
          <p:nvPr/>
        </p:nvSpPr>
        <p:spPr>
          <a:xfrm>
            <a:off x="5656455" y="1010946"/>
            <a:ext cx="8359796" cy="461665"/>
          </a:xfrm>
          <a:prstGeom prst="rect">
            <a:avLst/>
          </a:prstGeom>
          <a:noFill/>
        </p:spPr>
        <p:txBody>
          <a:bodyPr wrap="square">
            <a:spAutoFit/>
          </a:bodyPr>
          <a:lstStyle/>
          <a:p>
            <a:r>
              <a:rPr lang="en-US" sz="2400" dirty="0">
                <a:solidFill>
                  <a:schemeClr val="bg1"/>
                </a:solidFill>
              </a:rPr>
              <a:t>(</a:t>
            </a:r>
            <a:r>
              <a:rPr lang="en-US" sz="2400" dirty="0" err="1">
                <a:solidFill>
                  <a:schemeClr val="bg1"/>
                </a:solidFill>
              </a:rPr>
              <a:t>node_memory_Active_bytes</a:t>
            </a:r>
            <a:r>
              <a:rPr lang="en-US" sz="2400" dirty="0">
                <a:solidFill>
                  <a:schemeClr val="bg1"/>
                </a:solidFill>
              </a:rPr>
              <a:t>{job="node-exporter"}[</a:t>
            </a:r>
            <a:r>
              <a:rPr lang="en-US" sz="2400" b="1" dirty="0">
                <a:solidFill>
                  <a:schemeClr val="accent2"/>
                </a:solidFill>
              </a:rPr>
              <a:t>1h</a:t>
            </a:r>
            <a:r>
              <a:rPr lang="en-US" sz="2400" dirty="0">
                <a:solidFill>
                  <a:schemeClr val="bg1"/>
                </a:solidFill>
              </a:rPr>
              <a:t>])</a:t>
            </a:r>
          </a:p>
        </p:txBody>
      </p:sp>
      <p:sp>
        <p:nvSpPr>
          <p:cNvPr id="13" name="TextBox 12">
            <a:extLst>
              <a:ext uri="{FF2B5EF4-FFF2-40B4-BE49-F238E27FC236}">
                <a16:creationId xmlns:a16="http://schemas.microsoft.com/office/drawing/2014/main" id="{C6337E86-4A3B-CF1D-B25B-7365467CFACD}"/>
              </a:ext>
            </a:extLst>
          </p:cNvPr>
          <p:cNvSpPr txBox="1"/>
          <p:nvPr/>
        </p:nvSpPr>
        <p:spPr>
          <a:xfrm>
            <a:off x="5656455" y="1464060"/>
            <a:ext cx="7281623" cy="461665"/>
          </a:xfrm>
          <a:prstGeom prst="rect">
            <a:avLst/>
          </a:prstGeom>
          <a:noFill/>
        </p:spPr>
        <p:txBody>
          <a:bodyPr wrap="square">
            <a:spAutoFit/>
          </a:bodyPr>
          <a:lstStyle/>
          <a:p>
            <a:r>
              <a:rPr lang="en-US" sz="2400" dirty="0">
                <a:solidFill>
                  <a:schemeClr val="bg1"/>
                </a:solidFill>
              </a:rPr>
              <a:t>(</a:t>
            </a:r>
            <a:r>
              <a:rPr lang="en-US" sz="2400" dirty="0" err="1">
                <a:solidFill>
                  <a:schemeClr val="bg1"/>
                </a:solidFill>
              </a:rPr>
              <a:t>node_memory_Active_bytes</a:t>
            </a:r>
            <a:r>
              <a:rPr lang="en-US" sz="2400" dirty="0">
                <a:solidFill>
                  <a:schemeClr val="bg1"/>
                </a:solidFill>
              </a:rPr>
              <a:t>{job="node-exporter"}[</a:t>
            </a:r>
            <a:r>
              <a:rPr lang="en-US" sz="2400" b="1" dirty="0">
                <a:solidFill>
                  <a:schemeClr val="accent2"/>
                </a:solidFill>
              </a:rPr>
              <a:t>1d</a:t>
            </a:r>
            <a:r>
              <a:rPr lang="en-US" sz="2400" dirty="0">
                <a:solidFill>
                  <a:schemeClr val="bg1"/>
                </a:solidFill>
              </a:rPr>
              <a:t>])</a:t>
            </a:r>
          </a:p>
        </p:txBody>
      </p:sp>
      <p:sp>
        <p:nvSpPr>
          <p:cNvPr id="15" name="TextBox 14">
            <a:extLst>
              <a:ext uri="{FF2B5EF4-FFF2-40B4-BE49-F238E27FC236}">
                <a16:creationId xmlns:a16="http://schemas.microsoft.com/office/drawing/2014/main" id="{90F01AD8-81AF-7405-79AD-881EF0E1F3C2}"/>
              </a:ext>
            </a:extLst>
          </p:cNvPr>
          <p:cNvSpPr txBox="1"/>
          <p:nvPr/>
        </p:nvSpPr>
        <p:spPr>
          <a:xfrm>
            <a:off x="169224" y="3382506"/>
            <a:ext cx="3008041" cy="584775"/>
          </a:xfrm>
          <a:prstGeom prst="rect">
            <a:avLst/>
          </a:prstGeom>
          <a:noFill/>
        </p:spPr>
        <p:txBody>
          <a:bodyPr wrap="square">
            <a:spAutoFit/>
          </a:bodyPr>
          <a:lstStyle/>
          <a:p>
            <a:r>
              <a:rPr lang="en-US" sz="3200" dirty="0">
                <a:solidFill>
                  <a:schemeClr val="accent1"/>
                </a:solidFill>
              </a:rPr>
              <a:t>Offset modifier</a:t>
            </a:r>
          </a:p>
        </p:txBody>
      </p:sp>
      <p:sp>
        <p:nvSpPr>
          <p:cNvPr id="17" name="TextBox 16">
            <a:extLst>
              <a:ext uri="{FF2B5EF4-FFF2-40B4-BE49-F238E27FC236}">
                <a16:creationId xmlns:a16="http://schemas.microsoft.com/office/drawing/2014/main" id="{29FDEF17-CB1F-D6B2-DB1D-77E1F4C90B4B}"/>
              </a:ext>
            </a:extLst>
          </p:cNvPr>
          <p:cNvSpPr txBox="1"/>
          <p:nvPr/>
        </p:nvSpPr>
        <p:spPr>
          <a:xfrm>
            <a:off x="375508" y="3973196"/>
            <a:ext cx="14291952" cy="461665"/>
          </a:xfrm>
          <a:prstGeom prst="rect">
            <a:avLst/>
          </a:prstGeom>
          <a:noFill/>
        </p:spPr>
        <p:txBody>
          <a:bodyPr wrap="square">
            <a:spAutoFit/>
          </a:bodyPr>
          <a:lstStyle/>
          <a:p>
            <a:r>
              <a:rPr lang="en-US" sz="2400" dirty="0">
                <a:solidFill>
                  <a:schemeClr val="bg1"/>
                </a:solidFill>
              </a:rPr>
              <a:t>The offset modifier allows changing the time offset for individual instant and range vectors in a query.</a:t>
            </a:r>
          </a:p>
        </p:txBody>
      </p:sp>
      <p:sp>
        <p:nvSpPr>
          <p:cNvPr id="21" name="TextBox 20">
            <a:extLst>
              <a:ext uri="{FF2B5EF4-FFF2-40B4-BE49-F238E27FC236}">
                <a16:creationId xmlns:a16="http://schemas.microsoft.com/office/drawing/2014/main" id="{2E3B4502-34D0-1029-7D51-7ECBD3152848}"/>
              </a:ext>
            </a:extLst>
          </p:cNvPr>
          <p:cNvSpPr txBox="1"/>
          <p:nvPr/>
        </p:nvSpPr>
        <p:spPr>
          <a:xfrm>
            <a:off x="105670" y="5235957"/>
            <a:ext cx="2472059" cy="584775"/>
          </a:xfrm>
          <a:prstGeom prst="rect">
            <a:avLst/>
          </a:prstGeom>
          <a:noFill/>
        </p:spPr>
        <p:txBody>
          <a:bodyPr wrap="square">
            <a:spAutoFit/>
          </a:bodyPr>
          <a:lstStyle/>
          <a:p>
            <a:r>
              <a:rPr lang="en-US" sz="3200" dirty="0">
                <a:solidFill>
                  <a:schemeClr val="accent1"/>
                </a:solidFill>
              </a:rPr>
              <a:t>@ modifier</a:t>
            </a:r>
          </a:p>
        </p:txBody>
      </p:sp>
      <p:sp>
        <p:nvSpPr>
          <p:cNvPr id="24" name="TextBox 23">
            <a:extLst>
              <a:ext uri="{FF2B5EF4-FFF2-40B4-BE49-F238E27FC236}">
                <a16:creationId xmlns:a16="http://schemas.microsoft.com/office/drawing/2014/main" id="{B5DC0BE9-5773-AD75-E921-1F5C7A832B00}"/>
              </a:ext>
            </a:extLst>
          </p:cNvPr>
          <p:cNvSpPr txBox="1"/>
          <p:nvPr/>
        </p:nvSpPr>
        <p:spPr>
          <a:xfrm>
            <a:off x="669159" y="6052629"/>
            <a:ext cx="13671936" cy="830997"/>
          </a:xfrm>
          <a:prstGeom prst="rect">
            <a:avLst/>
          </a:prstGeom>
          <a:noFill/>
        </p:spPr>
        <p:txBody>
          <a:bodyPr wrap="square">
            <a:spAutoFit/>
          </a:bodyPr>
          <a:lstStyle/>
          <a:p>
            <a:r>
              <a:rPr lang="en-US" sz="2400" dirty="0">
                <a:solidFill>
                  <a:schemeClr val="bg1"/>
                </a:solidFill>
              </a:rPr>
              <a:t>The @ modifier allows changing the evaluation time for individual instant and </a:t>
            </a:r>
          </a:p>
          <a:p>
            <a:r>
              <a:rPr lang="en-US" sz="2400" dirty="0">
                <a:solidFill>
                  <a:schemeClr val="bg1"/>
                </a:solidFill>
              </a:rPr>
              <a:t>range vectors in a query. </a:t>
            </a:r>
          </a:p>
        </p:txBody>
      </p:sp>
      <p:sp>
        <p:nvSpPr>
          <p:cNvPr id="26" name="TextBox 25">
            <a:extLst>
              <a:ext uri="{FF2B5EF4-FFF2-40B4-BE49-F238E27FC236}">
                <a16:creationId xmlns:a16="http://schemas.microsoft.com/office/drawing/2014/main" id="{D6365FA1-8DED-D45F-B32A-0071A2944220}"/>
              </a:ext>
            </a:extLst>
          </p:cNvPr>
          <p:cNvSpPr txBox="1"/>
          <p:nvPr/>
        </p:nvSpPr>
        <p:spPr>
          <a:xfrm>
            <a:off x="430517" y="4414856"/>
            <a:ext cx="8391292" cy="461665"/>
          </a:xfrm>
          <a:prstGeom prst="rect">
            <a:avLst/>
          </a:prstGeom>
          <a:noFill/>
        </p:spPr>
        <p:txBody>
          <a:bodyPr wrap="square">
            <a:spAutoFit/>
          </a:bodyPr>
          <a:lstStyle/>
          <a:p>
            <a:r>
              <a:rPr lang="en-US" sz="2400" b="1" dirty="0">
                <a:solidFill>
                  <a:schemeClr val="accent6"/>
                </a:solidFill>
              </a:rPr>
              <a:t>(</a:t>
            </a:r>
            <a:r>
              <a:rPr lang="en-US" sz="2400" dirty="0" err="1">
                <a:solidFill>
                  <a:schemeClr val="bg1"/>
                </a:solidFill>
              </a:rPr>
              <a:t>node_memory_Active_bytes</a:t>
            </a:r>
            <a:r>
              <a:rPr lang="en-US" sz="2400" dirty="0">
                <a:solidFill>
                  <a:schemeClr val="bg1"/>
                </a:solidFill>
              </a:rPr>
              <a:t>{job="node-exporter"} </a:t>
            </a:r>
            <a:r>
              <a:rPr lang="en-US" sz="2400" b="1" dirty="0">
                <a:solidFill>
                  <a:schemeClr val="accent2"/>
                </a:solidFill>
              </a:rPr>
              <a:t>offset 1h</a:t>
            </a:r>
            <a:r>
              <a:rPr lang="en-US" sz="2400" b="1" dirty="0">
                <a:solidFill>
                  <a:schemeClr val="accent6"/>
                </a:solidFill>
              </a:rPr>
              <a:t>)</a:t>
            </a:r>
          </a:p>
        </p:txBody>
      </p:sp>
      <p:sp>
        <p:nvSpPr>
          <p:cNvPr id="28" name="TextBox 27">
            <a:extLst>
              <a:ext uri="{FF2B5EF4-FFF2-40B4-BE49-F238E27FC236}">
                <a16:creationId xmlns:a16="http://schemas.microsoft.com/office/drawing/2014/main" id="{629783DD-CA1A-BFC4-1EEC-8C430A58391E}"/>
              </a:ext>
            </a:extLst>
          </p:cNvPr>
          <p:cNvSpPr txBox="1"/>
          <p:nvPr/>
        </p:nvSpPr>
        <p:spPr>
          <a:xfrm>
            <a:off x="166542" y="6862382"/>
            <a:ext cx="11411376" cy="461665"/>
          </a:xfrm>
          <a:prstGeom prst="rect">
            <a:avLst/>
          </a:prstGeom>
          <a:noFill/>
        </p:spPr>
        <p:txBody>
          <a:bodyPr wrap="square">
            <a:spAutoFit/>
          </a:bodyPr>
          <a:lstStyle/>
          <a:p>
            <a:r>
              <a:rPr lang="en-US" sz="2400" b="1" dirty="0">
                <a:solidFill>
                  <a:schemeClr val="accent6"/>
                </a:solidFill>
              </a:rPr>
              <a:t>(</a:t>
            </a:r>
            <a:r>
              <a:rPr lang="en-US" sz="2400" b="1" dirty="0" err="1">
                <a:solidFill>
                  <a:schemeClr val="accent6"/>
                </a:solidFill>
              </a:rPr>
              <a:t>node_memory_Active_bytes</a:t>
            </a:r>
            <a:r>
              <a:rPr lang="en-US" sz="2400" b="1" dirty="0">
                <a:solidFill>
                  <a:schemeClr val="accent6"/>
                </a:solidFill>
              </a:rPr>
              <a:t>{job="node-exporter"} @1726320581.017)</a:t>
            </a:r>
          </a:p>
        </p:txBody>
      </p:sp>
    </p:spTree>
    <p:extLst>
      <p:ext uri="{BB962C8B-B14F-4D97-AF65-F5344CB8AC3E}">
        <p14:creationId xmlns:p14="http://schemas.microsoft.com/office/powerpoint/2010/main" val="11764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50"/>
                                  </p:iterate>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50"/>
                                  </p:iterate>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50"/>
                                  </p:iterate>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50"/>
                                  </p:iterate>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lt">
                                    <p:tmAbs val="50"/>
                                  </p:iterate>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lt">
                                    <p:tmAbs val="50"/>
                                  </p:iterate>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P spid="21" grpId="0"/>
      <p:bldP spid="24" grpId="0"/>
      <p:bldP spid="26"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alpha val="70000"/>
          </a:schemeClr>
        </a:solidFill>
        <a:effectLst/>
      </p:bgPr>
    </p:bg>
    <p:spTree>
      <p:nvGrpSpPr>
        <p:cNvPr id="1" name="Shape 382"/>
        <p:cNvGrpSpPr/>
        <p:nvPr/>
      </p:nvGrpSpPr>
      <p:grpSpPr>
        <a:xfrm>
          <a:off x="0" y="0"/>
          <a:ext cx="0" cy="0"/>
          <a:chOff x="0" y="0"/>
          <a:chExt cx="0" cy="0"/>
        </a:xfrm>
      </p:grpSpPr>
      <p:sp>
        <p:nvSpPr>
          <p:cNvPr id="383" name="Google Shape;383;p40"/>
          <p:cNvSpPr txBox="1">
            <a:spLocks noGrp="1"/>
          </p:cNvSpPr>
          <p:nvPr>
            <p:ph type="title"/>
          </p:nvPr>
        </p:nvSpPr>
        <p:spPr>
          <a:xfrm>
            <a:off x="0" y="2688"/>
            <a:ext cx="14630400" cy="1371036"/>
          </a:xfrm>
          <a:prstGeom prst="rect">
            <a:avLst/>
          </a:prstGeom>
          <a:solidFill>
            <a:srgbClr val="7030A0"/>
          </a:solidFill>
        </p:spPr>
        <p:txBody>
          <a:bodyPr spcFirstLastPara="1" wrap="square" lIns="146280" tIns="146280" rIns="146280" bIns="146280" anchor="t" anchorCtr="0">
            <a:noAutofit/>
          </a:bodyPr>
          <a:lstStyle/>
          <a:p>
            <a:r>
              <a:rPr lang="en" sz="6600" dirty="0">
                <a:solidFill>
                  <a:schemeClr val="bg1"/>
                </a:solidFill>
              </a:rPr>
              <a:t>Agenda</a:t>
            </a:r>
            <a:r>
              <a:rPr lang="en" sz="6600" dirty="0"/>
              <a:t> </a:t>
            </a:r>
            <a:endParaRPr sz="6600" dirty="0"/>
          </a:p>
        </p:txBody>
      </p:sp>
      <p:sp>
        <p:nvSpPr>
          <p:cNvPr id="390" name="Google Shape;390;p40"/>
          <p:cNvSpPr txBox="1">
            <a:spLocks noGrp="1"/>
          </p:cNvSpPr>
          <p:nvPr>
            <p:ph type="subTitle" idx="7"/>
          </p:nvPr>
        </p:nvSpPr>
        <p:spPr>
          <a:xfrm>
            <a:off x="34559" y="1694556"/>
            <a:ext cx="3738240" cy="775680"/>
          </a:xfrm>
          <a:prstGeom prst="rect">
            <a:avLst/>
          </a:prstGeom>
        </p:spPr>
        <p:txBody>
          <a:bodyPr spcFirstLastPara="1" wrap="square" lIns="146280" tIns="146280" rIns="146280" bIns="146280" anchor="b" anchorCtr="0">
            <a:noAutofit/>
          </a:bodyPr>
          <a:lstStyle/>
          <a:p>
            <a:pPr marL="0" indent="0"/>
            <a:r>
              <a:rPr lang="en-US" dirty="0"/>
              <a:t>Basic of Prometheus</a:t>
            </a:r>
            <a:endParaRPr dirty="0"/>
          </a:p>
        </p:txBody>
      </p:sp>
      <p:sp>
        <p:nvSpPr>
          <p:cNvPr id="391" name="Google Shape;391;p40"/>
          <p:cNvSpPr txBox="1">
            <a:spLocks noGrp="1"/>
          </p:cNvSpPr>
          <p:nvPr>
            <p:ph type="subTitle" idx="8"/>
          </p:nvPr>
        </p:nvSpPr>
        <p:spPr>
          <a:xfrm>
            <a:off x="4477732" y="1765363"/>
            <a:ext cx="3738240" cy="775680"/>
          </a:xfrm>
          <a:prstGeom prst="rect">
            <a:avLst/>
          </a:prstGeom>
        </p:spPr>
        <p:txBody>
          <a:bodyPr spcFirstLastPara="1" wrap="square" lIns="146280" tIns="146280" rIns="146280" bIns="146280" anchor="b" anchorCtr="0">
            <a:noAutofit/>
          </a:bodyPr>
          <a:lstStyle/>
          <a:p>
            <a:pPr marL="0" indent="0"/>
            <a:r>
              <a:rPr lang="en-US" dirty="0"/>
              <a:t>Install Prometheus</a:t>
            </a:r>
            <a:endParaRPr dirty="0"/>
          </a:p>
        </p:txBody>
      </p:sp>
      <p:sp>
        <p:nvSpPr>
          <p:cNvPr id="392" name="Google Shape;392;p40"/>
          <p:cNvSpPr txBox="1">
            <a:spLocks noGrp="1"/>
          </p:cNvSpPr>
          <p:nvPr>
            <p:ph type="subTitle" idx="9"/>
          </p:nvPr>
        </p:nvSpPr>
        <p:spPr>
          <a:xfrm>
            <a:off x="8988483" y="1694556"/>
            <a:ext cx="3738240" cy="775680"/>
          </a:xfrm>
          <a:prstGeom prst="rect">
            <a:avLst/>
          </a:prstGeom>
        </p:spPr>
        <p:txBody>
          <a:bodyPr spcFirstLastPara="1" wrap="square" lIns="146280" tIns="146280" rIns="146280" bIns="146280" anchor="b" anchorCtr="0">
            <a:noAutofit/>
          </a:bodyPr>
          <a:lstStyle/>
          <a:p>
            <a:pPr marL="0" indent="0"/>
            <a:r>
              <a:rPr lang="en-US" dirty="0"/>
              <a:t>Node Exporter</a:t>
            </a:r>
          </a:p>
        </p:txBody>
      </p:sp>
      <p:sp>
        <p:nvSpPr>
          <p:cNvPr id="393" name="Google Shape;393;p40"/>
          <p:cNvSpPr txBox="1">
            <a:spLocks noGrp="1"/>
          </p:cNvSpPr>
          <p:nvPr>
            <p:ph type="subTitle" idx="13"/>
          </p:nvPr>
        </p:nvSpPr>
        <p:spPr>
          <a:xfrm>
            <a:off x="4477732" y="2265211"/>
            <a:ext cx="3738240" cy="775680"/>
          </a:xfrm>
          <a:prstGeom prst="rect">
            <a:avLst/>
          </a:prstGeom>
        </p:spPr>
        <p:txBody>
          <a:bodyPr spcFirstLastPara="1" wrap="square" lIns="146280" tIns="146280" rIns="146280" bIns="146280" anchor="b" anchorCtr="0">
            <a:noAutofit/>
          </a:bodyPr>
          <a:lstStyle/>
          <a:p>
            <a:pPr marL="0" indent="0"/>
            <a:r>
              <a:rPr lang="en-US" dirty="0"/>
              <a:t>Metrics and Labels</a:t>
            </a:r>
          </a:p>
        </p:txBody>
      </p:sp>
      <p:sp>
        <p:nvSpPr>
          <p:cNvPr id="395" name="Google Shape;395;p40"/>
          <p:cNvSpPr txBox="1">
            <a:spLocks noGrp="1"/>
          </p:cNvSpPr>
          <p:nvPr>
            <p:ph type="subTitle" idx="15"/>
          </p:nvPr>
        </p:nvSpPr>
        <p:spPr>
          <a:xfrm>
            <a:off x="8988483" y="2301796"/>
            <a:ext cx="3738240" cy="775680"/>
          </a:xfrm>
          <a:prstGeom prst="rect">
            <a:avLst/>
          </a:prstGeom>
        </p:spPr>
        <p:txBody>
          <a:bodyPr spcFirstLastPara="1" wrap="square" lIns="146280" tIns="146280" rIns="146280" bIns="146280" anchor="b" anchorCtr="0">
            <a:noAutofit/>
          </a:bodyPr>
          <a:lstStyle/>
          <a:p>
            <a:pPr marL="0" indent="0"/>
            <a:r>
              <a:rPr lang="en-US" dirty="0"/>
              <a:t>Query &amp; Functions</a:t>
            </a:r>
            <a:endParaRPr dirty="0"/>
          </a:p>
        </p:txBody>
      </p:sp>
      <p:sp>
        <p:nvSpPr>
          <p:cNvPr id="396" name="Google Shape;396;p40"/>
          <p:cNvSpPr txBox="1">
            <a:spLocks noGrp="1"/>
          </p:cNvSpPr>
          <p:nvPr>
            <p:ph type="sldNum" idx="12"/>
          </p:nvPr>
        </p:nvSpPr>
        <p:spPr>
          <a:xfrm>
            <a:off x="13197600" y="7373602"/>
            <a:ext cx="877920" cy="629760"/>
          </a:xfrm>
          <a:prstGeom prst="rect">
            <a:avLst/>
          </a:prstGeom>
        </p:spPr>
        <p:txBody>
          <a:bodyPr spcFirstLastPara="1" wrap="square" lIns="146280" tIns="146280" rIns="146280" bIns="146280" anchor="ctr" anchorCtr="0">
            <a:noAutofit/>
          </a:bodyPr>
          <a:lstStyle/>
          <a:p>
            <a:fld id="{00000000-1234-1234-1234-123412341234}" type="slidenum">
              <a:rPr lang="en"/>
              <a:pPr/>
              <a:t>5</a:t>
            </a:fld>
            <a:endParaRPr/>
          </a:p>
        </p:txBody>
      </p:sp>
      <p:sp>
        <p:nvSpPr>
          <p:cNvPr id="5" name="Google Shape;393;p40">
            <a:extLst>
              <a:ext uri="{FF2B5EF4-FFF2-40B4-BE49-F238E27FC236}">
                <a16:creationId xmlns:a16="http://schemas.microsoft.com/office/drawing/2014/main" id="{1CC274E4-272B-4F68-0D45-FC71AA300FEB}"/>
              </a:ext>
            </a:extLst>
          </p:cNvPr>
          <p:cNvSpPr txBox="1">
            <a:spLocks/>
          </p:cNvSpPr>
          <p:nvPr/>
        </p:nvSpPr>
        <p:spPr>
          <a:xfrm>
            <a:off x="105242" y="2895712"/>
            <a:ext cx="2733562"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Push gateway</a:t>
            </a:r>
          </a:p>
        </p:txBody>
      </p:sp>
      <p:sp>
        <p:nvSpPr>
          <p:cNvPr id="16" name="Subtitle 15">
            <a:extLst>
              <a:ext uri="{FF2B5EF4-FFF2-40B4-BE49-F238E27FC236}">
                <a16:creationId xmlns:a16="http://schemas.microsoft.com/office/drawing/2014/main" id="{68798A41-CE68-4F0A-0FCD-E8BBBFBF6748}"/>
              </a:ext>
            </a:extLst>
          </p:cNvPr>
          <p:cNvSpPr>
            <a:spLocks noGrp="1"/>
          </p:cNvSpPr>
          <p:nvPr>
            <p:ph type="subTitle" idx="6"/>
          </p:nvPr>
        </p:nvSpPr>
        <p:spPr>
          <a:xfrm>
            <a:off x="4516647" y="2932841"/>
            <a:ext cx="4435035" cy="924960"/>
          </a:xfrm>
        </p:spPr>
        <p:txBody>
          <a:bodyPr/>
          <a:lstStyle/>
          <a:p>
            <a:r>
              <a:rPr lang="en-US" b="1" dirty="0">
                <a:solidFill>
                  <a:schemeClr val="dk1"/>
                </a:solidFill>
              </a:rPr>
              <a:t>Defining recording rules</a:t>
            </a:r>
          </a:p>
        </p:txBody>
      </p:sp>
      <p:sp>
        <p:nvSpPr>
          <p:cNvPr id="6" name="Google Shape;393;p40">
            <a:extLst>
              <a:ext uri="{FF2B5EF4-FFF2-40B4-BE49-F238E27FC236}">
                <a16:creationId xmlns:a16="http://schemas.microsoft.com/office/drawing/2014/main" id="{1A881613-FC23-F0FE-ADE7-7A83E4632722}"/>
              </a:ext>
            </a:extLst>
          </p:cNvPr>
          <p:cNvSpPr txBox="1">
            <a:spLocks/>
          </p:cNvSpPr>
          <p:nvPr/>
        </p:nvSpPr>
        <p:spPr>
          <a:xfrm>
            <a:off x="73474" y="2301796"/>
            <a:ext cx="3738240"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Jobs and Instances</a:t>
            </a:r>
          </a:p>
        </p:txBody>
      </p:sp>
      <p:sp>
        <p:nvSpPr>
          <p:cNvPr id="8" name="Google Shape;394;p40">
            <a:extLst>
              <a:ext uri="{FF2B5EF4-FFF2-40B4-BE49-F238E27FC236}">
                <a16:creationId xmlns:a16="http://schemas.microsoft.com/office/drawing/2014/main" id="{F10A3489-58C7-F8C2-DFE2-E2AD4AEA913A}"/>
              </a:ext>
            </a:extLst>
          </p:cNvPr>
          <p:cNvSpPr txBox="1">
            <a:spLocks/>
          </p:cNvSpPr>
          <p:nvPr/>
        </p:nvSpPr>
        <p:spPr>
          <a:xfrm>
            <a:off x="8988483" y="2794423"/>
            <a:ext cx="3597964" cy="88373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Service Discovery</a:t>
            </a:r>
          </a:p>
        </p:txBody>
      </p:sp>
      <p:sp>
        <p:nvSpPr>
          <p:cNvPr id="4" name="Google Shape;394;p40">
            <a:extLst>
              <a:ext uri="{FF2B5EF4-FFF2-40B4-BE49-F238E27FC236}">
                <a16:creationId xmlns:a16="http://schemas.microsoft.com/office/drawing/2014/main" id="{3DD4E156-22A4-F15A-5FA4-44AA710DD4CD}"/>
              </a:ext>
            </a:extLst>
          </p:cNvPr>
          <p:cNvSpPr txBox="1">
            <a:spLocks/>
          </p:cNvSpPr>
          <p:nvPr/>
        </p:nvSpPr>
        <p:spPr>
          <a:xfrm>
            <a:off x="105241" y="3549133"/>
            <a:ext cx="2841159"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Alert Manager</a:t>
            </a:r>
          </a:p>
        </p:txBody>
      </p:sp>
      <p:sp>
        <p:nvSpPr>
          <p:cNvPr id="2" name="Google Shape;394;p40">
            <a:extLst>
              <a:ext uri="{FF2B5EF4-FFF2-40B4-BE49-F238E27FC236}">
                <a16:creationId xmlns:a16="http://schemas.microsoft.com/office/drawing/2014/main" id="{4B1E9977-E3B3-C301-58F9-078494F0C3CE}"/>
              </a:ext>
            </a:extLst>
          </p:cNvPr>
          <p:cNvSpPr txBox="1">
            <a:spLocks/>
          </p:cNvSpPr>
          <p:nvPr/>
        </p:nvSpPr>
        <p:spPr>
          <a:xfrm>
            <a:off x="4488865" y="3549133"/>
            <a:ext cx="3396490"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Prometheus HA</a:t>
            </a:r>
          </a:p>
        </p:txBody>
      </p:sp>
      <p:sp>
        <p:nvSpPr>
          <p:cNvPr id="7" name="Google Shape;394;p40">
            <a:extLst>
              <a:ext uri="{FF2B5EF4-FFF2-40B4-BE49-F238E27FC236}">
                <a16:creationId xmlns:a16="http://schemas.microsoft.com/office/drawing/2014/main" id="{9BE0EC95-E123-5D0C-CB53-6632DD85992D}"/>
              </a:ext>
            </a:extLst>
          </p:cNvPr>
          <p:cNvSpPr txBox="1">
            <a:spLocks/>
          </p:cNvSpPr>
          <p:nvPr/>
        </p:nvSpPr>
        <p:spPr>
          <a:xfrm>
            <a:off x="9005043" y="3520884"/>
            <a:ext cx="3905027"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How to remove tools</a:t>
            </a:r>
          </a:p>
        </p:txBody>
      </p:sp>
      <p:sp>
        <p:nvSpPr>
          <p:cNvPr id="11" name="Google Shape;394;p40">
            <a:extLst>
              <a:ext uri="{FF2B5EF4-FFF2-40B4-BE49-F238E27FC236}">
                <a16:creationId xmlns:a16="http://schemas.microsoft.com/office/drawing/2014/main" id="{41501786-0F59-58F9-CF34-3E080CA229C5}"/>
              </a:ext>
            </a:extLst>
          </p:cNvPr>
          <p:cNvSpPr txBox="1">
            <a:spLocks/>
          </p:cNvSpPr>
          <p:nvPr/>
        </p:nvSpPr>
        <p:spPr>
          <a:xfrm>
            <a:off x="105242" y="4192685"/>
            <a:ext cx="4435035" cy="775680"/>
          </a:xfrm>
          <a:prstGeom prst="rect">
            <a:avLst/>
          </a:prstGeom>
          <a:ln>
            <a:noFill/>
          </a:ln>
        </p:spPr>
        <p:txBody>
          <a:bodyPr spcFirstLastPara="1" wrap="square" lIns="146280" tIns="146280" rIns="146280" bIns="146280" anchor="b" anchorCtr="0">
            <a:noAutofit/>
          </a:bodyPr>
          <a:lstStyle>
            <a:lvl1pPr marL="342900" lvl="0" indent="-342900" algn="l" defTabSz="914400" rtl="0" eaLnBrk="1" latinLnBrk="0" hangingPunct="1">
              <a:lnSpc>
                <a:spcPct val="100000"/>
              </a:lnSpc>
              <a:spcBef>
                <a:spcPts val="0"/>
              </a:spcBef>
              <a:spcAft>
                <a:spcPts val="0"/>
              </a:spcAft>
              <a:buClr>
                <a:schemeClr val="dk1"/>
              </a:buClr>
              <a:buSzPts val="2400"/>
              <a:buFont typeface="Trispace SemiBold"/>
              <a:buNone/>
              <a:defRPr sz="3200" b="1" kern="1200">
                <a:solidFill>
                  <a:schemeClr val="dk1"/>
                </a:solidFill>
                <a:latin typeface="+mn-lt"/>
                <a:ea typeface="+mn-ea"/>
                <a:cs typeface="+mn-cs"/>
              </a:defRPr>
            </a:lvl1pPr>
            <a:lvl2pPr marL="742950" lvl="1" indent="-28575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2pPr>
            <a:lvl3pPr marL="1143000" lvl="2"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3pPr>
            <a:lvl4pPr marL="1600200" lvl="3"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4pPr>
            <a:lvl5pPr marL="2057400" lvl="4"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5pPr>
            <a:lvl6pPr marL="2514600" lvl="5"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6pPr>
            <a:lvl7pPr marL="2971800" lvl="6"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7pPr>
            <a:lvl8pPr marL="3429000" lvl="7"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8pPr>
            <a:lvl9pPr marL="3886200" lvl="8" indent="-228600" algn="ctr" defTabSz="914400" rtl="0" eaLnBrk="1" latinLnBrk="0" hangingPunct="1">
              <a:lnSpc>
                <a:spcPct val="100000"/>
              </a:lnSpc>
              <a:spcBef>
                <a:spcPts val="0"/>
              </a:spcBef>
              <a:spcAft>
                <a:spcPts val="0"/>
              </a:spcAft>
              <a:buClr>
                <a:schemeClr val="dk1"/>
              </a:buClr>
              <a:buSzPts val="2400"/>
              <a:buFont typeface="Trispace SemiBold"/>
              <a:buNone/>
              <a:defRPr sz="3840" kern="1200">
                <a:solidFill>
                  <a:schemeClr val="dk1"/>
                </a:solidFill>
                <a:latin typeface="Trispace SemiBold"/>
                <a:ea typeface="Trispace SemiBold"/>
                <a:cs typeface="Trispace SemiBold"/>
                <a:sym typeface="Trispace SemiBold"/>
              </a:defRPr>
            </a:lvl9pPr>
          </a:lstStyle>
          <a:p>
            <a:pPr marL="0" indent="0"/>
            <a:r>
              <a:rPr lang="en-US" dirty="0"/>
              <a:t>Service Discover - Part 2</a:t>
            </a:r>
          </a:p>
        </p:txBody>
      </p:sp>
      <p:sp>
        <p:nvSpPr>
          <p:cNvPr id="12" name="Google Shape;385;p40">
            <a:extLst>
              <a:ext uri="{FF2B5EF4-FFF2-40B4-BE49-F238E27FC236}">
                <a16:creationId xmlns:a16="http://schemas.microsoft.com/office/drawing/2014/main" id="{D2F7B35A-08C4-3DBF-568D-A4EA8284FCA5}"/>
              </a:ext>
            </a:extLst>
          </p:cNvPr>
          <p:cNvSpPr txBox="1">
            <a:spLocks/>
          </p:cNvSpPr>
          <p:nvPr/>
        </p:nvSpPr>
        <p:spPr>
          <a:xfrm>
            <a:off x="105244" y="4786601"/>
            <a:ext cx="6199863" cy="3230553"/>
          </a:xfrm>
          <a:prstGeom prst="rect">
            <a:avLst/>
          </a:prstGeom>
          <a:ln>
            <a:noFill/>
          </a:ln>
        </p:spPr>
        <p:txBody>
          <a:bodyPr spcFirstLastPara="1" wrap="square" lIns="146280" tIns="146280" rIns="146280" bIns="146280"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pPr marL="0" indent="0"/>
            <a:r>
              <a:rPr lang="en-US" sz="2000" b="1" dirty="0"/>
              <a:t>Prometheus Installation through Helm in Kubernetes</a:t>
            </a:r>
          </a:p>
          <a:p>
            <a:pPr marL="0" indent="0"/>
            <a:r>
              <a:rPr lang="en-US" sz="2000" b="1" dirty="0"/>
              <a:t>Explore the Prometheus components one by one</a:t>
            </a:r>
          </a:p>
          <a:p>
            <a:pPr>
              <a:buFont typeface="Arial" panose="020B0604020202020204" pitchFamily="34" charset="0"/>
              <a:buChar char="•"/>
            </a:pPr>
            <a:r>
              <a:rPr lang="en-US" sz="2000" b="1" dirty="0"/>
              <a:t>How to check the configuration</a:t>
            </a:r>
          </a:p>
          <a:p>
            <a:pPr>
              <a:buFont typeface="Arial" panose="020B0604020202020204" pitchFamily="34" charset="0"/>
              <a:buChar char="•"/>
            </a:pPr>
            <a:r>
              <a:rPr lang="en-US" sz="2000" b="1" dirty="0"/>
              <a:t>How to modify the config file</a:t>
            </a:r>
          </a:p>
          <a:p>
            <a:pPr>
              <a:buFont typeface="Arial" panose="020B0604020202020204" pitchFamily="34" charset="0"/>
              <a:buChar char="•"/>
            </a:pPr>
            <a:r>
              <a:rPr lang="en-US" sz="2000" b="1" dirty="0"/>
              <a:t>How to restart the services</a:t>
            </a:r>
          </a:p>
          <a:p>
            <a:pPr marL="0" indent="0"/>
            <a:r>
              <a:rPr lang="en-US" sz="2000" b="1" dirty="0"/>
              <a:t>Installation of MongoDB-exporter</a:t>
            </a:r>
          </a:p>
          <a:p>
            <a:pPr marL="0" indent="0"/>
            <a:r>
              <a:rPr lang="en-US" sz="2000" b="1" dirty="0"/>
              <a:t>How to intergrade exporter with Prometheus.</a:t>
            </a:r>
          </a:p>
          <a:p>
            <a:pPr marL="0" indent="0"/>
            <a:r>
              <a:rPr lang="en-US" sz="2000" b="1" dirty="0"/>
              <a:t>How to remove MongoDB exporter</a:t>
            </a:r>
          </a:p>
          <a:p>
            <a:pPr marL="0" indent="0"/>
            <a:r>
              <a:rPr lang="en-US" sz="2000" b="1" dirty="0"/>
              <a:t>How to uninstall Prometheus from helm. </a:t>
            </a:r>
          </a:p>
          <a:p>
            <a:pPr marL="0" indent="0"/>
            <a:endParaRPr lang="en-US" sz="2000" b="1" dirty="0"/>
          </a:p>
        </p:txBody>
      </p:sp>
    </p:spTree>
    <p:extLst>
      <p:ext uri="{BB962C8B-B14F-4D97-AF65-F5344CB8AC3E}">
        <p14:creationId xmlns:p14="http://schemas.microsoft.com/office/powerpoint/2010/main" val="1150008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70"/>
                                  </p:iterate>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43BD5DF-A9BF-E26F-C48B-AEC4E3CD65D3}"/>
              </a:ext>
            </a:extLst>
          </p:cNvPr>
          <p:cNvSpPr>
            <a:spLocks noChangeArrowheads="1"/>
          </p:cNvSpPr>
          <p:nvPr/>
        </p:nvSpPr>
        <p:spPr bwMode="auto">
          <a:xfrm>
            <a:off x="53788" y="-7185"/>
            <a:ext cx="14522823" cy="7571303"/>
          </a:xfrm>
          <a:prstGeom prst="rect">
            <a:avLst/>
          </a:prstGeom>
          <a:solidFill>
            <a:schemeClr val="tx1"/>
          </a:solidFill>
          <a:ln>
            <a:noFill/>
          </a:ln>
          <a:effectLst/>
        </p:spPr>
        <p:txBody>
          <a:bodyPr vert="horz" wrap="square" lIns="15870" tIns="0" rIns="1587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nSpc>
                <a:spcPct val="100000"/>
              </a:lnSpc>
              <a:buClrTx/>
              <a:buSzTx/>
              <a:buFontTx/>
              <a:buNone/>
              <a:tabLst/>
            </a:pPr>
            <a:r>
              <a:rPr lang="en-US" altLang="en-US" sz="2800" b="1" dirty="0">
                <a:solidFill>
                  <a:schemeClr val="accent1"/>
                </a:solidFill>
                <a:latin typeface="-apple-system"/>
              </a:rPr>
              <a:t>1. Instant Vector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 </a:t>
            </a:r>
            <a:r>
              <a:rPr lang="en-US" altLang="en-US" sz="2000" dirty="0">
                <a:solidFill>
                  <a:schemeClr val="bg1"/>
                </a:solidFill>
                <a:latin typeface="-apple-system"/>
              </a:rPr>
              <a:t>    </a:t>
            </a:r>
            <a:r>
              <a:rPr kumimoji="0" lang="en-US" altLang="en-US" sz="2000" b="0" i="0" u="none" strike="noStrike" cap="none" normalizeH="0" baseline="0" dirty="0">
                <a:ln>
                  <a:noFill/>
                </a:ln>
                <a:solidFill>
                  <a:schemeClr val="bg1"/>
                </a:solidFill>
                <a:effectLst/>
                <a:latin typeface="-apple-system"/>
              </a:rPr>
              <a:t>An </a:t>
            </a:r>
            <a:r>
              <a:rPr kumimoji="0" lang="en-US" altLang="en-US" sz="2000" b="1" i="0" u="none" strike="noStrike" cap="none" normalizeH="0" baseline="0" dirty="0">
                <a:ln>
                  <a:noFill/>
                </a:ln>
                <a:solidFill>
                  <a:schemeClr val="bg1"/>
                </a:solidFill>
                <a:effectLst/>
                <a:latin typeface="-apple-system"/>
              </a:rPr>
              <a:t>Instant Vector</a:t>
            </a:r>
            <a:r>
              <a:rPr kumimoji="0" lang="en-US" altLang="en-US" sz="2000" b="0" i="0" u="none" strike="noStrike" cap="none" normalizeH="0" baseline="0" dirty="0">
                <a:ln>
                  <a:noFill/>
                </a:ln>
                <a:solidFill>
                  <a:schemeClr val="bg1"/>
                </a:solidFill>
                <a:effectLst/>
                <a:latin typeface="-apple-system"/>
              </a:rPr>
              <a:t> is a set of time series containing a single sample for each time series, all sharing the same timestamp.</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     </a:t>
            </a:r>
            <a:r>
              <a:rPr kumimoji="0" lang="en-US" altLang="en-US" sz="2000" b="1" i="0" u="none" strike="noStrike" cap="none" normalizeH="0" baseline="0" dirty="0">
                <a:ln>
                  <a:noFill/>
                </a:ln>
                <a:solidFill>
                  <a:schemeClr val="bg1"/>
                </a:solidFill>
                <a:effectLst/>
                <a:latin typeface="-apple-system"/>
              </a:rPr>
              <a:t>Example:</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         </a:t>
            </a:r>
            <a:r>
              <a:rPr kumimoji="0" lang="en-US" altLang="en-US" sz="2000" b="0" i="0" u="none" strike="noStrike" cap="none" normalizeH="0" baseline="0" dirty="0" err="1">
                <a:ln>
                  <a:noFill/>
                </a:ln>
                <a:solidFill>
                  <a:srgbClr val="FFC000"/>
                </a:solidFill>
                <a:effectLst/>
                <a:latin typeface="Arial Unicode MS"/>
              </a:rPr>
              <a:t>prometheus_http_requests_total</a:t>
            </a:r>
            <a:endParaRPr kumimoji="0" lang="en-US" altLang="en-US" b="0" i="0" u="none" strike="noStrike" cap="none" normalizeH="0" baseline="0" dirty="0">
              <a:ln>
                <a:noFill/>
              </a:ln>
              <a:solidFill>
                <a:srgbClr val="FFC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This query returns the latest value of the </a:t>
            </a:r>
            <a:r>
              <a:rPr kumimoji="0" lang="en-US" altLang="en-US" sz="2000" b="0" i="0" u="none" strike="noStrike" cap="none" normalizeH="0" baseline="0" dirty="0" err="1">
                <a:ln>
                  <a:noFill/>
                </a:ln>
                <a:solidFill>
                  <a:schemeClr val="bg1"/>
                </a:solidFill>
                <a:effectLst/>
                <a:latin typeface="Arial Unicode MS"/>
              </a:rPr>
              <a:t>node_memory_Active_bytes</a:t>
            </a:r>
            <a:r>
              <a:rPr kumimoji="0" lang="en-US" altLang="en-US" sz="2000" b="0" i="0" u="none" strike="noStrike" cap="none" normalizeH="0" baseline="0" dirty="0">
                <a:ln>
                  <a:noFill/>
                </a:ln>
                <a:solidFill>
                  <a:schemeClr val="bg1"/>
                </a:solidFill>
                <a:effectLst/>
                <a:latin typeface="-apple-system"/>
              </a:rPr>
              <a:t> metric for all time series.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bg1"/>
              </a:solidFill>
              <a:effectLst/>
              <a:latin typeface="-apple-system"/>
            </a:endParaRPr>
          </a:p>
          <a:p>
            <a:r>
              <a:rPr lang="en-US" altLang="en-US" sz="2800" b="1" dirty="0">
                <a:solidFill>
                  <a:schemeClr val="accent1"/>
                </a:solidFill>
                <a:latin typeface="-apple-system"/>
              </a:rPr>
              <a:t>2. Range Vector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     A </a:t>
            </a:r>
            <a:r>
              <a:rPr kumimoji="0" lang="en-US" altLang="en-US" sz="2000" b="1" i="0" u="none" strike="noStrike" cap="none" normalizeH="0" baseline="0" dirty="0">
                <a:ln>
                  <a:noFill/>
                </a:ln>
                <a:solidFill>
                  <a:schemeClr val="bg1"/>
                </a:solidFill>
                <a:effectLst/>
                <a:latin typeface="-apple-system"/>
              </a:rPr>
              <a:t>Range Vector</a:t>
            </a:r>
            <a:r>
              <a:rPr kumimoji="0" lang="en-US" altLang="en-US" sz="2000" b="0" i="0" u="none" strike="noStrike" cap="none" normalizeH="0" baseline="0" dirty="0">
                <a:ln>
                  <a:noFill/>
                </a:ln>
                <a:solidFill>
                  <a:schemeClr val="bg1"/>
                </a:solidFill>
                <a:effectLst/>
                <a:latin typeface="-apple-system"/>
              </a:rPr>
              <a:t> is a set of time series containing a range of data points over time for each time series.</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pple-system"/>
              </a:rPr>
              <a:t>     Example:</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C000"/>
                </a:solidFill>
                <a:effectLst/>
                <a:latin typeface="Arial Unicode MS"/>
              </a:rPr>
              <a:t>        </a:t>
            </a:r>
            <a:r>
              <a:rPr kumimoji="0" lang="en-US" altLang="en-US" sz="2000" b="0" i="0" u="none" strike="noStrike" cap="none" normalizeH="0" baseline="0" dirty="0" err="1">
                <a:ln>
                  <a:noFill/>
                </a:ln>
                <a:solidFill>
                  <a:srgbClr val="FFC000"/>
                </a:solidFill>
                <a:effectLst/>
                <a:latin typeface="Arial Unicode MS"/>
              </a:rPr>
              <a:t>prometheus_http_requests_total</a:t>
            </a:r>
            <a:r>
              <a:rPr kumimoji="0" lang="en-US" altLang="en-US" sz="2000" b="0" i="0" u="none" strike="noStrike" cap="none" normalizeH="0" baseline="0" dirty="0">
                <a:ln>
                  <a:noFill/>
                </a:ln>
                <a:solidFill>
                  <a:srgbClr val="FFC000"/>
                </a:solidFill>
                <a:effectLst/>
                <a:latin typeface="Arial Unicode MS"/>
              </a:rPr>
              <a:t>{handler="/</a:t>
            </a:r>
            <a:r>
              <a:rPr kumimoji="0" lang="en-US" altLang="en-US" sz="2000" b="0" i="0" u="none" strike="noStrike" cap="none" normalizeH="0" baseline="0" dirty="0" err="1">
                <a:ln>
                  <a:noFill/>
                </a:ln>
                <a:solidFill>
                  <a:srgbClr val="FFC000"/>
                </a:solidFill>
                <a:effectLst/>
                <a:latin typeface="Arial Unicode MS"/>
              </a:rPr>
              <a:t>api</a:t>
            </a:r>
            <a:r>
              <a:rPr kumimoji="0" lang="en-US" altLang="en-US" sz="2000" b="0" i="0" u="none" strike="noStrike" cap="none" normalizeH="0" baseline="0" dirty="0">
                <a:ln>
                  <a:noFill/>
                </a:ln>
                <a:solidFill>
                  <a:srgbClr val="FFC000"/>
                </a:solidFill>
                <a:effectLst/>
                <a:latin typeface="Arial Unicode MS"/>
              </a:rPr>
              <a:t>/v1/query"}[5m]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This query returns all the samples of the </a:t>
            </a:r>
            <a:r>
              <a:rPr kumimoji="0" lang="en-US" altLang="en-US" sz="2000" b="0" i="0" u="none" strike="noStrike" cap="none" normalizeH="0" baseline="0" dirty="0" err="1">
                <a:ln>
                  <a:noFill/>
                </a:ln>
                <a:solidFill>
                  <a:schemeClr val="bg1"/>
                </a:solidFill>
                <a:effectLst/>
                <a:latin typeface="Arial Unicode MS"/>
              </a:rPr>
              <a:t>node_memory_Active_bytes</a:t>
            </a:r>
            <a:r>
              <a:rPr kumimoji="0" lang="en-US" altLang="en-US" sz="2000" b="0" i="0" u="none" strike="noStrike" cap="none" normalizeH="0" baseline="0" dirty="0">
                <a:ln>
                  <a:noFill/>
                </a:ln>
                <a:solidFill>
                  <a:schemeClr val="bg1"/>
                </a:solidFill>
                <a:effectLst/>
                <a:latin typeface="-apple-system"/>
              </a:rPr>
              <a:t> metric within the last 5 minutes for each time series.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bg1"/>
              </a:solidFill>
              <a:effectLst/>
              <a:latin typeface="-apple-system"/>
            </a:endParaRPr>
          </a:p>
          <a:p>
            <a:pPr marR="0" lvl="0" indent="0">
              <a:lnSpc>
                <a:spcPct val="100000"/>
              </a:lnSpc>
              <a:buClrTx/>
              <a:buSzTx/>
              <a:buFontTx/>
              <a:buNone/>
              <a:tabLst/>
            </a:pPr>
            <a:r>
              <a:rPr lang="en-US" altLang="en-US" sz="2800" b="1" dirty="0">
                <a:solidFill>
                  <a:schemeClr val="accent1"/>
                </a:solidFill>
                <a:latin typeface="-apple-system"/>
              </a:rPr>
              <a:t>3. Scalar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      A </a:t>
            </a:r>
            <a:r>
              <a:rPr kumimoji="0" lang="en-US" altLang="en-US" sz="2000" b="1" i="0" u="none" strike="noStrike" cap="none" normalizeH="0" baseline="0" dirty="0">
                <a:ln>
                  <a:noFill/>
                </a:ln>
                <a:solidFill>
                  <a:schemeClr val="bg1"/>
                </a:solidFill>
                <a:effectLst/>
                <a:latin typeface="-apple-system"/>
              </a:rPr>
              <a:t>Scalar</a:t>
            </a:r>
            <a:r>
              <a:rPr kumimoji="0" lang="en-US" altLang="en-US" sz="2000" b="0" i="0" u="none" strike="noStrike" cap="none" normalizeH="0" baseline="0" dirty="0">
                <a:ln>
                  <a:noFill/>
                </a:ln>
                <a:solidFill>
                  <a:schemeClr val="bg1"/>
                </a:solidFill>
                <a:effectLst/>
                <a:latin typeface="-apple-system"/>
              </a:rPr>
              <a:t> is a simple numeric floating-point value.</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pple-system"/>
              </a:rPr>
              <a:t>      Example:</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C000"/>
                </a:solidFill>
                <a:effectLst/>
                <a:latin typeface="Arial Unicode MS"/>
              </a:rPr>
              <a:t>		rate(</a:t>
            </a:r>
            <a:r>
              <a:rPr kumimoji="0" lang="en-US" altLang="en-US" sz="2000" b="0" i="0" u="none" strike="noStrike" cap="none" normalizeH="0" baseline="0" dirty="0" err="1">
                <a:ln>
                  <a:noFill/>
                </a:ln>
                <a:solidFill>
                  <a:srgbClr val="FFC000"/>
                </a:solidFill>
                <a:effectLst/>
                <a:latin typeface="Arial Unicode MS"/>
              </a:rPr>
              <a:t>prometheus_http_requests_total</a:t>
            </a:r>
            <a:r>
              <a:rPr kumimoji="0" lang="en-US" altLang="en-US" sz="2000" b="0" i="0" u="none" strike="noStrike" cap="none" normalizeH="0" baseline="0" dirty="0">
                <a:ln>
                  <a:noFill/>
                </a:ln>
                <a:solidFill>
                  <a:srgbClr val="FFC000"/>
                </a:solidFill>
                <a:effectLst/>
                <a:latin typeface="Arial Unicode MS"/>
              </a:rPr>
              <a:t>{handler="/</a:t>
            </a:r>
            <a:r>
              <a:rPr kumimoji="0" lang="en-US" altLang="en-US" sz="2000" b="0" i="0" u="none" strike="noStrike" cap="none" normalizeH="0" baseline="0" dirty="0" err="1">
                <a:ln>
                  <a:noFill/>
                </a:ln>
                <a:solidFill>
                  <a:srgbClr val="FFC000"/>
                </a:solidFill>
                <a:effectLst/>
                <a:latin typeface="Arial Unicode MS"/>
              </a:rPr>
              <a:t>api</a:t>
            </a:r>
            <a:r>
              <a:rPr kumimoji="0" lang="en-US" altLang="en-US" sz="2000" b="0" i="0" u="none" strike="noStrike" cap="none" normalizeH="0" baseline="0" dirty="0">
                <a:ln>
                  <a:noFill/>
                </a:ln>
                <a:solidFill>
                  <a:srgbClr val="FFC000"/>
                </a:solidFill>
                <a:effectLst/>
                <a:latin typeface="Arial Unicode MS"/>
              </a:rPr>
              <a:t>/v1/query"}[5m])</a:t>
            </a:r>
            <a:endParaRPr kumimoji="0" lang="en-US" altLang="en-US" b="0" i="0" u="none" strike="noStrike" cap="none" normalizeH="0" baseline="0" dirty="0">
              <a:ln>
                <a:noFill/>
              </a:ln>
              <a:solidFill>
                <a:srgbClr val="FFC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This query calculates the per-second rate of </a:t>
            </a:r>
            <a:r>
              <a:rPr kumimoji="0" lang="en-US" altLang="en-US" sz="2000" b="0" i="0" u="none" strike="noStrike" cap="none" normalizeH="0" baseline="0" dirty="0" err="1">
                <a:ln>
                  <a:noFill/>
                </a:ln>
                <a:solidFill>
                  <a:schemeClr val="bg1"/>
                </a:solidFill>
                <a:effectLst/>
                <a:latin typeface="Arial Unicode MS"/>
              </a:rPr>
              <a:t>node_memory_Active_bytes</a:t>
            </a:r>
            <a:r>
              <a:rPr kumimoji="0" lang="en-US" altLang="en-US" sz="2000" b="0" i="0" u="none" strike="noStrike" cap="none" normalizeH="0" baseline="0" dirty="0">
                <a:ln>
                  <a:noFill/>
                </a:ln>
                <a:solidFill>
                  <a:schemeClr val="bg1"/>
                </a:solidFill>
                <a:effectLst/>
                <a:latin typeface="-apple-system"/>
              </a:rPr>
              <a:t> over the last 5 minutes, returning a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solidFill>
                <a:latin typeface="-apple-system"/>
              </a:rPr>
              <a:t> </a:t>
            </a:r>
            <a:r>
              <a:rPr kumimoji="0" lang="en-US" altLang="en-US" sz="2000" b="0" i="0" u="none" strike="noStrike" cap="none" normalizeH="0" baseline="0" dirty="0">
                <a:ln>
                  <a:noFill/>
                </a:ln>
                <a:solidFill>
                  <a:schemeClr val="bg1"/>
                </a:solidFill>
                <a:effectLst/>
                <a:latin typeface="-apple-system"/>
              </a:rPr>
              <a:t>single numeric value.</a:t>
            </a:r>
            <a:endParaRPr kumimoji="0" lang="en-US" altLang="en-US" sz="2000" b="1" i="0" u="none" strike="noStrike" cap="none" normalizeH="0" baseline="0" dirty="0">
              <a:ln>
                <a:noFill/>
              </a:ln>
              <a:solidFill>
                <a:schemeClr val="bg1"/>
              </a:solidFill>
              <a:effectLst/>
              <a:latin typeface="-apple-system"/>
            </a:endParaRPr>
          </a:p>
          <a:p>
            <a:endParaRPr lang="en-US" altLang="en-US" sz="2000" b="1" dirty="0">
              <a:solidFill>
                <a:schemeClr val="accent1"/>
              </a:solidFill>
              <a:latin typeface="-apple-system"/>
            </a:endParaRPr>
          </a:p>
          <a:p>
            <a:r>
              <a:rPr lang="en-US" altLang="en-US" sz="2800" b="1" dirty="0">
                <a:solidFill>
                  <a:schemeClr val="accent1"/>
                </a:solidFill>
                <a:latin typeface="-apple-system"/>
              </a:rPr>
              <a:t>4. String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A </a:t>
            </a:r>
            <a:r>
              <a:rPr kumimoji="0" lang="en-US" altLang="en-US" sz="2000" b="1" i="0" u="none" strike="noStrike" cap="none" normalizeH="0" baseline="0" dirty="0">
                <a:ln>
                  <a:noFill/>
                </a:ln>
                <a:solidFill>
                  <a:schemeClr val="bg1"/>
                </a:solidFill>
                <a:effectLst/>
                <a:latin typeface="-apple-system"/>
              </a:rPr>
              <a:t>String</a:t>
            </a:r>
            <a:r>
              <a:rPr kumimoji="0" lang="en-US" altLang="en-US" sz="2000" b="0" i="0" u="none" strike="noStrike" cap="none" normalizeH="0" baseline="0" dirty="0">
                <a:ln>
                  <a:noFill/>
                </a:ln>
                <a:solidFill>
                  <a:schemeClr val="bg1"/>
                </a:solidFill>
                <a:effectLst/>
                <a:latin typeface="-apple-system"/>
              </a:rPr>
              <a:t> is a simple string value. Currently, this type is not used in Prometheus.</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apple-system"/>
              </a:rPr>
              <a:t>Example:</a:t>
            </a:r>
            <a:r>
              <a:rPr kumimoji="0" lang="en-US" altLang="en-US" sz="2000" b="0" i="0" u="none" strike="noStrike" cap="none" normalizeH="0" baseline="0" dirty="0">
                <a:ln>
                  <a:noFill/>
                </a:ln>
                <a:solidFill>
                  <a:schemeClr val="bg1"/>
                </a:solidFill>
                <a:effectLst/>
                <a:latin typeface="-apple-system"/>
              </a:rPr>
              <a:t> While Prometheus does not currently use string values in expressions,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apple-system"/>
              </a:rPr>
              <a:t>you might encounter string literals in other contexts, such as labels or annotations.</a:t>
            </a:r>
            <a:endParaRPr kumimoji="0" lang="en-US" altLang="en-US" sz="2000" b="1" i="0" u="none" strike="noStrike" cap="none" normalizeH="0" baseline="0" dirty="0">
              <a:ln>
                <a:noFill/>
              </a:ln>
              <a:solidFill>
                <a:schemeClr val="bg1"/>
              </a:solidFill>
              <a:effectLst/>
              <a:latin typeface="-apple-system"/>
            </a:endParaRPr>
          </a:p>
        </p:txBody>
      </p:sp>
    </p:spTree>
    <p:extLst>
      <p:ext uri="{BB962C8B-B14F-4D97-AF65-F5344CB8AC3E}">
        <p14:creationId xmlns:p14="http://schemas.microsoft.com/office/powerpoint/2010/main" val="4034995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4363"/>
          </a:xfrm>
          <a:prstGeom prst="rect">
            <a:avLst/>
          </a:prstGeom>
          <a:solidFill>
            <a:srgbClr val="0C0C0C"/>
          </a:solidFill>
          <a:ln/>
        </p:spPr>
        <p:txBody>
          <a:bodyPr/>
          <a:lstStyle/>
          <a:p>
            <a:endParaRPr lang="en-US"/>
          </a:p>
        </p:txBody>
      </p:sp>
      <p:sp>
        <p:nvSpPr>
          <p:cNvPr id="4" name="Text 1"/>
          <p:cNvSpPr/>
          <p:nvPr/>
        </p:nvSpPr>
        <p:spPr>
          <a:xfrm>
            <a:off x="155121" y="67632"/>
            <a:ext cx="8519398" cy="632936"/>
          </a:xfrm>
          <a:prstGeom prst="rect">
            <a:avLst/>
          </a:prstGeom>
          <a:noFill/>
          <a:ln/>
        </p:spPr>
        <p:txBody>
          <a:bodyPr wrap="none" rtlCol="0" anchor="t"/>
          <a:lstStyle/>
          <a:p>
            <a:pPr marL="0" indent="0">
              <a:lnSpc>
                <a:spcPts val="4984"/>
              </a:lnSpc>
              <a:buNone/>
            </a:pPr>
            <a:r>
              <a:rPr lang="en-US" sz="3987" b="1" kern="0" spc="-120" dirty="0">
                <a:solidFill>
                  <a:srgbClr val="FFFFFF"/>
                </a:solidFill>
                <a:latin typeface="Overpass" pitchFamily="34" charset="0"/>
                <a:ea typeface="Overpass" pitchFamily="34" charset="-122"/>
                <a:cs typeface="Overpass" pitchFamily="34" charset="-120"/>
              </a:rPr>
              <a:t>Querying Prometheus: A Powerful Tool</a:t>
            </a:r>
            <a:endParaRPr lang="en-US" sz="3987" dirty="0"/>
          </a:p>
        </p:txBody>
      </p:sp>
      <p:sp>
        <p:nvSpPr>
          <p:cNvPr id="5" name="Shape 2"/>
          <p:cNvSpPr/>
          <p:nvPr/>
        </p:nvSpPr>
        <p:spPr>
          <a:xfrm>
            <a:off x="1783199" y="1654969"/>
            <a:ext cx="11064002" cy="4338280"/>
          </a:xfrm>
          <a:prstGeom prst="roundRect">
            <a:avLst>
              <a:gd name="adj" fmla="val 2232"/>
            </a:avLst>
          </a:prstGeom>
          <a:noFill/>
          <a:ln w="7620">
            <a:solidFill>
              <a:srgbClr val="FFFFFF">
                <a:alpha val="24000"/>
              </a:srgbClr>
            </a:solidFill>
            <a:prstDash val="solid"/>
          </a:ln>
        </p:spPr>
        <p:txBody>
          <a:bodyPr/>
          <a:lstStyle/>
          <a:p>
            <a:endParaRPr lang="en-US"/>
          </a:p>
        </p:txBody>
      </p:sp>
      <p:sp>
        <p:nvSpPr>
          <p:cNvPr id="6" name="Shape 3"/>
          <p:cNvSpPr/>
          <p:nvPr/>
        </p:nvSpPr>
        <p:spPr>
          <a:xfrm>
            <a:off x="162741" y="1138480"/>
            <a:ext cx="11048762" cy="617577"/>
          </a:xfrm>
          <a:prstGeom prst="rect">
            <a:avLst/>
          </a:prstGeom>
          <a:solidFill>
            <a:srgbClr val="FFFFFF">
              <a:alpha val="4000"/>
            </a:srgbClr>
          </a:solidFill>
          <a:ln/>
        </p:spPr>
        <p:txBody>
          <a:bodyPr/>
          <a:lstStyle/>
          <a:p>
            <a:endParaRPr lang="en-US"/>
          </a:p>
        </p:txBody>
      </p:sp>
      <p:sp>
        <p:nvSpPr>
          <p:cNvPr id="7" name="Text 4"/>
          <p:cNvSpPr/>
          <p:nvPr/>
        </p:nvSpPr>
        <p:spPr>
          <a:xfrm>
            <a:off x="377887" y="1275164"/>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Operator</a:t>
            </a:r>
            <a:endParaRPr lang="en-US" sz="1695" dirty="0"/>
          </a:p>
        </p:txBody>
      </p:sp>
      <p:sp>
        <p:nvSpPr>
          <p:cNvPr id="8" name="Text 5"/>
          <p:cNvSpPr/>
          <p:nvPr/>
        </p:nvSpPr>
        <p:spPr>
          <a:xfrm>
            <a:off x="5906078" y="1275164"/>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Description</a:t>
            </a:r>
            <a:endParaRPr lang="en-US" sz="1695" dirty="0"/>
          </a:p>
        </p:txBody>
      </p:sp>
      <p:sp>
        <p:nvSpPr>
          <p:cNvPr id="9" name="Shape 6"/>
          <p:cNvSpPr/>
          <p:nvPr/>
        </p:nvSpPr>
        <p:spPr>
          <a:xfrm>
            <a:off x="162741" y="1756057"/>
            <a:ext cx="11048762" cy="617577"/>
          </a:xfrm>
          <a:prstGeom prst="rect">
            <a:avLst/>
          </a:prstGeom>
          <a:solidFill>
            <a:srgbClr val="000000">
              <a:alpha val="4000"/>
            </a:srgbClr>
          </a:solidFill>
          <a:ln/>
        </p:spPr>
        <p:txBody>
          <a:bodyPr/>
          <a:lstStyle/>
          <a:p>
            <a:endParaRPr lang="en-US"/>
          </a:p>
        </p:txBody>
      </p:sp>
      <p:sp>
        <p:nvSpPr>
          <p:cNvPr id="10" name="Text 7"/>
          <p:cNvSpPr/>
          <p:nvPr/>
        </p:nvSpPr>
        <p:spPr>
          <a:xfrm>
            <a:off x="377887" y="1892741"/>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a:t>
            </a:r>
            <a:endParaRPr lang="en-US" sz="1695" dirty="0"/>
          </a:p>
        </p:txBody>
      </p:sp>
      <p:sp>
        <p:nvSpPr>
          <p:cNvPr id="11" name="Text 8"/>
          <p:cNvSpPr/>
          <p:nvPr/>
        </p:nvSpPr>
        <p:spPr>
          <a:xfrm>
            <a:off x="5906078" y="1892741"/>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Addition</a:t>
            </a:r>
            <a:endParaRPr lang="en-US" sz="1695" dirty="0"/>
          </a:p>
        </p:txBody>
      </p:sp>
      <p:sp>
        <p:nvSpPr>
          <p:cNvPr id="12" name="Shape 9"/>
          <p:cNvSpPr/>
          <p:nvPr/>
        </p:nvSpPr>
        <p:spPr>
          <a:xfrm>
            <a:off x="162741" y="2373634"/>
            <a:ext cx="11048762" cy="617577"/>
          </a:xfrm>
          <a:prstGeom prst="rect">
            <a:avLst/>
          </a:prstGeom>
          <a:solidFill>
            <a:srgbClr val="FFFFFF">
              <a:alpha val="4000"/>
            </a:srgbClr>
          </a:solidFill>
          <a:ln/>
        </p:spPr>
        <p:txBody>
          <a:bodyPr/>
          <a:lstStyle/>
          <a:p>
            <a:endParaRPr lang="en-US"/>
          </a:p>
        </p:txBody>
      </p:sp>
      <p:sp>
        <p:nvSpPr>
          <p:cNvPr id="13" name="Text 10"/>
          <p:cNvSpPr/>
          <p:nvPr/>
        </p:nvSpPr>
        <p:spPr>
          <a:xfrm>
            <a:off x="377887" y="2510318"/>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a:t>
            </a:r>
            <a:endParaRPr lang="en-US" sz="1695" dirty="0"/>
          </a:p>
        </p:txBody>
      </p:sp>
      <p:sp>
        <p:nvSpPr>
          <p:cNvPr id="14" name="Text 11"/>
          <p:cNvSpPr/>
          <p:nvPr/>
        </p:nvSpPr>
        <p:spPr>
          <a:xfrm>
            <a:off x="5906078" y="2510318"/>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Subtraction</a:t>
            </a:r>
            <a:endParaRPr lang="en-US" sz="1695" dirty="0"/>
          </a:p>
        </p:txBody>
      </p:sp>
      <p:sp>
        <p:nvSpPr>
          <p:cNvPr id="15" name="Shape 12"/>
          <p:cNvSpPr/>
          <p:nvPr/>
        </p:nvSpPr>
        <p:spPr>
          <a:xfrm>
            <a:off x="162741" y="2991211"/>
            <a:ext cx="11048762" cy="617577"/>
          </a:xfrm>
          <a:prstGeom prst="rect">
            <a:avLst/>
          </a:prstGeom>
          <a:solidFill>
            <a:srgbClr val="000000">
              <a:alpha val="4000"/>
            </a:srgbClr>
          </a:solidFill>
          <a:ln/>
        </p:spPr>
        <p:txBody>
          <a:bodyPr/>
          <a:lstStyle/>
          <a:p>
            <a:endParaRPr lang="en-US"/>
          </a:p>
        </p:txBody>
      </p:sp>
      <p:sp>
        <p:nvSpPr>
          <p:cNvPr id="16" name="Text 13"/>
          <p:cNvSpPr/>
          <p:nvPr/>
        </p:nvSpPr>
        <p:spPr>
          <a:xfrm>
            <a:off x="377887" y="3127895"/>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a:t>
            </a:r>
            <a:endParaRPr lang="en-US" sz="1695" dirty="0"/>
          </a:p>
        </p:txBody>
      </p:sp>
      <p:sp>
        <p:nvSpPr>
          <p:cNvPr id="17" name="Text 14"/>
          <p:cNvSpPr/>
          <p:nvPr/>
        </p:nvSpPr>
        <p:spPr>
          <a:xfrm>
            <a:off x="5906078" y="3127895"/>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Multiplication</a:t>
            </a:r>
            <a:endParaRPr lang="en-US" sz="1695" dirty="0"/>
          </a:p>
        </p:txBody>
      </p:sp>
      <p:sp>
        <p:nvSpPr>
          <p:cNvPr id="18" name="Shape 15"/>
          <p:cNvSpPr/>
          <p:nvPr/>
        </p:nvSpPr>
        <p:spPr>
          <a:xfrm>
            <a:off x="162741" y="3608789"/>
            <a:ext cx="11048762" cy="617577"/>
          </a:xfrm>
          <a:prstGeom prst="rect">
            <a:avLst/>
          </a:prstGeom>
          <a:solidFill>
            <a:srgbClr val="FFFFFF">
              <a:alpha val="4000"/>
            </a:srgbClr>
          </a:solidFill>
          <a:ln/>
        </p:spPr>
        <p:txBody>
          <a:bodyPr/>
          <a:lstStyle/>
          <a:p>
            <a:endParaRPr lang="en-US"/>
          </a:p>
        </p:txBody>
      </p:sp>
      <p:sp>
        <p:nvSpPr>
          <p:cNvPr id="19" name="Text 16"/>
          <p:cNvSpPr/>
          <p:nvPr/>
        </p:nvSpPr>
        <p:spPr>
          <a:xfrm>
            <a:off x="377887" y="3745472"/>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a:t>
            </a:r>
            <a:endParaRPr lang="en-US" sz="1695" dirty="0"/>
          </a:p>
        </p:txBody>
      </p:sp>
      <p:sp>
        <p:nvSpPr>
          <p:cNvPr id="20" name="Text 17"/>
          <p:cNvSpPr/>
          <p:nvPr/>
        </p:nvSpPr>
        <p:spPr>
          <a:xfrm>
            <a:off x="5906078" y="3745472"/>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Division</a:t>
            </a:r>
            <a:endParaRPr lang="en-US" sz="1695" dirty="0"/>
          </a:p>
        </p:txBody>
      </p:sp>
      <p:sp>
        <p:nvSpPr>
          <p:cNvPr id="21" name="Shape 18"/>
          <p:cNvSpPr/>
          <p:nvPr/>
        </p:nvSpPr>
        <p:spPr>
          <a:xfrm>
            <a:off x="162741" y="4226366"/>
            <a:ext cx="11048762" cy="617577"/>
          </a:xfrm>
          <a:prstGeom prst="rect">
            <a:avLst/>
          </a:prstGeom>
          <a:solidFill>
            <a:srgbClr val="000000">
              <a:alpha val="4000"/>
            </a:srgbClr>
          </a:solidFill>
          <a:ln/>
        </p:spPr>
        <p:txBody>
          <a:bodyPr/>
          <a:lstStyle/>
          <a:p>
            <a:endParaRPr lang="en-US"/>
          </a:p>
        </p:txBody>
      </p:sp>
      <p:sp>
        <p:nvSpPr>
          <p:cNvPr id="22" name="Text 19"/>
          <p:cNvSpPr/>
          <p:nvPr/>
        </p:nvSpPr>
        <p:spPr>
          <a:xfrm>
            <a:off x="377887" y="4363049"/>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a:t>
            </a:r>
            <a:endParaRPr lang="en-US" sz="1695" dirty="0"/>
          </a:p>
        </p:txBody>
      </p:sp>
      <p:sp>
        <p:nvSpPr>
          <p:cNvPr id="23" name="Text 20"/>
          <p:cNvSpPr/>
          <p:nvPr/>
        </p:nvSpPr>
        <p:spPr>
          <a:xfrm>
            <a:off x="5906078" y="4363049"/>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Percentage</a:t>
            </a:r>
            <a:endParaRPr lang="en-US" sz="1695" dirty="0"/>
          </a:p>
        </p:txBody>
      </p:sp>
      <p:sp>
        <p:nvSpPr>
          <p:cNvPr id="24" name="Shape 21"/>
          <p:cNvSpPr/>
          <p:nvPr/>
        </p:nvSpPr>
        <p:spPr>
          <a:xfrm>
            <a:off x="162741" y="4843943"/>
            <a:ext cx="11048762" cy="617577"/>
          </a:xfrm>
          <a:prstGeom prst="rect">
            <a:avLst/>
          </a:prstGeom>
          <a:solidFill>
            <a:srgbClr val="FFFFFF">
              <a:alpha val="4000"/>
            </a:srgbClr>
          </a:solidFill>
          <a:ln/>
        </p:spPr>
        <p:txBody>
          <a:bodyPr/>
          <a:lstStyle/>
          <a:p>
            <a:endParaRPr lang="en-US"/>
          </a:p>
        </p:txBody>
      </p:sp>
      <p:sp>
        <p:nvSpPr>
          <p:cNvPr id="25" name="Text 22"/>
          <p:cNvSpPr/>
          <p:nvPr/>
        </p:nvSpPr>
        <p:spPr>
          <a:xfrm>
            <a:off x="377887" y="4980627"/>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a:t>
            </a:r>
            <a:endParaRPr lang="en-US" sz="1695" dirty="0"/>
          </a:p>
        </p:txBody>
      </p:sp>
      <p:sp>
        <p:nvSpPr>
          <p:cNvPr id="26" name="Text 23"/>
          <p:cNvSpPr/>
          <p:nvPr/>
        </p:nvSpPr>
        <p:spPr>
          <a:xfrm>
            <a:off x="5906078" y="4980627"/>
            <a:ext cx="5090279" cy="344210"/>
          </a:xfrm>
          <a:prstGeom prst="rect">
            <a:avLst/>
          </a:prstGeom>
          <a:noFill/>
          <a:ln/>
        </p:spPr>
        <p:txBody>
          <a:bodyPr wrap="non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Exponentiation</a:t>
            </a:r>
            <a:endParaRPr lang="en-US" sz="1695" dirty="0"/>
          </a:p>
        </p:txBody>
      </p:sp>
      <p:sp>
        <p:nvSpPr>
          <p:cNvPr id="27" name="Text 24"/>
          <p:cNvSpPr/>
          <p:nvPr/>
        </p:nvSpPr>
        <p:spPr>
          <a:xfrm>
            <a:off x="162741" y="5843255"/>
            <a:ext cx="13650090" cy="1407319"/>
          </a:xfrm>
          <a:prstGeom prst="rect">
            <a:avLst/>
          </a:prstGeom>
          <a:noFill/>
          <a:ln/>
        </p:spPr>
        <p:txBody>
          <a:bodyPr wrap="square" rtlCol="0" anchor="t"/>
          <a:lstStyle/>
          <a:p>
            <a:pPr marL="0" indent="0">
              <a:lnSpc>
                <a:spcPts val="2711"/>
              </a:lnSpc>
              <a:buNone/>
            </a:pPr>
            <a:r>
              <a:rPr lang="en-US" sz="1695" dirty="0">
                <a:solidFill>
                  <a:srgbClr val="E5E0DF"/>
                </a:solidFill>
                <a:latin typeface="Overpass" pitchFamily="34" charset="0"/>
                <a:ea typeface="Overpass" pitchFamily="34" charset="-122"/>
                <a:cs typeface="Overpass" pitchFamily="34" charset="-120"/>
              </a:rPr>
              <a:t>Prometheus provides a powerful query language that allows you to explore and analyze your time-series data. You can use various functions, such as </a:t>
            </a:r>
            <a:r>
              <a:rPr lang="en-US" sz="1695" dirty="0">
                <a:solidFill>
                  <a:srgbClr val="E5E0DF"/>
                </a:solidFill>
                <a:highlight>
                  <a:srgbClr val="4C0124"/>
                </a:highlight>
                <a:latin typeface="Consolas" pitchFamily="34" charset="0"/>
                <a:ea typeface="Consolas" pitchFamily="34" charset="-122"/>
                <a:cs typeface="Consolas" pitchFamily="34" charset="-120"/>
              </a:rPr>
              <a:t>abs()</a:t>
            </a:r>
            <a:r>
              <a:rPr lang="en-US" sz="1695" dirty="0">
                <a:solidFill>
                  <a:srgbClr val="E5E0DF"/>
                </a:solidFill>
                <a:latin typeface="Overpass" pitchFamily="34" charset="0"/>
                <a:ea typeface="Overpass" pitchFamily="34" charset="-122"/>
                <a:cs typeface="Overpass" pitchFamily="34" charset="-120"/>
              </a:rPr>
              <a:t>, </a:t>
            </a:r>
            <a:r>
              <a:rPr lang="en-US" sz="1695" dirty="0">
                <a:solidFill>
                  <a:srgbClr val="E5E0DF"/>
                </a:solidFill>
                <a:highlight>
                  <a:srgbClr val="4C0124"/>
                </a:highlight>
                <a:latin typeface="Consolas" pitchFamily="34" charset="0"/>
                <a:ea typeface="Consolas" pitchFamily="34" charset="-122"/>
                <a:cs typeface="Consolas" pitchFamily="34" charset="-120"/>
              </a:rPr>
              <a:t>clamp_max()</a:t>
            </a:r>
            <a:r>
              <a:rPr lang="en-US" sz="1695" dirty="0">
                <a:solidFill>
                  <a:srgbClr val="E5E0DF"/>
                </a:solidFill>
                <a:latin typeface="Overpass" pitchFamily="34" charset="0"/>
                <a:ea typeface="Overpass" pitchFamily="34" charset="-122"/>
                <a:cs typeface="Overpass" pitchFamily="34" charset="-120"/>
              </a:rPr>
              <a:t>, </a:t>
            </a:r>
            <a:r>
              <a:rPr lang="en-US" sz="1695" dirty="0">
                <a:solidFill>
                  <a:srgbClr val="E5E0DF"/>
                </a:solidFill>
                <a:highlight>
                  <a:srgbClr val="4C0124"/>
                </a:highlight>
                <a:latin typeface="Consolas" pitchFamily="34" charset="0"/>
                <a:ea typeface="Consolas" pitchFamily="34" charset="-122"/>
                <a:cs typeface="Consolas" pitchFamily="34" charset="-120"/>
              </a:rPr>
              <a:t>clamp_min()</a:t>
            </a:r>
            <a:r>
              <a:rPr lang="en-US" sz="1695" dirty="0">
                <a:solidFill>
                  <a:srgbClr val="E5E0DF"/>
                </a:solidFill>
                <a:latin typeface="Overpass" pitchFamily="34" charset="0"/>
                <a:ea typeface="Overpass" pitchFamily="34" charset="-122"/>
                <a:cs typeface="Overpass" pitchFamily="34" charset="-120"/>
              </a:rPr>
              <a:t>, and </a:t>
            </a:r>
            <a:r>
              <a:rPr lang="en-US" sz="1695" dirty="0">
                <a:solidFill>
                  <a:srgbClr val="E5E0DF"/>
                </a:solidFill>
                <a:highlight>
                  <a:srgbClr val="4C0124"/>
                </a:highlight>
                <a:latin typeface="Consolas" pitchFamily="34" charset="0"/>
                <a:ea typeface="Consolas" pitchFamily="34" charset="-122"/>
                <a:cs typeface="Consolas" pitchFamily="34" charset="-120"/>
              </a:rPr>
              <a:t>rate()</a:t>
            </a:r>
            <a:r>
              <a:rPr lang="en-US" sz="1695" dirty="0">
                <a:solidFill>
                  <a:srgbClr val="E5E0DF"/>
                </a:solidFill>
                <a:latin typeface="Overpass" pitchFamily="34" charset="0"/>
                <a:ea typeface="Overpass" pitchFamily="34" charset="-122"/>
                <a:cs typeface="Overpass" pitchFamily="34" charset="-120"/>
              </a:rPr>
              <a:t>, to manipulate and transform your metrics. </a:t>
            </a:r>
            <a:endParaRPr lang="en-US" sz="169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7D3A9BD-B1D5-8F60-2C19-E9A8CC107BD7}"/>
              </a:ext>
            </a:extLst>
          </p:cNvPr>
          <p:cNvSpPr>
            <a:spLocks noGrp="1"/>
          </p:cNvSpPr>
          <p:nvPr>
            <p:ph type="title"/>
          </p:nvPr>
        </p:nvSpPr>
        <p:spPr/>
        <p:txBody>
          <a:bodyPr/>
          <a:lstStyle/>
          <a:p>
            <a:endParaRPr lang="en-US"/>
          </a:p>
        </p:txBody>
      </p:sp>
      <p:sp>
        <p:nvSpPr>
          <p:cNvPr id="16" name="Content Placeholder 15">
            <a:extLst>
              <a:ext uri="{FF2B5EF4-FFF2-40B4-BE49-F238E27FC236}">
                <a16:creationId xmlns:a16="http://schemas.microsoft.com/office/drawing/2014/main" id="{AF6C1018-DC65-1A1B-C537-B0857605AAC8}"/>
              </a:ext>
            </a:extLst>
          </p:cNvPr>
          <p:cNvSpPr>
            <a:spLocks noGrp="1"/>
          </p:cNvSpPr>
          <p:nvPr>
            <p:ph idx="1"/>
          </p:nvPr>
        </p:nvSpPr>
        <p:spPr/>
        <p:txBody>
          <a:bodyPr/>
          <a:lstStyle/>
          <a:p>
            <a:endParaRPr lang="en-US"/>
          </a:p>
        </p:txBody>
      </p:sp>
      <p:sp>
        <p:nvSpPr>
          <p:cNvPr id="18" name="TextBox 17">
            <a:extLst>
              <a:ext uri="{FF2B5EF4-FFF2-40B4-BE49-F238E27FC236}">
                <a16:creationId xmlns:a16="http://schemas.microsoft.com/office/drawing/2014/main" id="{8EB652DA-A216-9FDC-4367-441EFC9879C2}"/>
              </a:ext>
            </a:extLst>
          </p:cNvPr>
          <p:cNvSpPr txBox="1"/>
          <p:nvPr/>
        </p:nvSpPr>
        <p:spPr>
          <a:xfrm>
            <a:off x="1511135" y="486289"/>
            <a:ext cx="8389916" cy="369332"/>
          </a:xfrm>
          <a:prstGeom prst="rect">
            <a:avLst/>
          </a:prstGeom>
          <a:noFill/>
        </p:spPr>
        <p:txBody>
          <a:bodyPr wrap="square">
            <a:spAutoFit/>
          </a:bodyPr>
          <a:lstStyle/>
          <a:p>
            <a:r>
              <a:rPr lang="en-US" dirty="0">
                <a:solidFill>
                  <a:schemeClr val="bg1"/>
                </a:solidFill>
              </a:rPr>
              <a:t>Returns the absolute value of each element in the vector.</a:t>
            </a:r>
          </a:p>
        </p:txBody>
      </p:sp>
      <p:sp>
        <p:nvSpPr>
          <p:cNvPr id="22" name="TextBox 21">
            <a:extLst>
              <a:ext uri="{FF2B5EF4-FFF2-40B4-BE49-F238E27FC236}">
                <a16:creationId xmlns:a16="http://schemas.microsoft.com/office/drawing/2014/main" id="{EFFD5436-B060-E463-CC73-914EC1A9ED73}"/>
              </a:ext>
            </a:extLst>
          </p:cNvPr>
          <p:cNvSpPr txBox="1"/>
          <p:nvPr/>
        </p:nvSpPr>
        <p:spPr>
          <a:xfrm>
            <a:off x="264226" y="486289"/>
            <a:ext cx="1065810" cy="369332"/>
          </a:xfrm>
          <a:prstGeom prst="rect">
            <a:avLst/>
          </a:prstGeom>
          <a:noFill/>
        </p:spPr>
        <p:txBody>
          <a:bodyPr wrap="square">
            <a:spAutoFit/>
          </a:bodyPr>
          <a:lstStyle/>
          <a:p>
            <a:r>
              <a:rPr lang="en-US" sz="1800" dirty="0">
                <a:solidFill>
                  <a:srgbClr val="E5E0DF"/>
                </a:solidFill>
                <a:highlight>
                  <a:srgbClr val="4C0124"/>
                </a:highlight>
                <a:latin typeface="Consolas" pitchFamily="34" charset="0"/>
                <a:ea typeface="Consolas" pitchFamily="34" charset="-122"/>
                <a:cs typeface="Consolas" pitchFamily="34" charset="-120"/>
              </a:rPr>
              <a:t>abs()</a:t>
            </a:r>
            <a:endParaRPr lang="en-US" dirty="0"/>
          </a:p>
        </p:txBody>
      </p:sp>
      <p:sp>
        <p:nvSpPr>
          <p:cNvPr id="24" name="TextBox 23">
            <a:extLst>
              <a:ext uri="{FF2B5EF4-FFF2-40B4-BE49-F238E27FC236}">
                <a16:creationId xmlns:a16="http://schemas.microsoft.com/office/drawing/2014/main" id="{ACC0FD81-19D5-4FA7-5DD4-12B364DD6C2C}"/>
              </a:ext>
            </a:extLst>
          </p:cNvPr>
          <p:cNvSpPr txBox="1"/>
          <p:nvPr/>
        </p:nvSpPr>
        <p:spPr>
          <a:xfrm>
            <a:off x="1511134" y="863031"/>
            <a:ext cx="13119265" cy="646331"/>
          </a:xfrm>
          <a:prstGeom prst="rect">
            <a:avLst/>
          </a:prstGeom>
          <a:noFill/>
        </p:spPr>
        <p:txBody>
          <a:bodyPr wrap="square">
            <a:spAutoFit/>
          </a:bodyPr>
          <a:lstStyle/>
          <a:p>
            <a:r>
              <a:rPr lang="en-US" dirty="0">
                <a:solidFill>
                  <a:schemeClr val="bg1"/>
                </a:solidFill>
              </a:rPr>
              <a:t>If the data points of a time series fluctuate between positive and negative values, you can apply the abs() function to display each data point as an absolute value (the distance from zero).</a:t>
            </a:r>
          </a:p>
        </p:txBody>
      </p:sp>
      <p:sp>
        <p:nvSpPr>
          <p:cNvPr id="26" name="TextBox 25">
            <a:extLst>
              <a:ext uri="{FF2B5EF4-FFF2-40B4-BE49-F238E27FC236}">
                <a16:creationId xmlns:a16="http://schemas.microsoft.com/office/drawing/2014/main" id="{59FF9C71-1DEB-0A4B-1B2D-9ABF4A2DDE92}"/>
              </a:ext>
            </a:extLst>
          </p:cNvPr>
          <p:cNvSpPr txBox="1"/>
          <p:nvPr/>
        </p:nvSpPr>
        <p:spPr>
          <a:xfrm>
            <a:off x="264226" y="2546059"/>
            <a:ext cx="1695203" cy="369332"/>
          </a:xfrm>
          <a:prstGeom prst="rect">
            <a:avLst/>
          </a:prstGeom>
          <a:noFill/>
        </p:spPr>
        <p:txBody>
          <a:bodyPr wrap="square">
            <a:spAutoFit/>
          </a:bodyPr>
          <a:lstStyle/>
          <a:p>
            <a:r>
              <a:rPr lang="en-US" dirty="0" err="1">
                <a:solidFill>
                  <a:srgbClr val="E5E0DF"/>
                </a:solidFill>
                <a:highlight>
                  <a:srgbClr val="4C0124"/>
                </a:highlight>
                <a:latin typeface="Consolas" pitchFamily="34" charset="0"/>
              </a:rPr>
              <a:t>clamp_min</a:t>
            </a:r>
            <a:r>
              <a:rPr lang="en-US" dirty="0">
                <a:solidFill>
                  <a:srgbClr val="E5E0DF"/>
                </a:solidFill>
                <a:highlight>
                  <a:srgbClr val="4C0124"/>
                </a:highlight>
                <a:latin typeface="Consolas" pitchFamily="34" charset="0"/>
              </a:rPr>
              <a:t>()</a:t>
            </a:r>
          </a:p>
        </p:txBody>
      </p:sp>
      <p:sp>
        <p:nvSpPr>
          <p:cNvPr id="28" name="TextBox 27">
            <a:extLst>
              <a:ext uri="{FF2B5EF4-FFF2-40B4-BE49-F238E27FC236}">
                <a16:creationId xmlns:a16="http://schemas.microsoft.com/office/drawing/2014/main" id="{3D923D8A-9E2B-5640-0BCF-1B899CF78C9E}"/>
              </a:ext>
            </a:extLst>
          </p:cNvPr>
          <p:cNvSpPr txBox="1"/>
          <p:nvPr/>
        </p:nvSpPr>
        <p:spPr>
          <a:xfrm>
            <a:off x="1759032" y="2531788"/>
            <a:ext cx="7894122" cy="369332"/>
          </a:xfrm>
          <a:prstGeom prst="rect">
            <a:avLst/>
          </a:prstGeom>
          <a:noFill/>
        </p:spPr>
        <p:txBody>
          <a:bodyPr wrap="square">
            <a:spAutoFit/>
          </a:bodyPr>
          <a:lstStyle/>
          <a:p>
            <a:r>
              <a:rPr lang="en-US" dirty="0">
                <a:solidFill>
                  <a:schemeClr val="bg1"/>
                </a:solidFill>
              </a:rPr>
              <a:t>It return value but replace them with a </a:t>
            </a:r>
            <a:r>
              <a:rPr lang="en-US" b="1" dirty="0">
                <a:solidFill>
                  <a:schemeClr val="accent2"/>
                </a:solidFill>
              </a:rPr>
              <a:t>minimum</a:t>
            </a:r>
            <a:r>
              <a:rPr lang="en-US" dirty="0">
                <a:solidFill>
                  <a:schemeClr val="bg1"/>
                </a:solidFill>
              </a:rPr>
              <a:t> value if they exceed that value.</a:t>
            </a:r>
          </a:p>
        </p:txBody>
      </p:sp>
      <p:sp>
        <p:nvSpPr>
          <p:cNvPr id="29" name="TextBox 28">
            <a:extLst>
              <a:ext uri="{FF2B5EF4-FFF2-40B4-BE49-F238E27FC236}">
                <a16:creationId xmlns:a16="http://schemas.microsoft.com/office/drawing/2014/main" id="{5D82956F-78FB-D953-212D-30746E1D7AE2}"/>
              </a:ext>
            </a:extLst>
          </p:cNvPr>
          <p:cNvSpPr txBox="1"/>
          <p:nvPr/>
        </p:nvSpPr>
        <p:spPr>
          <a:xfrm>
            <a:off x="264226" y="1931901"/>
            <a:ext cx="1695203" cy="369332"/>
          </a:xfrm>
          <a:prstGeom prst="rect">
            <a:avLst/>
          </a:prstGeom>
          <a:noFill/>
        </p:spPr>
        <p:txBody>
          <a:bodyPr wrap="square">
            <a:spAutoFit/>
          </a:bodyPr>
          <a:lstStyle/>
          <a:p>
            <a:r>
              <a:rPr lang="en-US" dirty="0" err="1">
                <a:solidFill>
                  <a:srgbClr val="E5E0DF"/>
                </a:solidFill>
                <a:highlight>
                  <a:srgbClr val="4C0124"/>
                </a:highlight>
                <a:latin typeface="Consolas" pitchFamily="34" charset="0"/>
              </a:rPr>
              <a:t>clamp_max</a:t>
            </a:r>
            <a:r>
              <a:rPr lang="en-US" dirty="0">
                <a:solidFill>
                  <a:srgbClr val="E5E0DF"/>
                </a:solidFill>
                <a:highlight>
                  <a:srgbClr val="4C0124"/>
                </a:highlight>
                <a:latin typeface="Consolas" pitchFamily="34" charset="0"/>
              </a:rPr>
              <a:t>()</a:t>
            </a:r>
          </a:p>
        </p:txBody>
      </p:sp>
      <p:sp>
        <p:nvSpPr>
          <p:cNvPr id="30" name="TextBox 29">
            <a:extLst>
              <a:ext uri="{FF2B5EF4-FFF2-40B4-BE49-F238E27FC236}">
                <a16:creationId xmlns:a16="http://schemas.microsoft.com/office/drawing/2014/main" id="{0B1AD105-F266-0FE4-1A87-5AF9A7821D22}"/>
              </a:ext>
            </a:extLst>
          </p:cNvPr>
          <p:cNvSpPr txBox="1"/>
          <p:nvPr/>
        </p:nvSpPr>
        <p:spPr>
          <a:xfrm>
            <a:off x="1759032" y="1917630"/>
            <a:ext cx="7894122" cy="369332"/>
          </a:xfrm>
          <a:prstGeom prst="rect">
            <a:avLst/>
          </a:prstGeom>
          <a:noFill/>
        </p:spPr>
        <p:txBody>
          <a:bodyPr wrap="square">
            <a:spAutoFit/>
          </a:bodyPr>
          <a:lstStyle/>
          <a:p>
            <a:r>
              <a:rPr lang="en-US" dirty="0">
                <a:solidFill>
                  <a:schemeClr val="bg1"/>
                </a:solidFill>
              </a:rPr>
              <a:t>It return value but replace them with a </a:t>
            </a:r>
            <a:r>
              <a:rPr lang="en-US" b="1" dirty="0">
                <a:solidFill>
                  <a:schemeClr val="accent2"/>
                </a:solidFill>
              </a:rPr>
              <a:t>maximum</a:t>
            </a:r>
            <a:r>
              <a:rPr lang="en-US" dirty="0">
                <a:solidFill>
                  <a:schemeClr val="bg1"/>
                </a:solidFill>
              </a:rPr>
              <a:t> value if they exceed that value.</a:t>
            </a:r>
          </a:p>
        </p:txBody>
      </p:sp>
      <p:sp>
        <p:nvSpPr>
          <p:cNvPr id="31" name="TextBox 30">
            <a:extLst>
              <a:ext uri="{FF2B5EF4-FFF2-40B4-BE49-F238E27FC236}">
                <a16:creationId xmlns:a16="http://schemas.microsoft.com/office/drawing/2014/main" id="{9FFD6353-0FB9-BF96-2AFD-FA2C7018E507}"/>
              </a:ext>
            </a:extLst>
          </p:cNvPr>
          <p:cNvSpPr txBox="1"/>
          <p:nvPr/>
        </p:nvSpPr>
        <p:spPr>
          <a:xfrm>
            <a:off x="264226" y="3207118"/>
            <a:ext cx="1695203" cy="369332"/>
          </a:xfrm>
          <a:prstGeom prst="rect">
            <a:avLst/>
          </a:prstGeom>
          <a:noFill/>
        </p:spPr>
        <p:txBody>
          <a:bodyPr wrap="square">
            <a:spAutoFit/>
          </a:bodyPr>
          <a:lstStyle/>
          <a:p>
            <a:r>
              <a:rPr lang="en-US" dirty="0">
                <a:solidFill>
                  <a:srgbClr val="E5E0DF"/>
                </a:solidFill>
                <a:highlight>
                  <a:srgbClr val="4C0124"/>
                </a:highlight>
                <a:latin typeface="Consolas" pitchFamily="34" charset="0"/>
              </a:rPr>
              <a:t>rate()</a:t>
            </a:r>
          </a:p>
        </p:txBody>
      </p:sp>
      <p:sp>
        <p:nvSpPr>
          <p:cNvPr id="32" name="TextBox 31">
            <a:extLst>
              <a:ext uri="{FF2B5EF4-FFF2-40B4-BE49-F238E27FC236}">
                <a16:creationId xmlns:a16="http://schemas.microsoft.com/office/drawing/2014/main" id="{219300ED-91F7-9E4A-1F0A-8D6D1568F2EB}"/>
              </a:ext>
            </a:extLst>
          </p:cNvPr>
          <p:cNvSpPr txBox="1"/>
          <p:nvPr/>
        </p:nvSpPr>
        <p:spPr>
          <a:xfrm>
            <a:off x="1759032" y="3192847"/>
            <a:ext cx="6779326" cy="369332"/>
          </a:xfrm>
          <a:prstGeom prst="rect">
            <a:avLst/>
          </a:prstGeom>
          <a:noFill/>
        </p:spPr>
        <p:txBody>
          <a:bodyPr wrap="square">
            <a:spAutoFit/>
          </a:bodyPr>
          <a:lstStyle/>
          <a:p>
            <a:r>
              <a:rPr lang="en-US" dirty="0">
                <a:solidFill>
                  <a:schemeClr val="bg1"/>
                </a:solidFill>
              </a:rPr>
              <a:t>It provide average per-second rate of increase in a time series value.</a:t>
            </a:r>
          </a:p>
        </p:txBody>
      </p:sp>
      <p:sp>
        <p:nvSpPr>
          <p:cNvPr id="34" name="TextBox 33">
            <a:extLst>
              <a:ext uri="{FF2B5EF4-FFF2-40B4-BE49-F238E27FC236}">
                <a16:creationId xmlns:a16="http://schemas.microsoft.com/office/drawing/2014/main" id="{67D65703-401F-9DD6-C21E-DE74EDBA3ACA}"/>
              </a:ext>
            </a:extLst>
          </p:cNvPr>
          <p:cNvSpPr txBox="1"/>
          <p:nvPr/>
        </p:nvSpPr>
        <p:spPr>
          <a:xfrm>
            <a:off x="9740735" y="1905155"/>
            <a:ext cx="4200896" cy="369332"/>
          </a:xfrm>
          <a:prstGeom prst="rect">
            <a:avLst/>
          </a:prstGeom>
          <a:noFill/>
        </p:spPr>
        <p:txBody>
          <a:bodyPr wrap="square">
            <a:spAutoFit/>
          </a:bodyPr>
          <a:lstStyle/>
          <a:p>
            <a:r>
              <a:rPr lang="en-US" dirty="0" err="1">
                <a:solidFill>
                  <a:srgbClr val="00B050"/>
                </a:solidFill>
              </a:rPr>
              <a:t>clamp_max</a:t>
            </a:r>
            <a:r>
              <a:rPr lang="en-US" dirty="0">
                <a:solidFill>
                  <a:schemeClr val="bg1"/>
                </a:solidFill>
              </a:rPr>
              <a:t>(node_cpu_seconds_total,</a:t>
            </a:r>
            <a:r>
              <a:rPr lang="en-US" dirty="0">
                <a:solidFill>
                  <a:srgbClr val="00B050"/>
                </a:solidFill>
              </a:rPr>
              <a:t>100</a:t>
            </a:r>
            <a:r>
              <a:rPr lang="en-US" dirty="0">
                <a:solidFill>
                  <a:schemeClr val="bg1"/>
                </a:solidFill>
              </a:rPr>
              <a:t>)</a:t>
            </a:r>
          </a:p>
        </p:txBody>
      </p:sp>
      <p:sp>
        <p:nvSpPr>
          <p:cNvPr id="36" name="TextBox 35">
            <a:extLst>
              <a:ext uri="{FF2B5EF4-FFF2-40B4-BE49-F238E27FC236}">
                <a16:creationId xmlns:a16="http://schemas.microsoft.com/office/drawing/2014/main" id="{9CE6978F-E623-37A8-D975-49D6BDA65FF9}"/>
              </a:ext>
            </a:extLst>
          </p:cNvPr>
          <p:cNvSpPr txBox="1"/>
          <p:nvPr/>
        </p:nvSpPr>
        <p:spPr>
          <a:xfrm>
            <a:off x="9653154" y="2456761"/>
            <a:ext cx="4034641" cy="369332"/>
          </a:xfrm>
          <a:prstGeom prst="rect">
            <a:avLst/>
          </a:prstGeom>
          <a:noFill/>
        </p:spPr>
        <p:txBody>
          <a:bodyPr wrap="square">
            <a:spAutoFit/>
          </a:bodyPr>
          <a:lstStyle/>
          <a:p>
            <a:r>
              <a:rPr lang="en-US" dirty="0" err="1">
                <a:solidFill>
                  <a:srgbClr val="00B050"/>
                </a:solidFill>
              </a:rPr>
              <a:t>clamp_min</a:t>
            </a:r>
            <a:r>
              <a:rPr lang="en-US" dirty="0">
                <a:solidFill>
                  <a:schemeClr val="bg1"/>
                </a:solidFill>
              </a:rPr>
              <a:t>(node_cpu_seconds_total,</a:t>
            </a:r>
            <a:r>
              <a:rPr lang="en-US" dirty="0">
                <a:solidFill>
                  <a:srgbClr val="00B050"/>
                </a:solidFill>
              </a:rPr>
              <a:t>10</a:t>
            </a:r>
            <a:r>
              <a:rPr lang="en-US" dirty="0">
                <a:solidFill>
                  <a:schemeClr val="bg1"/>
                </a:solidFill>
              </a:rPr>
              <a:t>)</a:t>
            </a:r>
          </a:p>
        </p:txBody>
      </p:sp>
      <p:sp>
        <p:nvSpPr>
          <p:cNvPr id="40" name="TextBox 39">
            <a:extLst>
              <a:ext uri="{FF2B5EF4-FFF2-40B4-BE49-F238E27FC236}">
                <a16:creationId xmlns:a16="http://schemas.microsoft.com/office/drawing/2014/main" id="{E003B409-F08E-5134-B080-9522F22F5117}"/>
              </a:ext>
            </a:extLst>
          </p:cNvPr>
          <p:cNvSpPr txBox="1"/>
          <p:nvPr/>
        </p:nvSpPr>
        <p:spPr>
          <a:xfrm>
            <a:off x="2045525" y="3847006"/>
            <a:ext cx="8389916" cy="369332"/>
          </a:xfrm>
          <a:prstGeom prst="rect">
            <a:avLst/>
          </a:prstGeom>
          <a:noFill/>
        </p:spPr>
        <p:txBody>
          <a:bodyPr wrap="square">
            <a:spAutoFit/>
          </a:bodyPr>
          <a:lstStyle/>
          <a:p>
            <a:r>
              <a:rPr lang="fr-FR" dirty="0" err="1">
                <a:solidFill>
                  <a:srgbClr val="00B050"/>
                </a:solidFill>
              </a:rPr>
              <a:t>clamp_max</a:t>
            </a:r>
            <a:r>
              <a:rPr lang="fr-FR" dirty="0">
                <a:solidFill>
                  <a:srgbClr val="00B050"/>
                </a:solidFill>
              </a:rPr>
              <a:t>(</a:t>
            </a:r>
            <a:r>
              <a:rPr lang="fr-FR" dirty="0" err="1">
                <a:solidFill>
                  <a:schemeClr val="bg1"/>
                </a:solidFill>
              </a:rPr>
              <a:t>node_cpu_seconds_total</a:t>
            </a:r>
            <a:r>
              <a:rPr lang="fr-FR" dirty="0">
                <a:solidFill>
                  <a:schemeClr val="bg1"/>
                </a:solidFill>
              </a:rPr>
              <a:t>{mode="</a:t>
            </a:r>
            <a:r>
              <a:rPr lang="fr-FR" dirty="0" err="1">
                <a:solidFill>
                  <a:schemeClr val="bg1"/>
                </a:solidFill>
              </a:rPr>
              <a:t>idle</a:t>
            </a:r>
            <a:r>
              <a:rPr lang="fr-FR" dirty="0">
                <a:solidFill>
                  <a:schemeClr val="bg1"/>
                </a:solidFill>
              </a:rPr>
              <a:t>"}, </a:t>
            </a:r>
            <a:r>
              <a:rPr lang="fr-FR" b="1" dirty="0">
                <a:solidFill>
                  <a:srgbClr val="00B050"/>
                </a:solidFill>
              </a:rPr>
              <a:t>100</a:t>
            </a:r>
            <a:r>
              <a:rPr lang="fr-FR" dirty="0">
                <a:solidFill>
                  <a:schemeClr val="bg1"/>
                </a:solidFill>
              </a:rPr>
              <a:t>)</a:t>
            </a:r>
            <a:endParaRPr lang="en-US" dirty="0">
              <a:solidFill>
                <a:schemeClr val="bg1"/>
              </a:solidFill>
            </a:endParaRPr>
          </a:p>
        </p:txBody>
      </p:sp>
      <p:sp>
        <p:nvSpPr>
          <p:cNvPr id="2" name="TextBox 1">
            <a:extLst>
              <a:ext uri="{FF2B5EF4-FFF2-40B4-BE49-F238E27FC236}">
                <a16:creationId xmlns:a16="http://schemas.microsoft.com/office/drawing/2014/main" id="{A8085022-626C-F9C6-B443-1CD2A18D4B77}"/>
              </a:ext>
            </a:extLst>
          </p:cNvPr>
          <p:cNvSpPr txBox="1"/>
          <p:nvPr/>
        </p:nvSpPr>
        <p:spPr>
          <a:xfrm>
            <a:off x="2045525" y="5052585"/>
            <a:ext cx="8389916" cy="369332"/>
          </a:xfrm>
          <a:prstGeom prst="rect">
            <a:avLst/>
          </a:prstGeom>
          <a:noFill/>
        </p:spPr>
        <p:txBody>
          <a:bodyPr wrap="square">
            <a:spAutoFit/>
          </a:bodyPr>
          <a:lstStyle/>
          <a:p>
            <a:r>
              <a:rPr lang="fr-FR" dirty="0">
                <a:solidFill>
                  <a:srgbClr val="00B050"/>
                </a:solidFill>
              </a:rPr>
              <a:t>rate</a:t>
            </a:r>
            <a:r>
              <a:rPr lang="fr-FR" dirty="0">
                <a:solidFill>
                  <a:schemeClr val="bg1"/>
                </a:solidFill>
              </a:rPr>
              <a:t>(</a:t>
            </a:r>
            <a:r>
              <a:rPr lang="fr-FR" dirty="0" err="1">
                <a:solidFill>
                  <a:schemeClr val="bg1"/>
                </a:solidFill>
              </a:rPr>
              <a:t>node_cpu_seconds_total</a:t>
            </a:r>
            <a:r>
              <a:rPr lang="fr-FR" dirty="0">
                <a:solidFill>
                  <a:schemeClr val="bg1"/>
                </a:solidFill>
              </a:rPr>
              <a:t>{instance="192.168.1.31:9100",mode="user"}[</a:t>
            </a:r>
            <a:r>
              <a:rPr lang="fr-FR" b="1" dirty="0">
                <a:solidFill>
                  <a:srgbClr val="00B050"/>
                </a:solidFill>
              </a:rPr>
              <a:t>2m</a:t>
            </a:r>
            <a:r>
              <a:rPr lang="fr-FR" dirty="0">
                <a:solidFill>
                  <a:schemeClr val="bg1"/>
                </a:solidFill>
              </a:rPr>
              <a:t>])</a:t>
            </a:r>
            <a:endParaRPr lang="en-US" dirty="0">
              <a:solidFill>
                <a:schemeClr val="bg1"/>
              </a:solidFill>
            </a:endParaRPr>
          </a:p>
        </p:txBody>
      </p:sp>
      <p:sp>
        <p:nvSpPr>
          <p:cNvPr id="3" name="TextBox 2">
            <a:extLst>
              <a:ext uri="{FF2B5EF4-FFF2-40B4-BE49-F238E27FC236}">
                <a16:creationId xmlns:a16="http://schemas.microsoft.com/office/drawing/2014/main" id="{EC296E2F-BBDE-CA83-7FB9-82B3D7E5CBF1}"/>
              </a:ext>
            </a:extLst>
          </p:cNvPr>
          <p:cNvSpPr txBox="1"/>
          <p:nvPr/>
        </p:nvSpPr>
        <p:spPr>
          <a:xfrm>
            <a:off x="2045525" y="4398426"/>
            <a:ext cx="8389916" cy="369332"/>
          </a:xfrm>
          <a:prstGeom prst="rect">
            <a:avLst/>
          </a:prstGeom>
          <a:noFill/>
        </p:spPr>
        <p:txBody>
          <a:bodyPr wrap="square">
            <a:spAutoFit/>
          </a:bodyPr>
          <a:lstStyle/>
          <a:p>
            <a:r>
              <a:rPr lang="en-US" dirty="0" err="1">
                <a:solidFill>
                  <a:srgbClr val="00B050"/>
                </a:solidFill>
              </a:rPr>
              <a:t>clamp_min</a:t>
            </a:r>
            <a:r>
              <a:rPr lang="en-US" dirty="0">
                <a:solidFill>
                  <a:schemeClr val="bg1"/>
                </a:solidFill>
              </a:rPr>
              <a:t>(</a:t>
            </a:r>
            <a:r>
              <a:rPr lang="en-US" dirty="0" err="1">
                <a:solidFill>
                  <a:schemeClr val="bg1"/>
                </a:solidFill>
              </a:rPr>
              <a:t>node_cpu_seconds_total</a:t>
            </a:r>
            <a:r>
              <a:rPr lang="en-US" dirty="0">
                <a:solidFill>
                  <a:schemeClr val="bg1"/>
                </a:solidFill>
              </a:rPr>
              <a:t>{mode="idle"}, </a:t>
            </a:r>
            <a:r>
              <a:rPr lang="en-US" dirty="0">
                <a:solidFill>
                  <a:srgbClr val="00B050"/>
                </a:solidFill>
              </a:rPr>
              <a:t>1000</a:t>
            </a:r>
            <a:r>
              <a:rPr lang="en-US" dirty="0">
                <a:solidFill>
                  <a:schemeClr val="bg1"/>
                </a:solidFill>
              </a:rPr>
              <a:t>)</a:t>
            </a:r>
          </a:p>
        </p:txBody>
      </p:sp>
    </p:spTree>
    <p:extLst>
      <p:ext uri="{BB962C8B-B14F-4D97-AF65-F5344CB8AC3E}">
        <p14:creationId xmlns:p14="http://schemas.microsoft.com/office/powerpoint/2010/main" val="35956523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06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t>Lab Query &amp; Functions</a:t>
              </a:r>
            </a:p>
          </p:txBody>
        </p:sp>
      </p:grpSp>
    </p:spTree>
    <p:extLst>
      <p:ext uri="{BB962C8B-B14F-4D97-AF65-F5344CB8AC3E}">
        <p14:creationId xmlns:p14="http://schemas.microsoft.com/office/powerpoint/2010/main" val="1989124359"/>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07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t>Push gateway</a:t>
              </a:r>
            </a:p>
          </p:txBody>
        </p:sp>
      </p:grpSp>
    </p:spTree>
    <p:extLst>
      <p:ext uri="{BB962C8B-B14F-4D97-AF65-F5344CB8AC3E}">
        <p14:creationId xmlns:p14="http://schemas.microsoft.com/office/powerpoint/2010/main" val="3856844596"/>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5C1451-BA5D-269B-EB9F-CCAD7DB9F47A}"/>
              </a:ext>
            </a:extLst>
          </p:cNvPr>
          <p:cNvSpPr/>
          <p:nvPr/>
        </p:nvSpPr>
        <p:spPr>
          <a:xfrm>
            <a:off x="4629150" y="3006090"/>
            <a:ext cx="5718962" cy="221742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D8822E-E1E7-8005-5B40-96139AF689BF}"/>
              </a:ext>
            </a:extLst>
          </p:cNvPr>
          <p:cNvSpPr/>
          <p:nvPr/>
        </p:nvSpPr>
        <p:spPr>
          <a:xfrm>
            <a:off x="5324035" y="3579821"/>
            <a:ext cx="131064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Retrieval</a:t>
            </a:r>
          </a:p>
        </p:txBody>
      </p:sp>
      <p:sp>
        <p:nvSpPr>
          <p:cNvPr id="19" name="Rectangle 18">
            <a:extLst>
              <a:ext uri="{FF2B5EF4-FFF2-40B4-BE49-F238E27FC236}">
                <a16:creationId xmlns:a16="http://schemas.microsoft.com/office/drawing/2014/main" id="{CBA1303A-4426-51C4-A73C-1BFF384BB0AC}"/>
              </a:ext>
            </a:extLst>
          </p:cNvPr>
          <p:cNvSpPr/>
          <p:nvPr/>
        </p:nvSpPr>
        <p:spPr>
          <a:xfrm>
            <a:off x="7175782" y="3566160"/>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ADDB51-7229-B9AC-508E-4911E6CA5588}"/>
              </a:ext>
            </a:extLst>
          </p:cNvPr>
          <p:cNvSpPr/>
          <p:nvPr/>
        </p:nvSpPr>
        <p:spPr>
          <a:xfrm>
            <a:off x="8984558" y="3586653"/>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HTTP Server</a:t>
            </a:r>
          </a:p>
        </p:txBody>
      </p:sp>
      <p:sp>
        <p:nvSpPr>
          <p:cNvPr id="21" name="TextBox 20">
            <a:extLst>
              <a:ext uri="{FF2B5EF4-FFF2-40B4-BE49-F238E27FC236}">
                <a16:creationId xmlns:a16="http://schemas.microsoft.com/office/drawing/2014/main" id="{EA3B0B83-8809-B8C7-1D4F-29B3EB6EEB0F}"/>
              </a:ext>
            </a:extLst>
          </p:cNvPr>
          <p:cNvSpPr txBox="1"/>
          <p:nvPr/>
        </p:nvSpPr>
        <p:spPr>
          <a:xfrm>
            <a:off x="7347098" y="3769667"/>
            <a:ext cx="852731" cy="461665"/>
          </a:xfrm>
          <a:prstGeom prst="rect">
            <a:avLst/>
          </a:prstGeom>
          <a:noFill/>
        </p:spPr>
        <p:txBody>
          <a:bodyPr wrap="square" rtlCol="0">
            <a:spAutoFit/>
          </a:bodyPr>
          <a:lstStyle/>
          <a:p>
            <a:r>
              <a:rPr lang="en-US" sz="2400" dirty="0"/>
              <a:t>TSDB</a:t>
            </a:r>
            <a:endParaRPr lang="en-US" dirty="0"/>
          </a:p>
        </p:txBody>
      </p:sp>
      <p:sp>
        <p:nvSpPr>
          <p:cNvPr id="22" name="TextBox 21">
            <a:extLst>
              <a:ext uri="{FF2B5EF4-FFF2-40B4-BE49-F238E27FC236}">
                <a16:creationId xmlns:a16="http://schemas.microsoft.com/office/drawing/2014/main" id="{C0D4BD65-CCB2-D5DD-97D2-422532C87532}"/>
              </a:ext>
            </a:extLst>
          </p:cNvPr>
          <p:cNvSpPr txBox="1"/>
          <p:nvPr/>
        </p:nvSpPr>
        <p:spPr>
          <a:xfrm>
            <a:off x="5402579" y="3057525"/>
            <a:ext cx="3688257" cy="461665"/>
          </a:xfrm>
          <a:prstGeom prst="rect">
            <a:avLst/>
          </a:prstGeom>
          <a:noFill/>
        </p:spPr>
        <p:txBody>
          <a:bodyPr wrap="square" rtlCol="0">
            <a:spAutoFit/>
          </a:bodyPr>
          <a:lstStyle/>
          <a:p>
            <a:r>
              <a:rPr lang="en-US" sz="2400" dirty="0">
                <a:solidFill>
                  <a:schemeClr val="bg1"/>
                </a:solidFill>
              </a:rPr>
              <a:t>           Prometheus Server</a:t>
            </a:r>
          </a:p>
        </p:txBody>
      </p:sp>
      <p:sp>
        <p:nvSpPr>
          <p:cNvPr id="23" name="Rectangle 22">
            <a:extLst>
              <a:ext uri="{FF2B5EF4-FFF2-40B4-BE49-F238E27FC236}">
                <a16:creationId xmlns:a16="http://schemas.microsoft.com/office/drawing/2014/main" id="{FDCBAF3D-E0ED-8F3C-0FFD-38AF9A034991}"/>
              </a:ext>
            </a:extLst>
          </p:cNvPr>
          <p:cNvSpPr/>
          <p:nvPr/>
        </p:nvSpPr>
        <p:spPr>
          <a:xfrm>
            <a:off x="1193016" y="5238982"/>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278DF5C-9D18-BE69-77B9-6019B443B571}"/>
              </a:ext>
            </a:extLst>
          </p:cNvPr>
          <p:cNvGrpSpPr/>
          <p:nvPr/>
        </p:nvGrpSpPr>
        <p:grpSpPr>
          <a:xfrm>
            <a:off x="2958154" y="3645710"/>
            <a:ext cx="942708" cy="736904"/>
            <a:chOff x="2958154" y="3645710"/>
            <a:chExt cx="942708" cy="736904"/>
          </a:xfrm>
        </p:grpSpPr>
        <p:sp>
          <p:nvSpPr>
            <p:cNvPr id="25" name="Rectangle 24">
              <a:extLst>
                <a:ext uri="{FF2B5EF4-FFF2-40B4-BE49-F238E27FC236}">
                  <a16:creationId xmlns:a16="http://schemas.microsoft.com/office/drawing/2014/main" id="{FFFEFDF1-26D6-557C-4E57-748C9654A3FA}"/>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507A060-C090-0680-E021-76679E363CF5}"/>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Pull metrics</a:t>
              </a:r>
            </a:p>
          </p:txBody>
        </p:sp>
      </p:grpSp>
      <p:cxnSp>
        <p:nvCxnSpPr>
          <p:cNvPr id="28" name="Straight Connector 27">
            <a:extLst>
              <a:ext uri="{FF2B5EF4-FFF2-40B4-BE49-F238E27FC236}">
                <a16:creationId xmlns:a16="http://schemas.microsoft.com/office/drawing/2014/main" id="{BEC88D19-DE57-9801-C1FD-1BE311F846BA}"/>
              </a:ext>
            </a:extLst>
          </p:cNvPr>
          <p:cNvCxnSpPr>
            <a:cxnSpLocks/>
            <a:stCxn id="26" idx="3"/>
            <a:endCxn id="18" idx="1"/>
          </p:cNvCxnSpPr>
          <p:nvPr/>
        </p:nvCxnSpPr>
        <p:spPr>
          <a:xfrm flipV="1">
            <a:off x="3900862" y="4014161"/>
            <a:ext cx="1423173" cy="1"/>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B81F7D-29AE-7107-8C53-C5C1EF277B79}"/>
              </a:ext>
            </a:extLst>
          </p:cNvPr>
          <p:cNvCxnSpPr>
            <a:cxnSpLocks/>
          </p:cNvCxnSpPr>
          <p:nvPr/>
        </p:nvCxnSpPr>
        <p:spPr>
          <a:xfrm flipV="1">
            <a:off x="2238195" y="4014162"/>
            <a:ext cx="658842" cy="13662"/>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9A6C90-BB66-3856-FA5F-8DD51280D739}"/>
              </a:ext>
            </a:extLst>
          </p:cNvPr>
          <p:cNvCxnSpPr>
            <a:cxnSpLocks/>
            <a:endCxn id="23" idx="0"/>
          </p:cNvCxnSpPr>
          <p:nvPr/>
        </p:nvCxnSpPr>
        <p:spPr>
          <a:xfrm>
            <a:off x="2279265" y="4027824"/>
            <a:ext cx="0" cy="1211158"/>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582FE17-7067-F510-4B71-B88A4660C693}"/>
              </a:ext>
            </a:extLst>
          </p:cNvPr>
          <p:cNvSpPr/>
          <p:nvPr/>
        </p:nvSpPr>
        <p:spPr>
          <a:xfrm>
            <a:off x="1362094" y="5380184"/>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419D2D-B3F9-32E3-E8AA-542A6BF88043}"/>
              </a:ext>
            </a:extLst>
          </p:cNvPr>
          <p:cNvSpPr/>
          <p:nvPr/>
        </p:nvSpPr>
        <p:spPr>
          <a:xfrm>
            <a:off x="1497817" y="5543782"/>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6023D5B-A576-09B4-D2AF-7570A3EAB019}"/>
              </a:ext>
            </a:extLst>
          </p:cNvPr>
          <p:cNvGrpSpPr/>
          <p:nvPr/>
        </p:nvGrpSpPr>
        <p:grpSpPr>
          <a:xfrm>
            <a:off x="1805511" y="6001131"/>
            <a:ext cx="1584456" cy="375535"/>
            <a:chOff x="1876113" y="6706103"/>
            <a:chExt cx="1750523" cy="461665"/>
          </a:xfrm>
        </p:grpSpPr>
        <p:sp>
          <p:nvSpPr>
            <p:cNvPr id="45" name="Rectangle 44">
              <a:extLst>
                <a:ext uri="{FF2B5EF4-FFF2-40B4-BE49-F238E27FC236}">
                  <a16:creationId xmlns:a16="http://schemas.microsoft.com/office/drawing/2014/main" id="{E1AF1303-C45E-6071-3614-87E7F4A7BB87}"/>
                </a:ext>
              </a:extLst>
            </p:cNvPr>
            <p:cNvSpPr/>
            <p:nvPr/>
          </p:nvSpPr>
          <p:spPr>
            <a:xfrm>
              <a:off x="1876113" y="6706103"/>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75B1AF1-48FB-F120-2244-31819407DBB8}"/>
                </a:ext>
              </a:extLst>
            </p:cNvPr>
            <p:cNvSpPr txBox="1"/>
            <p:nvPr/>
          </p:nvSpPr>
          <p:spPr>
            <a:xfrm>
              <a:off x="1884444" y="6751389"/>
              <a:ext cx="1742192" cy="409501"/>
            </a:xfrm>
            <a:prstGeom prst="rect">
              <a:avLst/>
            </a:prstGeom>
            <a:noFill/>
          </p:spPr>
          <p:txBody>
            <a:bodyPr wrap="square" rtlCol="0">
              <a:spAutoFit/>
            </a:bodyPr>
            <a:lstStyle/>
            <a:p>
              <a:r>
                <a:rPr lang="en-US" dirty="0">
                  <a:solidFill>
                    <a:schemeClr val="bg1"/>
                  </a:solidFill>
                </a:rPr>
                <a:t>Node Exporter</a:t>
              </a:r>
            </a:p>
          </p:txBody>
        </p:sp>
      </p:grpSp>
      <p:grpSp>
        <p:nvGrpSpPr>
          <p:cNvPr id="7" name="Group 6">
            <a:extLst>
              <a:ext uri="{FF2B5EF4-FFF2-40B4-BE49-F238E27FC236}">
                <a16:creationId xmlns:a16="http://schemas.microsoft.com/office/drawing/2014/main" id="{394D9B09-34A8-9404-E05A-C45542659D77}"/>
              </a:ext>
            </a:extLst>
          </p:cNvPr>
          <p:cNvGrpSpPr/>
          <p:nvPr/>
        </p:nvGrpSpPr>
        <p:grpSpPr>
          <a:xfrm>
            <a:off x="1377666" y="2126710"/>
            <a:ext cx="1764293" cy="461665"/>
            <a:chOff x="1377666" y="2126710"/>
            <a:chExt cx="1764293" cy="461665"/>
          </a:xfrm>
        </p:grpSpPr>
        <p:sp>
          <p:nvSpPr>
            <p:cNvPr id="47" name="Rectangle 46">
              <a:extLst>
                <a:ext uri="{FF2B5EF4-FFF2-40B4-BE49-F238E27FC236}">
                  <a16:creationId xmlns:a16="http://schemas.microsoft.com/office/drawing/2014/main" id="{728516D0-5887-E255-4818-E81A976300E2}"/>
                </a:ext>
              </a:extLst>
            </p:cNvPr>
            <p:cNvSpPr/>
            <p:nvPr/>
          </p:nvSpPr>
          <p:spPr>
            <a:xfrm>
              <a:off x="1377666" y="2126710"/>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D08AA24-A5AD-E868-7A45-720DBF5DF758}"/>
                </a:ext>
              </a:extLst>
            </p:cNvPr>
            <p:cNvSpPr txBox="1"/>
            <p:nvPr/>
          </p:nvSpPr>
          <p:spPr>
            <a:xfrm>
              <a:off x="1416570" y="2181652"/>
              <a:ext cx="1725389" cy="369332"/>
            </a:xfrm>
            <a:prstGeom prst="rect">
              <a:avLst/>
            </a:prstGeom>
            <a:noFill/>
          </p:spPr>
          <p:txBody>
            <a:bodyPr wrap="square" rtlCol="0">
              <a:spAutoFit/>
            </a:bodyPr>
            <a:lstStyle/>
            <a:p>
              <a:r>
                <a:rPr lang="en-US" dirty="0">
                  <a:solidFill>
                    <a:schemeClr val="bg1"/>
                  </a:solidFill>
                </a:rPr>
                <a:t>Push Gateway</a:t>
              </a:r>
            </a:p>
          </p:txBody>
        </p:sp>
      </p:grpSp>
      <p:cxnSp>
        <p:nvCxnSpPr>
          <p:cNvPr id="49" name="Straight Connector 48">
            <a:extLst>
              <a:ext uri="{FF2B5EF4-FFF2-40B4-BE49-F238E27FC236}">
                <a16:creationId xmlns:a16="http://schemas.microsoft.com/office/drawing/2014/main" id="{2BD40BCE-68AB-E5D1-6AF5-E9A764B79A73}"/>
              </a:ext>
            </a:extLst>
          </p:cNvPr>
          <p:cNvCxnSpPr>
            <a:cxnSpLocks/>
            <a:endCxn id="48" idx="2"/>
          </p:cNvCxnSpPr>
          <p:nvPr/>
        </p:nvCxnSpPr>
        <p:spPr>
          <a:xfrm flipV="1">
            <a:off x="2279265" y="2550984"/>
            <a:ext cx="0" cy="1449516"/>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75D334D9-0240-1D58-283C-65510058AE0D}"/>
              </a:ext>
            </a:extLst>
          </p:cNvPr>
          <p:cNvSpPr/>
          <p:nvPr/>
        </p:nvSpPr>
        <p:spPr>
          <a:xfrm>
            <a:off x="317645" y="251631"/>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22316B-8451-5B9C-967D-7F95C3742D6B}"/>
              </a:ext>
            </a:extLst>
          </p:cNvPr>
          <p:cNvSpPr/>
          <p:nvPr/>
        </p:nvSpPr>
        <p:spPr>
          <a:xfrm>
            <a:off x="486723" y="392833"/>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3417C7D-0541-8DD5-BED9-EA82CE9600C3}"/>
              </a:ext>
            </a:extLst>
          </p:cNvPr>
          <p:cNvSpPr/>
          <p:nvPr/>
        </p:nvSpPr>
        <p:spPr>
          <a:xfrm>
            <a:off x="622446" y="556431"/>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52ACBEB-C35D-1BD8-7DC4-DFD00893D827}"/>
              </a:ext>
            </a:extLst>
          </p:cNvPr>
          <p:cNvSpPr txBox="1"/>
          <p:nvPr/>
        </p:nvSpPr>
        <p:spPr>
          <a:xfrm>
            <a:off x="701750" y="712381"/>
            <a:ext cx="1729916" cy="369332"/>
          </a:xfrm>
          <a:prstGeom prst="rect">
            <a:avLst/>
          </a:prstGeom>
          <a:noFill/>
        </p:spPr>
        <p:txBody>
          <a:bodyPr wrap="square" rtlCol="0">
            <a:spAutoFit/>
          </a:bodyPr>
          <a:lstStyle/>
          <a:p>
            <a:r>
              <a:rPr lang="en-US" dirty="0">
                <a:solidFill>
                  <a:schemeClr val="bg1"/>
                </a:solidFill>
              </a:rPr>
              <a:t>Short-lived jobs</a:t>
            </a:r>
          </a:p>
        </p:txBody>
      </p:sp>
      <p:cxnSp>
        <p:nvCxnSpPr>
          <p:cNvPr id="57" name="Straight Connector 56">
            <a:extLst>
              <a:ext uri="{FF2B5EF4-FFF2-40B4-BE49-F238E27FC236}">
                <a16:creationId xmlns:a16="http://schemas.microsoft.com/office/drawing/2014/main" id="{EA645CF9-EDAD-856B-262D-A7B7F4D04E44}"/>
              </a:ext>
            </a:extLst>
          </p:cNvPr>
          <p:cNvCxnSpPr>
            <a:cxnSpLocks/>
            <a:stCxn id="55" idx="2"/>
            <a:endCxn id="47" idx="0"/>
          </p:cNvCxnSpPr>
          <p:nvPr/>
        </p:nvCxnSpPr>
        <p:spPr>
          <a:xfrm>
            <a:off x="1556295" y="1412799"/>
            <a:ext cx="696633" cy="713911"/>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TextBox 62">
            <a:extLst>
              <a:ext uri="{FF2B5EF4-FFF2-40B4-BE49-F238E27FC236}">
                <a16:creationId xmlns:a16="http://schemas.microsoft.com/office/drawing/2014/main" id="{4414604E-4A2E-A4EF-01ED-348EDBD2D6EB}"/>
              </a:ext>
            </a:extLst>
          </p:cNvPr>
          <p:cNvSpPr txBox="1"/>
          <p:nvPr/>
        </p:nvSpPr>
        <p:spPr>
          <a:xfrm>
            <a:off x="1488432" y="5593772"/>
            <a:ext cx="2003419" cy="400110"/>
          </a:xfrm>
          <a:prstGeom prst="rect">
            <a:avLst/>
          </a:prstGeom>
          <a:noFill/>
        </p:spPr>
        <p:txBody>
          <a:bodyPr wrap="square" rtlCol="0">
            <a:spAutoFit/>
          </a:bodyPr>
          <a:lstStyle/>
          <a:p>
            <a:r>
              <a:rPr lang="en-US" sz="2000" dirty="0">
                <a:solidFill>
                  <a:schemeClr val="bg1"/>
                </a:solidFill>
              </a:rPr>
              <a:t>Client Machines</a:t>
            </a:r>
            <a:endParaRPr lang="en-US" sz="1400" dirty="0">
              <a:solidFill>
                <a:schemeClr val="bg1"/>
              </a:solidFill>
            </a:endParaRPr>
          </a:p>
        </p:txBody>
      </p:sp>
      <p:sp>
        <p:nvSpPr>
          <p:cNvPr id="2" name="Rectangle 1">
            <a:extLst>
              <a:ext uri="{FF2B5EF4-FFF2-40B4-BE49-F238E27FC236}">
                <a16:creationId xmlns:a16="http://schemas.microsoft.com/office/drawing/2014/main" id="{5B406DE6-1CA7-67DB-F2D4-F3C25842A192}"/>
              </a:ext>
            </a:extLst>
          </p:cNvPr>
          <p:cNvSpPr/>
          <p:nvPr/>
        </p:nvSpPr>
        <p:spPr>
          <a:xfrm>
            <a:off x="4629149" y="5238982"/>
            <a:ext cx="5718963" cy="55825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Node Hard disk</a:t>
            </a:r>
          </a:p>
        </p:txBody>
      </p:sp>
      <p:grpSp>
        <p:nvGrpSpPr>
          <p:cNvPr id="5" name="Group 4">
            <a:extLst>
              <a:ext uri="{FF2B5EF4-FFF2-40B4-BE49-F238E27FC236}">
                <a16:creationId xmlns:a16="http://schemas.microsoft.com/office/drawing/2014/main" id="{2B70A667-A63B-1D3D-1778-73F47195274D}"/>
              </a:ext>
            </a:extLst>
          </p:cNvPr>
          <p:cNvGrpSpPr/>
          <p:nvPr/>
        </p:nvGrpSpPr>
        <p:grpSpPr>
          <a:xfrm>
            <a:off x="2157461" y="5568419"/>
            <a:ext cx="274204" cy="211917"/>
            <a:chOff x="5213501" y="6500463"/>
            <a:chExt cx="274204" cy="211917"/>
          </a:xfrm>
        </p:grpSpPr>
        <p:sp>
          <p:nvSpPr>
            <p:cNvPr id="3" name="Rectangle 2">
              <a:extLst>
                <a:ext uri="{FF2B5EF4-FFF2-40B4-BE49-F238E27FC236}">
                  <a16:creationId xmlns:a16="http://schemas.microsoft.com/office/drawing/2014/main" id="{F7E54151-3C06-28E6-4498-DF06E87B61F2}"/>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1D1F9FA0-0F55-7DF0-08E7-33AE62797DA3}"/>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15A7BF2-0B90-B33E-4DC7-1B23F078C6A3}"/>
              </a:ext>
            </a:extLst>
          </p:cNvPr>
          <p:cNvGrpSpPr/>
          <p:nvPr/>
        </p:nvGrpSpPr>
        <p:grpSpPr>
          <a:xfrm rot="10800000">
            <a:off x="1223613" y="1081713"/>
            <a:ext cx="274204" cy="211917"/>
            <a:chOff x="5213501" y="6500463"/>
            <a:chExt cx="274204" cy="211917"/>
          </a:xfrm>
        </p:grpSpPr>
        <p:sp>
          <p:nvSpPr>
            <p:cNvPr id="10" name="Rectangle 9">
              <a:extLst>
                <a:ext uri="{FF2B5EF4-FFF2-40B4-BE49-F238E27FC236}">
                  <a16:creationId xmlns:a16="http://schemas.microsoft.com/office/drawing/2014/main" id="{333DB311-9E3E-D286-54E6-792D1437D9C7}"/>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42BAA0D4-E125-4ED2-4B98-55C0AC9CC2AC}"/>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CE96DE3-AE77-E136-F508-1AFC1C6656AB}"/>
              </a:ext>
            </a:extLst>
          </p:cNvPr>
          <p:cNvGrpSpPr/>
          <p:nvPr/>
        </p:nvGrpSpPr>
        <p:grpSpPr>
          <a:xfrm rot="10800000">
            <a:off x="2115826" y="2147791"/>
            <a:ext cx="274204" cy="211917"/>
            <a:chOff x="5213501" y="6500463"/>
            <a:chExt cx="274204" cy="211917"/>
          </a:xfrm>
        </p:grpSpPr>
        <p:sp>
          <p:nvSpPr>
            <p:cNvPr id="13" name="Rectangle 12">
              <a:extLst>
                <a:ext uri="{FF2B5EF4-FFF2-40B4-BE49-F238E27FC236}">
                  <a16:creationId xmlns:a16="http://schemas.microsoft.com/office/drawing/2014/main" id="{B50D06F6-E3D6-56E6-1711-E84B5BDD0C19}"/>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2DF85DA-1D04-8018-B43B-5A44660655DD}"/>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D78515E-D9B4-336C-2023-3E7892ABF3D4}"/>
              </a:ext>
            </a:extLst>
          </p:cNvPr>
          <p:cNvGrpSpPr/>
          <p:nvPr/>
        </p:nvGrpSpPr>
        <p:grpSpPr>
          <a:xfrm>
            <a:off x="6113643" y="4159432"/>
            <a:ext cx="274204" cy="211917"/>
            <a:chOff x="5213501" y="6500463"/>
            <a:chExt cx="274204" cy="211917"/>
          </a:xfrm>
        </p:grpSpPr>
        <p:sp>
          <p:nvSpPr>
            <p:cNvPr id="16" name="Rectangle 15">
              <a:extLst>
                <a:ext uri="{FF2B5EF4-FFF2-40B4-BE49-F238E27FC236}">
                  <a16:creationId xmlns:a16="http://schemas.microsoft.com/office/drawing/2014/main" id="{E6E4F283-84F5-8C34-F0C7-9B18D4111945}"/>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9EB31B6-4F61-C209-F6D9-3F109D2C20A6}"/>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C69AFC44-42A4-532A-2EBB-1BE48B346AF4}"/>
              </a:ext>
            </a:extLst>
          </p:cNvPr>
          <p:cNvGrpSpPr/>
          <p:nvPr/>
        </p:nvGrpSpPr>
        <p:grpSpPr>
          <a:xfrm>
            <a:off x="6395548" y="4222340"/>
            <a:ext cx="274204" cy="211917"/>
            <a:chOff x="5213501" y="6500463"/>
            <a:chExt cx="274204" cy="211917"/>
          </a:xfrm>
        </p:grpSpPr>
        <p:sp>
          <p:nvSpPr>
            <p:cNvPr id="35" name="Rectangle 34">
              <a:extLst>
                <a:ext uri="{FF2B5EF4-FFF2-40B4-BE49-F238E27FC236}">
                  <a16:creationId xmlns:a16="http://schemas.microsoft.com/office/drawing/2014/main" id="{321EEE6D-2E10-282F-C1D2-0124E6866A7E}"/>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014C9D3-4281-1FF7-397D-BC8FF6E3F518}"/>
                </a:ext>
              </a:extLst>
            </p:cNvPr>
            <p:cNvSpPr/>
            <p:nvPr/>
          </p:nvSpPr>
          <p:spPr>
            <a:xfrm>
              <a:off x="5213501" y="6500463"/>
              <a:ext cx="274204" cy="211917"/>
            </a:xfrm>
            <a:prstGeom prst="triangle">
              <a:avLst>
                <a:gd name="adj" fmla="val 5072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B58A11D3-DEB5-956F-40B4-52287845CA79}"/>
              </a:ext>
            </a:extLst>
          </p:cNvPr>
          <p:cNvCxnSpPr>
            <a:stCxn id="20" idx="1"/>
            <a:endCxn id="19" idx="3"/>
          </p:cNvCxnSpPr>
          <p:nvPr/>
        </p:nvCxnSpPr>
        <p:spPr>
          <a:xfrm flipH="1" flipV="1">
            <a:off x="8375932" y="4000500"/>
            <a:ext cx="608626" cy="2049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44F7A7B5-51E4-1044-E17C-C6B16EE6E896}"/>
              </a:ext>
            </a:extLst>
          </p:cNvPr>
          <p:cNvGrpSpPr/>
          <p:nvPr/>
        </p:nvGrpSpPr>
        <p:grpSpPr>
          <a:xfrm>
            <a:off x="10658541" y="173150"/>
            <a:ext cx="1644545" cy="1441687"/>
            <a:chOff x="11252041" y="391690"/>
            <a:chExt cx="1594149" cy="1816157"/>
          </a:xfrm>
        </p:grpSpPr>
        <p:pic>
          <p:nvPicPr>
            <p:cNvPr id="31" name="Graphic 30">
              <a:extLst>
                <a:ext uri="{FF2B5EF4-FFF2-40B4-BE49-F238E27FC236}">
                  <a16:creationId xmlns:a16="http://schemas.microsoft.com/office/drawing/2014/main" id="{61040B3F-9C42-B541-FB00-AEA7FE2F0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52041" y="391690"/>
              <a:ext cx="1521724" cy="1521724"/>
            </a:xfrm>
            <a:prstGeom prst="rect">
              <a:avLst/>
            </a:prstGeom>
          </p:spPr>
        </p:pic>
        <p:sp>
          <p:nvSpPr>
            <p:cNvPr id="50" name="Rectangle 49">
              <a:extLst>
                <a:ext uri="{FF2B5EF4-FFF2-40B4-BE49-F238E27FC236}">
                  <a16:creationId xmlns:a16="http://schemas.microsoft.com/office/drawing/2014/main" id="{6F1590FA-A602-0AF2-F382-1CB318975F59}"/>
                </a:ext>
              </a:extLst>
            </p:cNvPr>
            <p:cNvSpPr/>
            <p:nvPr/>
          </p:nvSpPr>
          <p:spPr>
            <a:xfrm>
              <a:off x="11324469" y="1890181"/>
              <a:ext cx="1521721" cy="3176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Alert Manager</a:t>
              </a:r>
            </a:p>
          </p:txBody>
        </p:sp>
      </p:grpSp>
      <p:grpSp>
        <p:nvGrpSpPr>
          <p:cNvPr id="52" name="Group 51">
            <a:extLst>
              <a:ext uri="{FF2B5EF4-FFF2-40B4-BE49-F238E27FC236}">
                <a16:creationId xmlns:a16="http://schemas.microsoft.com/office/drawing/2014/main" id="{80315FA4-7BF4-52B4-FDBF-DA4B4290015D}"/>
              </a:ext>
            </a:extLst>
          </p:cNvPr>
          <p:cNvGrpSpPr/>
          <p:nvPr/>
        </p:nvGrpSpPr>
        <p:grpSpPr>
          <a:xfrm>
            <a:off x="11589782" y="3150738"/>
            <a:ext cx="942708" cy="736904"/>
            <a:chOff x="2958154" y="3645710"/>
            <a:chExt cx="942708" cy="736904"/>
          </a:xfrm>
        </p:grpSpPr>
        <p:sp>
          <p:nvSpPr>
            <p:cNvPr id="58" name="Rectangle 57">
              <a:extLst>
                <a:ext uri="{FF2B5EF4-FFF2-40B4-BE49-F238E27FC236}">
                  <a16:creationId xmlns:a16="http://schemas.microsoft.com/office/drawing/2014/main" id="{52F7F3E6-497D-9B9D-5D9B-B91807E810DC}"/>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B8DE0F1-DAC8-6C67-0377-11B4E8DB11CD}"/>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Push alerts</a:t>
              </a:r>
            </a:p>
          </p:txBody>
        </p:sp>
      </p:grpSp>
      <p:cxnSp>
        <p:nvCxnSpPr>
          <p:cNvPr id="61" name="Straight Arrow Connector 60">
            <a:extLst>
              <a:ext uri="{FF2B5EF4-FFF2-40B4-BE49-F238E27FC236}">
                <a16:creationId xmlns:a16="http://schemas.microsoft.com/office/drawing/2014/main" id="{B7761C09-2581-AD36-15E7-E3E719290156}"/>
              </a:ext>
            </a:extLst>
          </p:cNvPr>
          <p:cNvCxnSpPr>
            <a:stCxn id="17" idx="3"/>
            <a:endCxn id="59" idx="1"/>
          </p:cNvCxnSpPr>
          <p:nvPr/>
        </p:nvCxnSpPr>
        <p:spPr>
          <a:xfrm flipV="1">
            <a:off x="10348112" y="3519190"/>
            <a:ext cx="1249999" cy="59561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24A394A-9B50-8125-6233-17CECCB9CAEE}"/>
              </a:ext>
            </a:extLst>
          </p:cNvPr>
          <p:cNvCxnSpPr>
            <a:cxnSpLocks/>
            <a:stCxn id="58" idx="0"/>
            <a:endCxn id="50" idx="2"/>
          </p:cNvCxnSpPr>
          <p:nvPr/>
        </p:nvCxnSpPr>
        <p:spPr>
          <a:xfrm flipH="1" flipV="1">
            <a:off x="11518173" y="1614837"/>
            <a:ext cx="542963" cy="1535901"/>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4ABD36-6516-1F13-B79B-D6C2E9B7AA9D}"/>
              </a:ext>
            </a:extLst>
          </p:cNvPr>
          <p:cNvSpPr/>
          <p:nvPr/>
        </p:nvSpPr>
        <p:spPr>
          <a:xfrm>
            <a:off x="13258798" y="173150"/>
            <a:ext cx="133970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Pagerduty</a:t>
            </a:r>
            <a:endParaRPr lang="en-US" dirty="0"/>
          </a:p>
        </p:txBody>
      </p:sp>
      <p:cxnSp>
        <p:nvCxnSpPr>
          <p:cNvPr id="76" name="Straight Arrow Connector 75">
            <a:extLst>
              <a:ext uri="{FF2B5EF4-FFF2-40B4-BE49-F238E27FC236}">
                <a16:creationId xmlns:a16="http://schemas.microsoft.com/office/drawing/2014/main" id="{FC699EE9-FC6C-3D52-35DB-B76AC666F314}"/>
              </a:ext>
            </a:extLst>
          </p:cNvPr>
          <p:cNvCxnSpPr>
            <a:cxnSpLocks/>
            <a:stCxn id="31" idx="3"/>
            <a:endCxn id="74" idx="1"/>
          </p:cNvCxnSpPr>
          <p:nvPr/>
        </p:nvCxnSpPr>
        <p:spPr>
          <a:xfrm flipV="1">
            <a:off x="12228371" y="493562"/>
            <a:ext cx="1030427" cy="28357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1C9618A0-60B3-3F64-4EE0-D99AE321E382}"/>
              </a:ext>
            </a:extLst>
          </p:cNvPr>
          <p:cNvSpPr/>
          <p:nvPr/>
        </p:nvSpPr>
        <p:spPr>
          <a:xfrm>
            <a:off x="13249273" y="970345"/>
            <a:ext cx="1339703" cy="283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Email</a:t>
            </a:r>
          </a:p>
        </p:txBody>
      </p:sp>
      <p:cxnSp>
        <p:nvCxnSpPr>
          <p:cNvPr id="80" name="Straight Arrow Connector 79">
            <a:extLst>
              <a:ext uri="{FF2B5EF4-FFF2-40B4-BE49-F238E27FC236}">
                <a16:creationId xmlns:a16="http://schemas.microsoft.com/office/drawing/2014/main" id="{2492F756-007A-7C0F-2933-E670D7D38036}"/>
              </a:ext>
            </a:extLst>
          </p:cNvPr>
          <p:cNvCxnSpPr>
            <a:cxnSpLocks/>
            <a:endCxn id="79" idx="1"/>
          </p:cNvCxnSpPr>
          <p:nvPr/>
        </p:nvCxnSpPr>
        <p:spPr>
          <a:xfrm>
            <a:off x="12228371" y="821266"/>
            <a:ext cx="1020902" cy="29086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2063E7-DED4-B053-3821-1FF7B5AE502A}"/>
              </a:ext>
            </a:extLst>
          </p:cNvPr>
          <p:cNvCxnSpPr>
            <a:cxnSpLocks/>
          </p:cNvCxnSpPr>
          <p:nvPr/>
        </p:nvCxnSpPr>
        <p:spPr>
          <a:xfrm flipH="1">
            <a:off x="10355813" y="4627900"/>
            <a:ext cx="1242298" cy="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68E50CDC-192E-95AA-21F9-094E8B7DEAF5}"/>
              </a:ext>
            </a:extLst>
          </p:cNvPr>
          <p:cNvGrpSpPr/>
          <p:nvPr/>
        </p:nvGrpSpPr>
        <p:grpSpPr>
          <a:xfrm>
            <a:off x="11583516" y="4220303"/>
            <a:ext cx="951075" cy="487848"/>
            <a:chOff x="2925377" y="3645710"/>
            <a:chExt cx="1597362" cy="736904"/>
          </a:xfrm>
        </p:grpSpPr>
        <p:sp>
          <p:nvSpPr>
            <p:cNvPr id="89" name="Rectangle 88">
              <a:extLst>
                <a:ext uri="{FF2B5EF4-FFF2-40B4-BE49-F238E27FC236}">
                  <a16:creationId xmlns:a16="http://schemas.microsoft.com/office/drawing/2014/main" id="{805FBB3A-C91F-5689-D90C-95477A71659C}"/>
                </a:ext>
              </a:extLst>
            </p:cNvPr>
            <p:cNvSpPr/>
            <p:nvPr/>
          </p:nvSpPr>
          <p:spPr>
            <a:xfrm>
              <a:off x="2958154" y="3645710"/>
              <a:ext cx="1500896"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B02B7913-1815-5C02-DB92-9F82E460B75E}"/>
                </a:ext>
              </a:extLst>
            </p:cNvPr>
            <p:cNvSpPr txBox="1"/>
            <p:nvPr/>
          </p:nvSpPr>
          <p:spPr>
            <a:xfrm>
              <a:off x="2925377" y="3742569"/>
              <a:ext cx="1597362" cy="557883"/>
            </a:xfrm>
            <a:prstGeom prst="rect">
              <a:avLst/>
            </a:prstGeom>
            <a:noFill/>
          </p:spPr>
          <p:txBody>
            <a:bodyPr wrap="square" rtlCol="0">
              <a:spAutoFit/>
            </a:bodyPr>
            <a:lstStyle/>
            <a:p>
              <a:r>
                <a:rPr lang="en-US" dirty="0" err="1">
                  <a:solidFill>
                    <a:schemeClr val="bg1"/>
                  </a:solidFill>
                </a:rPr>
                <a:t>PromQl</a:t>
              </a:r>
              <a:endParaRPr lang="en-US" sz="1400" dirty="0">
                <a:solidFill>
                  <a:schemeClr val="bg1"/>
                </a:solidFill>
              </a:endParaRPr>
            </a:p>
          </p:txBody>
        </p:sp>
      </p:grpSp>
      <p:sp>
        <p:nvSpPr>
          <p:cNvPr id="91" name="Rectangle 90">
            <a:extLst>
              <a:ext uri="{FF2B5EF4-FFF2-40B4-BE49-F238E27FC236}">
                <a16:creationId xmlns:a16="http://schemas.microsoft.com/office/drawing/2014/main" id="{C625A796-FB10-F571-2B40-3987A05A9744}"/>
              </a:ext>
            </a:extLst>
          </p:cNvPr>
          <p:cNvSpPr/>
          <p:nvPr/>
        </p:nvSpPr>
        <p:spPr>
          <a:xfrm>
            <a:off x="13400942" y="4016915"/>
            <a:ext cx="115252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Prometheus</a:t>
            </a:r>
            <a:r>
              <a:rPr lang="en-US" dirty="0">
                <a:solidFill>
                  <a:schemeClr val="bg1"/>
                </a:solidFill>
              </a:rPr>
              <a:t> Web UI</a:t>
            </a:r>
          </a:p>
        </p:txBody>
      </p:sp>
      <p:cxnSp>
        <p:nvCxnSpPr>
          <p:cNvPr id="92" name="Straight Arrow Connector 91">
            <a:extLst>
              <a:ext uri="{FF2B5EF4-FFF2-40B4-BE49-F238E27FC236}">
                <a16:creationId xmlns:a16="http://schemas.microsoft.com/office/drawing/2014/main" id="{8CD6E361-2E50-61D0-0BD6-4F1AAFEA4887}"/>
              </a:ext>
            </a:extLst>
          </p:cNvPr>
          <p:cNvCxnSpPr>
            <a:cxnSpLocks/>
            <a:stCxn id="91" idx="1"/>
            <a:endCxn id="90" idx="3"/>
          </p:cNvCxnSpPr>
          <p:nvPr/>
        </p:nvCxnSpPr>
        <p:spPr>
          <a:xfrm flipH="1">
            <a:off x="12534591" y="4337327"/>
            <a:ext cx="866351" cy="13176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79EF522F-C8AF-EDBC-5AF4-AD2FF59F8BA9}"/>
              </a:ext>
            </a:extLst>
          </p:cNvPr>
          <p:cNvSpPr/>
          <p:nvPr/>
        </p:nvSpPr>
        <p:spPr>
          <a:xfrm>
            <a:off x="13398534" y="4827365"/>
            <a:ext cx="1050892"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Grafana</a:t>
            </a:r>
            <a:endParaRPr lang="en-US" dirty="0">
              <a:solidFill>
                <a:schemeClr val="bg1"/>
              </a:solidFill>
            </a:endParaRPr>
          </a:p>
        </p:txBody>
      </p:sp>
      <p:cxnSp>
        <p:nvCxnSpPr>
          <p:cNvPr id="96" name="Straight Arrow Connector 95">
            <a:extLst>
              <a:ext uri="{FF2B5EF4-FFF2-40B4-BE49-F238E27FC236}">
                <a16:creationId xmlns:a16="http://schemas.microsoft.com/office/drawing/2014/main" id="{BAC7203F-74FF-645A-7C37-E7C9505B5C97}"/>
              </a:ext>
            </a:extLst>
          </p:cNvPr>
          <p:cNvCxnSpPr>
            <a:cxnSpLocks/>
            <a:stCxn id="95" idx="1"/>
            <a:endCxn id="90" idx="3"/>
          </p:cNvCxnSpPr>
          <p:nvPr/>
        </p:nvCxnSpPr>
        <p:spPr>
          <a:xfrm flipH="1" flipV="1">
            <a:off x="12534591" y="4469092"/>
            <a:ext cx="863943" cy="67868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8F0A4DCF-4FA5-42F7-7EFB-63CADF768CC3}"/>
              </a:ext>
            </a:extLst>
          </p:cNvPr>
          <p:cNvSpPr/>
          <p:nvPr/>
        </p:nvSpPr>
        <p:spPr>
          <a:xfrm>
            <a:off x="13437384" y="5582760"/>
            <a:ext cx="1050892"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API Clients</a:t>
            </a:r>
            <a:endParaRPr lang="en-US" dirty="0">
              <a:solidFill>
                <a:schemeClr val="bg1"/>
              </a:solidFill>
            </a:endParaRPr>
          </a:p>
        </p:txBody>
      </p:sp>
      <p:cxnSp>
        <p:nvCxnSpPr>
          <p:cNvPr id="101" name="Straight Arrow Connector 100">
            <a:extLst>
              <a:ext uri="{FF2B5EF4-FFF2-40B4-BE49-F238E27FC236}">
                <a16:creationId xmlns:a16="http://schemas.microsoft.com/office/drawing/2014/main" id="{AF7444A8-AC44-A0BC-E2F5-5FAA1FDBA4C1}"/>
              </a:ext>
            </a:extLst>
          </p:cNvPr>
          <p:cNvCxnSpPr>
            <a:cxnSpLocks/>
            <a:stCxn id="100" idx="1"/>
            <a:endCxn id="90" idx="2"/>
          </p:cNvCxnSpPr>
          <p:nvPr/>
        </p:nvCxnSpPr>
        <p:spPr>
          <a:xfrm flipH="1" flipV="1">
            <a:off x="12059054" y="4653758"/>
            <a:ext cx="1378330" cy="1249414"/>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0BFF5B2-E6B9-B3AA-5FBC-B96345C60CAB}"/>
              </a:ext>
            </a:extLst>
          </p:cNvPr>
          <p:cNvSpPr/>
          <p:nvPr/>
        </p:nvSpPr>
        <p:spPr>
          <a:xfrm>
            <a:off x="13263882" y="1486183"/>
            <a:ext cx="1289583" cy="6405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Third party tool</a:t>
            </a:r>
          </a:p>
        </p:txBody>
      </p:sp>
      <p:cxnSp>
        <p:nvCxnSpPr>
          <p:cNvPr id="60" name="Straight Arrow Connector 59">
            <a:extLst>
              <a:ext uri="{FF2B5EF4-FFF2-40B4-BE49-F238E27FC236}">
                <a16:creationId xmlns:a16="http://schemas.microsoft.com/office/drawing/2014/main" id="{1D1F13E5-4884-246E-3C35-9C99CB351D4A}"/>
              </a:ext>
            </a:extLst>
          </p:cNvPr>
          <p:cNvCxnSpPr>
            <a:cxnSpLocks/>
            <a:stCxn id="31" idx="3"/>
            <a:endCxn id="29" idx="1"/>
          </p:cNvCxnSpPr>
          <p:nvPr/>
        </p:nvCxnSpPr>
        <p:spPr>
          <a:xfrm>
            <a:off x="12228371" y="777132"/>
            <a:ext cx="1035511" cy="102931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2564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2" presetClass="entr" presetSubtype="9"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par>
                          <p:cTn id="24" fill="hold">
                            <p:stCondLst>
                              <p:cond delay="2000"/>
                            </p:stCondLst>
                            <p:childTnLst>
                              <p:par>
                                <p:cTn id="25" presetID="0" presetClass="path" presetSubtype="0" repeatCount="2000" accel="50000" decel="50000" fill="hold" nodeType="afterEffect">
                                  <p:stCondLst>
                                    <p:cond delay="0"/>
                                  </p:stCondLst>
                                  <p:childTnLst>
                                    <p:animMotion origin="layout" path="M -0.00011 -0.02681 L -0.00011 -0.02662 C -0.00032 -0.03048 -0.00043 -0.03414 -0.00054 -0.03781 C -0.00076 -0.04051 -0.00097 -0.0434 -0.00097 -0.0463 C -0.00097 -0.11092 -0.00076 -0.07658 -0.00011 -0.11651 C -2.53472E-6 -0.12905 0.00011 -0.14159 0.00033 -0.15432 C 0.00011 -0.16744 -0.00021 -0.18056 -0.00011 -0.19367 C -0.00011 -0.19869 -0.00021 -0.20409 0.00076 -0.20911 C 0.00098 -0.21026 0.00217 -0.20949 0.00293 -0.20988 C 0.0038 -0.21026 0.00456 -0.21123 0.00554 -0.21142 L 0.09191 -0.21219 C 0.11057 -0.21374 0.11155 -0.21412 0.13965 -0.21219 C 0.14497 -0.21181 0.15028 -0.20949 0.15571 -0.20911 L 0.17307 -0.20756 C 0.17839 -0.20776 0.1837 -0.20776 0.18913 -0.20833 C 0.19217 -0.20853 0.1951 -0.2093 0.19824 -0.20988 C 0.21007 -0.21161 0.20671 -0.21123 0.21821 -0.21219 C 0.21962 -0.20949 0.22157 -0.20756 0.22255 -0.20448 C 0.22353 -0.20081 0.22385 -0.1929 0.22385 -0.19271 C 0.22331 -0.17303 0.22342 -0.18152 0.22342 -0.16744 " pathEditMode="relative" rAng="0" ptsTypes="AAAAAAAAAAAAAAAAAAAA">
                                      <p:cBhvr>
                                        <p:cTn id="26" dur="2000" fill="hold"/>
                                        <p:tgtEl>
                                          <p:spTgt spid="5"/>
                                        </p:tgtEl>
                                        <p:attrNameLst>
                                          <p:attrName>ppt_x</p:attrName>
                                          <p:attrName>ppt_y</p:attrName>
                                        </p:attrNameLst>
                                      </p:cBhvr>
                                      <p:rCtr x="11155" y="-9336"/>
                                    </p:animMotion>
                                  </p:childTnLst>
                                </p:cTn>
                              </p:par>
                            </p:childTnLst>
                          </p:cTn>
                        </p:par>
                        <p:par>
                          <p:cTn id="27" fill="hold">
                            <p:stCondLst>
                              <p:cond delay="6000"/>
                            </p:stCondLst>
                            <p:childTnLst>
                              <p:par>
                                <p:cTn id="28" presetID="1" presetClass="exit" presetSubtype="0" fill="hold" nodeType="afterEffect">
                                  <p:stCondLst>
                                    <p:cond delay="0"/>
                                  </p:stCondLst>
                                  <p:childTnLst>
                                    <p:set>
                                      <p:cBhvr>
                                        <p:cTn id="29" dur="1" fill="hold">
                                          <p:stCondLst>
                                            <p:cond delay="0"/>
                                          </p:stCondLst>
                                        </p:cTn>
                                        <p:tgtEl>
                                          <p:spTgt spid="5"/>
                                        </p:tgtEl>
                                        <p:attrNameLst>
                                          <p:attrName>style.visibility</p:attrName>
                                        </p:attrNameLst>
                                      </p:cBhvr>
                                      <p:to>
                                        <p:strVal val="hidden"/>
                                      </p:to>
                                    </p:set>
                                  </p:childTnLst>
                                </p:cTn>
                              </p:par>
                            </p:childTnLst>
                          </p:cTn>
                        </p:par>
                        <p:par>
                          <p:cTn id="30" fill="hold">
                            <p:stCondLst>
                              <p:cond delay="6000"/>
                            </p:stCondLst>
                            <p:childTnLst>
                              <p:par>
                                <p:cTn id="31" presetID="1"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1.84028E-6 4.38272E-6 L 0.10211 0.00327 " pathEditMode="relative" rAng="0" ptsTypes="AA">
                                      <p:cBhvr>
                                        <p:cTn id="34" dur="2000" fill="hold"/>
                                        <p:tgtEl>
                                          <p:spTgt spid="15"/>
                                        </p:tgtEl>
                                        <p:attrNameLst>
                                          <p:attrName>ppt_x</p:attrName>
                                          <p:attrName>ppt_y</p:attrName>
                                        </p:attrNameLst>
                                      </p:cBhvr>
                                      <p:rCtr x="5100" y="154"/>
                                    </p:animMotion>
                                  </p:childTnLst>
                                </p:cTn>
                              </p:par>
                            </p:childTnLst>
                          </p:cTn>
                        </p:par>
                        <p:par>
                          <p:cTn id="35" fill="hold">
                            <p:stCondLst>
                              <p:cond delay="8000"/>
                            </p:stCondLst>
                            <p:childTnLst>
                              <p:par>
                                <p:cTn id="36" presetID="22" presetClass="entr" presetSubtype="2"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right)">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ppt_w</p:attrName>
                                        </p:attrNameLst>
                                      </p:cBhvr>
                                      <p:tavLst>
                                        <p:tav tm="0">
                                          <p:val>
                                            <p:fltVal val="0"/>
                                          </p:val>
                                        </p:tav>
                                        <p:tav tm="100000">
                                          <p:val>
                                            <p:strVal val="#ppt_w"/>
                                          </p:val>
                                        </p:tav>
                                      </p:tavLst>
                                    </p:anim>
                                    <p:anim calcmode="lin" valueType="num">
                                      <p:cBhvr>
                                        <p:cTn id="44" dur="500" fill="hold"/>
                                        <p:tgtEl>
                                          <p:spTgt spid="53"/>
                                        </p:tgtEl>
                                        <p:attrNameLst>
                                          <p:attrName>ppt_h</p:attrName>
                                        </p:attrNameLst>
                                      </p:cBhvr>
                                      <p:tavLst>
                                        <p:tav tm="0">
                                          <p:val>
                                            <p:fltVal val="0"/>
                                          </p:val>
                                        </p:tav>
                                        <p:tav tm="100000">
                                          <p:val>
                                            <p:strVal val="#ppt_h"/>
                                          </p:val>
                                        </p:tav>
                                      </p:tavLst>
                                    </p:anim>
                                    <p:animEffect transition="in" filter="fade">
                                      <p:cBhvr>
                                        <p:cTn id="45" dur="500"/>
                                        <p:tgtEl>
                                          <p:spTgt spid="53"/>
                                        </p:tgtEl>
                                      </p:cBhvr>
                                    </p:animEffect>
                                  </p:childTnLst>
                                </p:cTn>
                              </p:par>
                            </p:childTnLst>
                          </p:cTn>
                        </p:par>
                        <p:par>
                          <p:cTn id="46" fill="hold">
                            <p:stCondLst>
                              <p:cond delay="500"/>
                            </p:stCondLst>
                            <p:childTnLst>
                              <p:par>
                                <p:cTn id="47" presetID="1" presetClass="exit" presetSubtype="0" fill="hold" nodeType="afterEffect">
                                  <p:stCondLst>
                                    <p:cond delay="0"/>
                                  </p:stCondLst>
                                  <p:childTnLst>
                                    <p:set>
                                      <p:cBhvr>
                                        <p:cTn id="48" dur="1" fill="hold">
                                          <p:stCondLst>
                                            <p:cond delay="0"/>
                                          </p:stCondLst>
                                        </p:cTn>
                                        <p:tgtEl>
                                          <p:spTgt spid="30"/>
                                        </p:tgtEl>
                                        <p:attrNameLst>
                                          <p:attrName>style.visibility</p:attrName>
                                        </p:attrNameLst>
                                      </p:cBhvr>
                                      <p:to>
                                        <p:strVal val="hidden"/>
                                      </p:to>
                                    </p:se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 calcmode="lin" valueType="num">
                                      <p:cBhvr>
                                        <p:cTn id="52" dur="500" fill="hold"/>
                                        <p:tgtEl>
                                          <p:spTgt spid="54"/>
                                        </p:tgtEl>
                                        <p:attrNameLst>
                                          <p:attrName>ppt_w</p:attrName>
                                        </p:attrNameLst>
                                      </p:cBhvr>
                                      <p:tavLst>
                                        <p:tav tm="0">
                                          <p:val>
                                            <p:fltVal val="0"/>
                                          </p:val>
                                        </p:tav>
                                        <p:tav tm="100000">
                                          <p:val>
                                            <p:strVal val="#ppt_w"/>
                                          </p:val>
                                        </p:tav>
                                      </p:tavLst>
                                    </p:anim>
                                    <p:anim calcmode="lin" valueType="num">
                                      <p:cBhvr>
                                        <p:cTn id="53" dur="500" fill="hold"/>
                                        <p:tgtEl>
                                          <p:spTgt spid="54"/>
                                        </p:tgtEl>
                                        <p:attrNameLst>
                                          <p:attrName>ppt_h</p:attrName>
                                        </p:attrNameLst>
                                      </p:cBhvr>
                                      <p:tavLst>
                                        <p:tav tm="0">
                                          <p:val>
                                            <p:fltVal val="0"/>
                                          </p:val>
                                        </p:tav>
                                        <p:tav tm="100000">
                                          <p:val>
                                            <p:strVal val="#ppt_h"/>
                                          </p:val>
                                        </p:tav>
                                      </p:tavLst>
                                    </p:anim>
                                    <p:animEffect transition="in" filter="fade">
                                      <p:cBhvr>
                                        <p:cTn id="54" dur="500"/>
                                        <p:tgtEl>
                                          <p:spTgt spid="54"/>
                                        </p:tgtEl>
                                      </p:cBhvr>
                                    </p:animEffect>
                                  </p:childTnLst>
                                </p:cTn>
                              </p:par>
                            </p:childTnLst>
                          </p:cTn>
                        </p:par>
                        <p:par>
                          <p:cTn id="55" fill="hold">
                            <p:stCondLst>
                              <p:cond delay="1000"/>
                            </p:stCondLst>
                            <p:childTnLst>
                              <p:par>
                                <p:cTn id="56" presetID="53" presetClass="entr" presetSubtype="16" fill="hold" grpId="0" nodeType="after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p:cTn id="58" dur="500" fill="hold"/>
                                        <p:tgtEl>
                                          <p:spTgt spid="55"/>
                                        </p:tgtEl>
                                        <p:attrNameLst>
                                          <p:attrName>ppt_w</p:attrName>
                                        </p:attrNameLst>
                                      </p:cBhvr>
                                      <p:tavLst>
                                        <p:tav tm="0">
                                          <p:val>
                                            <p:fltVal val="0"/>
                                          </p:val>
                                        </p:tav>
                                        <p:tav tm="100000">
                                          <p:val>
                                            <p:strVal val="#ppt_w"/>
                                          </p:val>
                                        </p:tav>
                                      </p:tavLst>
                                    </p:anim>
                                    <p:anim calcmode="lin" valueType="num">
                                      <p:cBhvr>
                                        <p:cTn id="59" dur="500" fill="hold"/>
                                        <p:tgtEl>
                                          <p:spTgt spid="55"/>
                                        </p:tgtEl>
                                        <p:attrNameLst>
                                          <p:attrName>ppt_h</p:attrName>
                                        </p:attrNameLst>
                                      </p:cBhvr>
                                      <p:tavLst>
                                        <p:tav tm="0">
                                          <p:val>
                                            <p:fltVal val="0"/>
                                          </p:val>
                                        </p:tav>
                                        <p:tav tm="100000">
                                          <p:val>
                                            <p:strVal val="#ppt_h"/>
                                          </p:val>
                                        </p:tav>
                                      </p:tavLst>
                                    </p:anim>
                                    <p:animEffect transition="in" filter="fade">
                                      <p:cBhvr>
                                        <p:cTn id="60" dur="500"/>
                                        <p:tgtEl>
                                          <p:spTgt spid="55"/>
                                        </p:tgtEl>
                                      </p:cBhvr>
                                    </p:animEffect>
                                  </p:childTnLst>
                                </p:cTn>
                              </p:par>
                            </p:childTnLst>
                          </p:cTn>
                        </p:par>
                        <p:par>
                          <p:cTn id="61" fill="hold">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left)">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0-#ppt_w/2"/>
                                          </p:val>
                                        </p:tav>
                                        <p:tav tm="100000">
                                          <p:val>
                                            <p:strVal val="#ppt_x"/>
                                          </p:val>
                                        </p:tav>
                                      </p:tavLst>
                                    </p:anim>
                                    <p:anim calcmode="lin" valueType="num">
                                      <p:cBhvr additive="base">
                                        <p:cTn id="7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wipe(up)">
                                      <p:cBhvr>
                                        <p:cTn id="75" dur="500"/>
                                        <p:tgtEl>
                                          <p:spTgt spid="57"/>
                                        </p:tgtEl>
                                      </p:cBhvr>
                                    </p:animEffect>
                                  </p:childTnLst>
                                </p:cTn>
                              </p:par>
                            </p:childTnLst>
                          </p:cTn>
                        </p:par>
                        <p:par>
                          <p:cTn id="76" fill="hold">
                            <p:stCondLst>
                              <p:cond delay="500"/>
                            </p:stCondLst>
                            <p:childTnLst>
                              <p:par>
                                <p:cTn id="77" presetID="1" presetClass="entr" presetSubtype="0" fill="hold" nodeType="afterEffect">
                                  <p:stCondLst>
                                    <p:cond delay="0"/>
                                  </p:stCondLst>
                                  <p:childTnLst>
                                    <p:set>
                                      <p:cBhvr>
                                        <p:cTn id="78" dur="1" fill="hold">
                                          <p:stCondLst>
                                            <p:cond delay="0"/>
                                          </p:stCondLst>
                                        </p:cTn>
                                        <p:tgtEl>
                                          <p:spTgt spid="9"/>
                                        </p:tgtEl>
                                        <p:attrNameLst>
                                          <p:attrName>style.visibility</p:attrName>
                                        </p:attrNameLst>
                                      </p:cBhvr>
                                      <p:to>
                                        <p:strVal val="visible"/>
                                      </p:to>
                                    </p:set>
                                  </p:childTnLst>
                                </p:cTn>
                              </p:par>
                              <p:par>
                                <p:cTn id="79" presetID="0" presetClass="path" presetSubtype="0" accel="50000" decel="50000" fill="hold" nodeType="withEffect">
                                  <p:stCondLst>
                                    <p:cond delay="0"/>
                                  </p:stCondLst>
                                  <p:childTnLst>
                                    <p:animMotion origin="layout" path="M -0.0025 -0.00772 L -0.0025 -0.00772 C -0.00141 -0.00386 -0.00033 -0.00019 0.00076 0.00386 C 0.00119 0.00559 0.00141 0.00772 0.00206 0.00965 C 0.0025 0.01119 0.00336 0.01273 0.00402 0.01427 C 0.00553 0.02508 0.00347 0.01235 0.00857 0.03048 C 0.00901 0.03202 0.00944 0.03337 0.00987 0.03511 C 0.01009 0.03607 0.0102 0.03742 0.01053 0.03858 C 0.01096 0.04051 0.01259 0.04649 0.01378 0.049 C 0.0178 0.0571 0.01573 0.05228 0.01964 0.05826 C 0.02029 0.05922 0.02083 0.06057 0.02159 0.06173 C 0.02604 0.06771 0.02724 0.06887 0.03136 0.0733 C 0.03179 0.07446 0.03212 0.07562 0.03266 0.07677 C 0.03494 0.08102 0.03787 0.08449 0.03982 0.08951 C 0.04026 0.09066 0.04058 0.09182 0.04112 0.09298 C 0.04232 0.09549 0.04536 0.10031 0.04698 0.10224 C 0.04753 0.10282 0.04829 0.10282 0.04894 0.1034 C 0.04981 0.10397 0.05067 0.10494 0.05154 0.10571 C 0.05252 0.10841 0.05317 0.11053 0.0548 0.11265 C 0.05556 0.11362 0.05653 0.114 0.0574 0.11497 C 0.05805 0.11555 0.0587 0.11651 0.05935 0.11728 C 0.06174 0.12365 0.05935 0.11825 0.06261 0.12307 C 0.06326 0.12404 0.06456 0.12654 0.06456 0.12654 " pathEditMode="relative" ptsTypes="AAAAAAAAAAAAAAAAAAAAAAA">
                                      <p:cBhvr>
                                        <p:cTn id="80" dur="2000" fill="hold"/>
                                        <p:tgtEl>
                                          <p:spTgt spid="9"/>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right)">
                                      <p:cBhvr>
                                        <p:cTn id="85" dur="500"/>
                                        <p:tgtEl>
                                          <p:spTgt spid="28"/>
                                        </p:tgtEl>
                                      </p:cBhvr>
                                    </p:animEffect>
                                  </p:childTnLst>
                                </p:cTn>
                              </p:par>
                            </p:childTnLst>
                          </p:cTn>
                        </p:par>
                        <p:par>
                          <p:cTn id="86" fill="hold">
                            <p:stCondLst>
                              <p:cond delay="500"/>
                            </p:stCondLst>
                            <p:childTnLst>
                              <p:par>
                                <p:cTn id="87" presetID="22" presetClass="entr" presetSubtype="2"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right)">
                                      <p:cBhvr>
                                        <p:cTn id="89" dur="500"/>
                                        <p:tgtEl>
                                          <p:spTgt spid="32"/>
                                        </p:tgtEl>
                                      </p:cBhvr>
                                    </p:animEffect>
                                  </p:childTnLst>
                                </p:cTn>
                              </p:par>
                            </p:childTnLst>
                          </p:cTn>
                        </p:par>
                        <p:par>
                          <p:cTn id="90" fill="hold">
                            <p:stCondLst>
                              <p:cond delay="1000"/>
                            </p:stCondLst>
                            <p:childTnLst>
                              <p:par>
                                <p:cTn id="91" presetID="22" presetClass="entr" presetSubtype="4" fill="hold" nodeType="after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wipe(down)">
                                      <p:cBhvr>
                                        <p:cTn id="93" dur="500"/>
                                        <p:tgtEl>
                                          <p:spTgt spid="49"/>
                                        </p:tgtEl>
                                      </p:cBhvr>
                                    </p:animEffect>
                                  </p:childTnLst>
                                </p:cTn>
                              </p:par>
                            </p:childTnLst>
                          </p:cTn>
                        </p:par>
                        <p:par>
                          <p:cTn id="94" fill="hold">
                            <p:stCondLst>
                              <p:cond delay="1500"/>
                            </p:stCondLst>
                            <p:childTnLst>
                              <p:par>
                                <p:cTn id="95" presetID="1" presetClass="entr" presetSubtype="0" fill="hold" nodeType="afterEffect">
                                  <p:stCondLst>
                                    <p:cond delay="0"/>
                                  </p:stCondLst>
                                  <p:childTnLst>
                                    <p:set>
                                      <p:cBhvr>
                                        <p:cTn id="96" dur="1" fill="hold">
                                          <p:stCondLst>
                                            <p:cond delay="0"/>
                                          </p:stCondLst>
                                        </p:cTn>
                                        <p:tgtEl>
                                          <p:spTgt spid="12"/>
                                        </p:tgtEl>
                                        <p:attrNameLst>
                                          <p:attrName>style.visibility</p:attrName>
                                        </p:attrNameLst>
                                      </p:cBhvr>
                                      <p:to>
                                        <p:strVal val="visible"/>
                                      </p:to>
                                    </p:set>
                                  </p:childTnLst>
                                </p:cTn>
                              </p:par>
                              <p:par>
                                <p:cTn id="97" presetID="0" presetClass="path" presetSubtype="0" accel="50000" decel="50000" fill="hold" nodeType="withEffect">
                                  <p:stCondLst>
                                    <p:cond delay="0"/>
                                  </p:stCondLst>
                                  <p:childTnLst>
                                    <p:animMotion origin="layout" path="M 0.00098 0.00058 L 0.00098 0.00058 C 0.00033 0.0054 -0.00054 0.01041 -0.00098 0.01543 C -0.00141 0.0189 -0.00141 0.02257 -0.00163 0.02585 C -0.00184 0.02874 -0.00206 0.03125 -0.00228 0.03395 C -0.00206 0.05671 -0.00206 0.07947 -0.00163 0.10223 C -0.00163 0.10416 -0.00054 0.11728 -0.00032 0.1196 C -0.00011 0.14815 -0.00032 0.17669 0.00033 0.20524 C 0.00054 0.21662 -0.00011 0.21662 0.00423 0.21798 C 0.0102 0.2201 0.01628 0.22338 0.02246 0.22376 C 0.05122 0.22569 0.08019 0.22453 0.10905 0.22492 L 0.13835 0.22839 L 0.14942 0.22955 L 0.15983 0.23071 L 0.19629 0.22955 C 0.20562 0.22936 0.21485 0.22839 0.22429 0.22839 C 0.23123 0.22839 0.23817 0.22916 0.24512 0.22955 C 0.24577 0.23032 0.24664 0.23071 0.24707 0.23186 C 0.24761 0.2336 0.24751 0.23572 0.24772 0.23765 C 0.24816 0.24267 0.24805 0.24787 0.24902 0.2527 C 0.24913 0.25366 0.24989 0.25193 0.25033 0.25154 " pathEditMode="relative" ptsTypes="AAAAAAAAAAAAAAAAAAAAA">
                                      <p:cBhvr>
                                        <p:cTn id="98" dur="2000" fill="hold"/>
                                        <p:tgtEl>
                                          <p:spTgt spid="12"/>
                                        </p:tgtEl>
                                        <p:attrNameLst>
                                          <p:attrName>ppt_x</p:attrName>
                                          <p:attrName>ppt_y</p:attrName>
                                        </p:attrNameLst>
                                      </p:cBhvr>
                                    </p:animMotion>
                                  </p:childTnLst>
                                </p:cTn>
                              </p:par>
                            </p:childTnLst>
                          </p:cTn>
                        </p:par>
                        <p:par>
                          <p:cTn id="99" fill="hold">
                            <p:stCondLst>
                              <p:cond delay="3500"/>
                            </p:stCondLst>
                            <p:childTnLst>
                              <p:par>
                                <p:cTn id="100" presetID="1" presetClass="exit" presetSubtype="0" fill="hold" nodeType="afterEffect">
                                  <p:stCondLst>
                                    <p:cond delay="0"/>
                                  </p:stCondLst>
                                  <p:childTnLst>
                                    <p:set>
                                      <p:cBhvr>
                                        <p:cTn id="101" dur="1" fill="hold">
                                          <p:stCondLst>
                                            <p:cond delay="0"/>
                                          </p:stCondLst>
                                        </p:cTn>
                                        <p:tgtEl>
                                          <p:spTgt spid="12"/>
                                        </p:tgtEl>
                                        <p:attrNameLst>
                                          <p:attrName>style.visibility</p:attrName>
                                        </p:attrNameLst>
                                      </p:cBhvr>
                                      <p:to>
                                        <p:strVal val="hidden"/>
                                      </p:to>
                                    </p:set>
                                  </p:childTnLst>
                                </p:cTn>
                              </p:par>
                            </p:childTnLst>
                          </p:cTn>
                        </p:par>
                        <p:par>
                          <p:cTn id="102" fill="hold">
                            <p:stCondLst>
                              <p:cond delay="3500"/>
                            </p:stCondLst>
                            <p:childTnLst>
                              <p:par>
                                <p:cTn id="103" presetID="1" presetClass="entr" presetSubtype="0" fill="hold" nodeType="afterEffect">
                                  <p:stCondLst>
                                    <p:cond delay="0"/>
                                  </p:stCondLst>
                                  <p:childTnLst>
                                    <p:set>
                                      <p:cBhvr>
                                        <p:cTn id="104" dur="1" fill="hold">
                                          <p:stCondLst>
                                            <p:cond delay="0"/>
                                          </p:stCondLst>
                                        </p:cTn>
                                        <p:tgtEl>
                                          <p:spTgt spid="34"/>
                                        </p:tgtEl>
                                        <p:attrNameLst>
                                          <p:attrName>style.visibility</p:attrName>
                                        </p:attrNameLst>
                                      </p:cBhvr>
                                      <p:to>
                                        <p:strVal val="visible"/>
                                      </p:to>
                                    </p:set>
                                  </p:childTnLst>
                                </p:cTn>
                              </p:par>
                            </p:childTnLst>
                          </p:cTn>
                        </p:par>
                        <p:par>
                          <p:cTn id="105" fill="hold">
                            <p:stCondLst>
                              <p:cond delay="3500"/>
                            </p:stCondLst>
                            <p:childTnLst>
                              <p:par>
                                <p:cTn id="106" presetID="63" presetClass="path" presetSubtype="0" accel="50000" decel="50000" fill="hold" nodeType="afterEffect">
                                  <p:stCondLst>
                                    <p:cond delay="0"/>
                                  </p:stCondLst>
                                  <p:childTnLst>
                                    <p:animMotion origin="layout" path="M 3.92361E-6 1.23457E-6 L 0.11111 -0.00405 " pathEditMode="relative" rAng="0" ptsTypes="AA">
                                      <p:cBhvr>
                                        <p:cTn id="107" dur="2000" fill="hold"/>
                                        <p:tgtEl>
                                          <p:spTgt spid="34"/>
                                        </p:tgtEl>
                                        <p:attrNameLst>
                                          <p:attrName>ppt_x</p:attrName>
                                          <p:attrName>ppt_y</p:attrName>
                                        </p:attrNameLst>
                                      </p:cBhvr>
                                      <p:rCtr x="5556" y="-212"/>
                                    </p:animMotion>
                                  </p:childTnLst>
                                </p:cTn>
                              </p:par>
                            </p:childTnLst>
                          </p:cTn>
                        </p:par>
                        <p:par>
                          <p:cTn id="108" fill="hold">
                            <p:stCondLst>
                              <p:cond delay="5500"/>
                            </p:stCondLst>
                            <p:childTnLst>
                              <p:par>
                                <p:cTn id="109" presetID="22" presetClass="entr" presetSubtype="2" fill="hold" nodeType="after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right)">
                                      <p:cBhvr>
                                        <p:cTn id="111" dur="500"/>
                                        <p:tgtEl>
                                          <p:spTgt spid="30"/>
                                        </p:tgtEl>
                                      </p:cBhvr>
                                    </p:animEffect>
                                  </p:childTnLst>
                                </p:cTn>
                              </p:par>
                            </p:childTnLst>
                          </p:cTn>
                        </p:par>
                        <p:par>
                          <p:cTn id="112" fill="hold">
                            <p:stCondLst>
                              <p:cond delay="6000"/>
                            </p:stCondLst>
                            <p:childTnLst>
                              <p:par>
                                <p:cTn id="113" presetID="22" presetClass="entr" presetSubtype="2" fill="hold"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wipe(right)">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nodeType="clickEffect">
                                  <p:stCondLst>
                                    <p:cond delay="0"/>
                                  </p:stCondLst>
                                  <p:childTnLst>
                                    <p:set>
                                      <p:cBhvr>
                                        <p:cTn id="119" dur="1" fill="hold">
                                          <p:stCondLst>
                                            <p:cond delay="0"/>
                                          </p:stCondLst>
                                        </p:cTn>
                                        <p:tgtEl>
                                          <p:spTgt spid="51"/>
                                        </p:tgtEl>
                                        <p:attrNameLst>
                                          <p:attrName>style.visibility</p:attrName>
                                        </p:attrNameLst>
                                      </p:cBhvr>
                                      <p:to>
                                        <p:strVal val="visible"/>
                                      </p:to>
                                    </p:set>
                                    <p:anim calcmode="lin" valueType="num">
                                      <p:cBhvr>
                                        <p:cTn id="120" dur="500" fill="hold"/>
                                        <p:tgtEl>
                                          <p:spTgt spid="51"/>
                                        </p:tgtEl>
                                        <p:attrNameLst>
                                          <p:attrName>ppt_w</p:attrName>
                                        </p:attrNameLst>
                                      </p:cBhvr>
                                      <p:tavLst>
                                        <p:tav tm="0">
                                          <p:val>
                                            <p:fltVal val="0"/>
                                          </p:val>
                                        </p:tav>
                                        <p:tav tm="100000">
                                          <p:val>
                                            <p:strVal val="#ppt_w"/>
                                          </p:val>
                                        </p:tav>
                                      </p:tavLst>
                                    </p:anim>
                                    <p:anim calcmode="lin" valueType="num">
                                      <p:cBhvr>
                                        <p:cTn id="121" dur="500" fill="hold"/>
                                        <p:tgtEl>
                                          <p:spTgt spid="51"/>
                                        </p:tgtEl>
                                        <p:attrNameLst>
                                          <p:attrName>ppt_h</p:attrName>
                                        </p:attrNameLst>
                                      </p:cBhvr>
                                      <p:tavLst>
                                        <p:tav tm="0">
                                          <p:val>
                                            <p:fltVal val="0"/>
                                          </p:val>
                                        </p:tav>
                                        <p:tav tm="100000">
                                          <p:val>
                                            <p:strVal val="#ppt_h"/>
                                          </p:val>
                                        </p:tav>
                                      </p:tavLst>
                                    </p:anim>
                                    <p:animEffect transition="in" filter="fade">
                                      <p:cBhvr>
                                        <p:cTn id="122" dur="500"/>
                                        <p:tgtEl>
                                          <p:spTgt spid="51"/>
                                        </p:tgtEl>
                                      </p:cBhvr>
                                    </p:animEffect>
                                  </p:childTnLst>
                                </p:cTn>
                              </p:par>
                            </p:childTnLst>
                          </p:cTn>
                        </p:par>
                        <p:par>
                          <p:cTn id="123" fill="hold">
                            <p:stCondLst>
                              <p:cond delay="500"/>
                            </p:stCondLst>
                            <p:childTnLst>
                              <p:par>
                                <p:cTn id="124" presetID="53" presetClass="entr" presetSubtype="16" fill="hold" nodeType="afterEffect">
                                  <p:stCondLst>
                                    <p:cond delay="0"/>
                                  </p:stCondLst>
                                  <p:childTnLst>
                                    <p:set>
                                      <p:cBhvr>
                                        <p:cTn id="125" dur="1" fill="hold">
                                          <p:stCondLst>
                                            <p:cond delay="0"/>
                                          </p:stCondLst>
                                        </p:cTn>
                                        <p:tgtEl>
                                          <p:spTgt spid="52"/>
                                        </p:tgtEl>
                                        <p:attrNameLst>
                                          <p:attrName>style.visibility</p:attrName>
                                        </p:attrNameLst>
                                      </p:cBhvr>
                                      <p:to>
                                        <p:strVal val="visible"/>
                                      </p:to>
                                    </p:set>
                                    <p:anim calcmode="lin" valueType="num">
                                      <p:cBhvr>
                                        <p:cTn id="126" dur="500" fill="hold"/>
                                        <p:tgtEl>
                                          <p:spTgt spid="52"/>
                                        </p:tgtEl>
                                        <p:attrNameLst>
                                          <p:attrName>ppt_w</p:attrName>
                                        </p:attrNameLst>
                                      </p:cBhvr>
                                      <p:tavLst>
                                        <p:tav tm="0">
                                          <p:val>
                                            <p:fltVal val="0"/>
                                          </p:val>
                                        </p:tav>
                                        <p:tav tm="100000">
                                          <p:val>
                                            <p:strVal val="#ppt_w"/>
                                          </p:val>
                                        </p:tav>
                                      </p:tavLst>
                                    </p:anim>
                                    <p:anim calcmode="lin" valueType="num">
                                      <p:cBhvr>
                                        <p:cTn id="127" dur="500" fill="hold"/>
                                        <p:tgtEl>
                                          <p:spTgt spid="52"/>
                                        </p:tgtEl>
                                        <p:attrNameLst>
                                          <p:attrName>ppt_h</p:attrName>
                                        </p:attrNameLst>
                                      </p:cBhvr>
                                      <p:tavLst>
                                        <p:tav tm="0">
                                          <p:val>
                                            <p:fltVal val="0"/>
                                          </p:val>
                                        </p:tav>
                                        <p:tav tm="100000">
                                          <p:val>
                                            <p:strVal val="#ppt_h"/>
                                          </p:val>
                                        </p:tav>
                                      </p:tavLst>
                                    </p:anim>
                                    <p:animEffect transition="in" filter="fade">
                                      <p:cBhvr>
                                        <p:cTn id="128" dur="500"/>
                                        <p:tgtEl>
                                          <p:spTgt spid="52"/>
                                        </p:tgtEl>
                                      </p:cBhvr>
                                    </p:animEffect>
                                  </p:childTnLst>
                                </p:cTn>
                              </p:par>
                            </p:childTnLst>
                          </p:cTn>
                        </p:par>
                        <p:par>
                          <p:cTn id="129" fill="hold">
                            <p:stCondLst>
                              <p:cond delay="1000"/>
                            </p:stCondLst>
                            <p:childTnLst>
                              <p:par>
                                <p:cTn id="130" presetID="22" presetClass="entr" presetSubtype="8" fill="hold" nodeType="afterEffect">
                                  <p:stCondLst>
                                    <p:cond delay="0"/>
                                  </p:stCondLst>
                                  <p:childTnLst>
                                    <p:set>
                                      <p:cBhvr>
                                        <p:cTn id="131" dur="1" fill="hold">
                                          <p:stCondLst>
                                            <p:cond delay="0"/>
                                          </p:stCondLst>
                                        </p:cTn>
                                        <p:tgtEl>
                                          <p:spTgt spid="61"/>
                                        </p:tgtEl>
                                        <p:attrNameLst>
                                          <p:attrName>style.visibility</p:attrName>
                                        </p:attrNameLst>
                                      </p:cBhvr>
                                      <p:to>
                                        <p:strVal val="visible"/>
                                      </p:to>
                                    </p:set>
                                    <p:animEffect transition="in" filter="wipe(left)">
                                      <p:cBhvr>
                                        <p:cTn id="132" dur="500"/>
                                        <p:tgtEl>
                                          <p:spTgt spid="61"/>
                                        </p:tgtEl>
                                      </p:cBhvr>
                                    </p:animEffect>
                                  </p:childTnLst>
                                </p:cTn>
                              </p:par>
                            </p:childTnLst>
                          </p:cTn>
                        </p:par>
                        <p:par>
                          <p:cTn id="133" fill="hold">
                            <p:stCondLst>
                              <p:cond delay="1500"/>
                            </p:stCondLst>
                            <p:childTnLst>
                              <p:par>
                                <p:cTn id="134" presetID="22" presetClass="entr" presetSubtype="4" fill="hold" nodeType="afterEffect">
                                  <p:stCondLst>
                                    <p:cond delay="0"/>
                                  </p:stCondLst>
                                  <p:childTnLst>
                                    <p:set>
                                      <p:cBhvr>
                                        <p:cTn id="135" dur="1" fill="hold">
                                          <p:stCondLst>
                                            <p:cond delay="0"/>
                                          </p:stCondLst>
                                        </p:cTn>
                                        <p:tgtEl>
                                          <p:spTgt spid="69"/>
                                        </p:tgtEl>
                                        <p:attrNameLst>
                                          <p:attrName>style.visibility</p:attrName>
                                        </p:attrNameLst>
                                      </p:cBhvr>
                                      <p:to>
                                        <p:strVal val="visible"/>
                                      </p:to>
                                    </p:set>
                                    <p:animEffect transition="in" filter="wipe(down)">
                                      <p:cBhvr>
                                        <p:cTn id="136" dur="500"/>
                                        <p:tgtEl>
                                          <p:spTgt spid="69"/>
                                        </p:tgtEl>
                                      </p:cBhvr>
                                    </p:animEffect>
                                  </p:childTnLst>
                                </p:cTn>
                              </p:par>
                            </p:childTnLst>
                          </p:cTn>
                        </p:par>
                      </p:childTnLst>
                    </p:cTn>
                  </p:par>
                  <p:par>
                    <p:cTn id="137" fill="hold">
                      <p:stCondLst>
                        <p:cond delay="indefinite"/>
                      </p:stCondLst>
                      <p:childTnLst>
                        <p:par>
                          <p:cTn id="138" fill="hold">
                            <p:stCondLst>
                              <p:cond delay="0"/>
                            </p:stCondLst>
                            <p:childTnLst>
                              <p:par>
                                <p:cTn id="139" presetID="47" presetClass="entr" presetSubtype="0" fill="hold" grpId="0" nodeType="clickEffect">
                                  <p:stCondLst>
                                    <p:cond delay="0"/>
                                  </p:stCondLst>
                                  <p:childTnLst>
                                    <p:set>
                                      <p:cBhvr>
                                        <p:cTn id="140" dur="1" fill="hold">
                                          <p:stCondLst>
                                            <p:cond delay="0"/>
                                          </p:stCondLst>
                                        </p:cTn>
                                        <p:tgtEl>
                                          <p:spTgt spid="74"/>
                                        </p:tgtEl>
                                        <p:attrNameLst>
                                          <p:attrName>style.visibility</p:attrName>
                                        </p:attrNameLst>
                                      </p:cBhvr>
                                      <p:to>
                                        <p:strVal val="visible"/>
                                      </p:to>
                                    </p:set>
                                    <p:animEffect transition="in" filter="fade">
                                      <p:cBhvr>
                                        <p:cTn id="141" dur="1000"/>
                                        <p:tgtEl>
                                          <p:spTgt spid="74"/>
                                        </p:tgtEl>
                                      </p:cBhvr>
                                    </p:animEffect>
                                    <p:anim calcmode="lin" valueType="num">
                                      <p:cBhvr>
                                        <p:cTn id="142" dur="1000" fill="hold"/>
                                        <p:tgtEl>
                                          <p:spTgt spid="74"/>
                                        </p:tgtEl>
                                        <p:attrNameLst>
                                          <p:attrName>ppt_x</p:attrName>
                                        </p:attrNameLst>
                                      </p:cBhvr>
                                      <p:tavLst>
                                        <p:tav tm="0">
                                          <p:val>
                                            <p:strVal val="#ppt_x"/>
                                          </p:val>
                                        </p:tav>
                                        <p:tav tm="100000">
                                          <p:val>
                                            <p:strVal val="#ppt_x"/>
                                          </p:val>
                                        </p:tav>
                                      </p:tavLst>
                                    </p:anim>
                                    <p:anim calcmode="lin" valueType="num">
                                      <p:cBhvr>
                                        <p:cTn id="143" dur="1000" fill="hold"/>
                                        <p:tgtEl>
                                          <p:spTgt spid="74"/>
                                        </p:tgtEl>
                                        <p:attrNameLst>
                                          <p:attrName>ppt_y</p:attrName>
                                        </p:attrNameLst>
                                      </p:cBhvr>
                                      <p:tavLst>
                                        <p:tav tm="0">
                                          <p:val>
                                            <p:strVal val="#ppt_y-.1"/>
                                          </p:val>
                                        </p:tav>
                                        <p:tav tm="100000">
                                          <p:val>
                                            <p:strVal val="#ppt_y"/>
                                          </p:val>
                                        </p:tav>
                                      </p:tavLst>
                                    </p:anim>
                                  </p:childTnLst>
                                </p:cTn>
                              </p:par>
                            </p:childTnLst>
                          </p:cTn>
                        </p:par>
                        <p:par>
                          <p:cTn id="144" fill="hold">
                            <p:stCondLst>
                              <p:cond delay="1000"/>
                            </p:stCondLst>
                            <p:childTnLst>
                              <p:par>
                                <p:cTn id="145" presetID="22" presetClass="entr" presetSubtype="8" fill="hold" nodeType="afterEffect">
                                  <p:stCondLst>
                                    <p:cond delay="0"/>
                                  </p:stCondLst>
                                  <p:childTnLst>
                                    <p:set>
                                      <p:cBhvr>
                                        <p:cTn id="146" dur="1" fill="hold">
                                          <p:stCondLst>
                                            <p:cond delay="0"/>
                                          </p:stCondLst>
                                        </p:cTn>
                                        <p:tgtEl>
                                          <p:spTgt spid="76"/>
                                        </p:tgtEl>
                                        <p:attrNameLst>
                                          <p:attrName>style.visibility</p:attrName>
                                        </p:attrNameLst>
                                      </p:cBhvr>
                                      <p:to>
                                        <p:strVal val="visible"/>
                                      </p:to>
                                    </p:set>
                                    <p:animEffect transition="in" filter="wipe(left)">
                                      <p:cBhvr>
                                        <p:cTn id="147" dur="500"/>
                                        <p:tgtEl>
                                          <p:spTgt spid="76"/>
                                        </p:tgtEl>
                                      </p:cBhvr>
                                    </p:animEffect>
                                  </p:childTnLst>
                                </p:cTn>
                              </p:par>
                            </p:childTnLst>
                          </p:cTn>
                        </p:par>
                        <p:par>
                          <p:cTn id="148" fill="hold">
                            <p:stCondLst>
                              <p:cond delay="1500"/>
                            </p:stCondLst>
                            <p:childTnLst>
                              <p:par>
                                <p:cTn id="149" presetID="47" presetClass="entr" presetSubtype="0" fill="hold" grpId="0"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1000"/>
                                        <p:tgtEl>
                                          <p:spTgt spid="79"/>
                                        </p:tgtEl>
                                      </p:cBhvr>
                                    </p:animEffect>
                                    <p:anim calcmode="lin" valueType="num">
                                      <p:cBhvr>
                                        <p:cTn id="152" dur="1000" fill="hold"/>
                                        <p:tgtEl>
                                          <p:spTgt spid="79"/>
                                        </p:tgtEl>
                                        <p:attrNameLst>
                                          <p:attrName>ppt_x</p:attrName>
                                        </p:attrNameLst>
                                      </p:cBhvr>
                                      <p:tavLst>
                                        <p:tav tm="0">
                                          <p:val>
                                            <p:strVal val="#ppt_x"/>
                                          </p:val>
                                        </p:tav>
                                        <p:tav tm="100000">
                                          <p:val>
                                            <p:strVal val="#ppt_x"/>
                                          </p:val>
                                        </p:tav>
                                      </p:tavLst>
                                    </p:anim>
                                    <p:anim calcmode="lin" valueType="num">
                                      <p:cBhvr>
                                        <p:cTn id="153" dur="1000" fill="hold"/>
                                        <p:tgtEl>
                                          <p:spTgt spid="79"/>
                                        </p:tgtEl>
                                        <p:attrNameLst>
                                          <p:attrName>ppt_y</p:attrName>
                                        </p:attrNameLst>
                                      </p:cBhvr>
                                      <p:tavLst>
                                        <p:tav tm="0">
                                          <p:val>
                                            <p:strVal val="#ppt_y-.1"/>
                                          </p:val>
                                        </p:tav>
                                        <p:tav tm="100000">
                                          <p:val>
                                            <p:strVal val="#ppt_y"/>
                                          </p:val>
                                        </p:tav>
                                      </p:tavLst>
                                    </p:anim>
                                  </p:childTnLst>
                                </p:cTn>
                              </p:par>
                            </p:childTnLst>
                          </p:cTn>
                        </p:par>
                        <p:par>
                          <p:cTn id="154" fill="hold">
                            <p:stCondLst>
                              <p:cond delay="2500"/>
                            </p:stCondLst>
                            <p:childTnLst>
                              <p:par>
                                <p:cTn id="155" presetID="22" presetClass="entr" presetSubtype="8" fill="hold" nodeType="afterEffect">
                                  <p:stCondLst>
                                    <p:cond delay="0"/>
                                  </p:stCondLst>
                                  <p:childTnLst>
                                    <p:set>
                                      <p:cBhvr>
                                        <p:cTn id="156" dur="1" fill="hold">
                                          <p:stCondLst>
                                            <p:cond delay="0"/>
                                          </p:stCondLst>
                                        </p:cTn>
                                        <p:tgtEl>
                                          <p:spTgt spid="80"/>
                                        </p:tgtEl>
                                        <p:attrNameLst>
                                          <p:attrName>style.visibility</p:attrName>
                                        </p:attrNameLst>
                                      </p:cBhvr>
                                      <p:to>
                                        <p:strVal val="visible"/>
                                      </p:to>
                                    </p:set>
                                    <p:animEffect transition="in" filter="wipe(left)">
                                      <p:cBhvr>
                                        <p:cTn id="157" dur="500"/>
                                        <p:tgtEl>
                                          <p:spTgt spid="80"/>
                                        </p:tgtEl>
                                      </p:cBhvr>
                                    </p:animEffect>
                                  </p:childTnLst>
                                </p:cTn>
                              </p:par>
                            </p:childTnLst>
                          </p:cTn>
                        </p:par>
                        <p:par>
                          <p:cTn id="158" fill="hold">
                            <p:stCondLst>
                              <p:cond delay="3000"/>
                            </p:stCondLst>
                            <p:childTnLst>
                              <p:par>
                                <p:cTn id="159" presetID="47" presetClass="entr" presetSubtype="0" fill="hold" grpId="0" nodeType="after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1000"/>
                                        <p:tgtEl>
                                          <p:spTgt spid="29"/>
                                        </p:tgtEl>
                                      </p:cBhvr>
                                    </p:animEffect>
                                    <p:anim calcmode="lin" valueType="num">
                                      <p:cBhvr>
                                        <p:cTn id="162" dur="1000" fill="hold"/>
                                        <p:tgtEl>
                                          <p:spTgt spid="29"/>
                                        </p:tgtEl>
                                        <p:attrNameLst>
                                          <p:attrName>ppt_x</p:attrName>
                                        </p:attrNameLst>
                                      </p:cBhvr>
                                      <p:tavLst>
                                        <p:tav tm="0">
                                          <p:val>
                                            <p:strVal val="#ppt_x"/>
                                          </p:val>
                                        </p:tav>
                                        <p:tav tm="100000">
                                          <p:val>
                                            <p:strVal val="#ppt_x"/>
                                          </p:val>
                                        </p:tav>
                                      </p:tavLst>
                                    </p:anim>
                                    <p:anim calcmode="lin" valueType="num">
                                      <p:cBhvr>
                                        <p:cTn id="163" dur="1000" fill="hold"/>
                                        <p:tgtEl>
                                          <p:spTgt spid="29"/>
                                        </p:tgtEl>
                                        <p:attrNameLst>
                                          <p:attrName>ppt_y</p:attrName>
                                        </p:attrNameLst>
                                      </p:cBhvr>
                                      <p:tavLst>
                                        <p:tav tm="0">
                                          <p:val>
                                            <p:strVal val="#ppt_y-.1"/>
                                          </p:val>
                                        </p:tav>
                                        <p:tav tm="100000">
                                          <p:val>
                                            <p:strVal val="#ppt_y"/>
                                          </p:val>
                                        </p:tav>
                                      </p:tavLst>
                                    </p:anim>
                                  </p:childTnLst>
                                </p:cTn>
                              </p:par>
                            </p:childTnLst>
                          </p:cTn>
                        </p:par>
                        <p:par>
                          <p:cTn id="164" fill="hold">
                            <p:stCondLst>
                              <p:cond delay="4000"/>
                            </p:stCondLst>
                            <p:childTnLst>
                              <p:par>
                                <p:cTn id="165" presetID="22" presetClass="entr" presetSubtype="8" fill="hold" nodeType="afterEffect">
                                  <p:stCondLst>
                                    <p:cond delay="0"/>
                                  </p:stCondLst>
                                  <p:childTnLst>
                                    <p:set>
                                      <p:cBhvr>
                                        <p:cTn id="166" dur="1" fill="hold">
                                          <p:stCondLst>
                                            <p:cond delay="0"/>
                                          </p:stCondLst>
                                        </p:cTn>
                                        <p:tgtEl>
                                          <p:spTgt spid="60"/>
                                        </p:tgtEl>
                                        <p:attrNameLst>
                                          <p:attrName>style.visibility</p:attrName>
                                        </p:attrNameLst>
                                      </p:cBhvr>
                                      <p:to>
                                        <p:strVal val="visible"/>
                                      </p:to>
                                    </p:set>
                                    <p:animEffect transition="in" filter="wipe(left)">
                                      <p:cBhvr>
                                        <p:cTn id="167" dur="500"/>
                                        <p:tgtEl>
                                          <p:spTgt spid="60"/>
                                        </p:tgtEl>
                                      </p:cBhvr>
                                    </p:animEffect>
                                  </p:childTnLst>
                                </p:cTn>
                              </p:par>
                            </p:childTnLst>
                          </p:cTn>
                        </p:par>
                      </p:childTnLst>
                    </p:cTn>
                  </p:par>
                  <p:par>
                    <p:cTn id="168" fill="hold">
                      <p:stCondLst>
                        <p:cond delay="indefinite"/>
                      </p:stCondLst>
                      <p:childTnLst>
                        <p:par>
                          <p:cTn id="169" fill="hold">
                            <p:stCondLst>
                              <p:cond delay="0"/>
                            </p:stCondLst>
                            <p:childTnLst>
                              <p:par>
                                <p:cTn id="170" presetID="47" presetClass="entr" presetSubtype="0" fill="hold" grpId="0" nodeType="clickEffect">
                                  <p:stCondLst>
                                    <p:cond delay="0"/>
                                  </p:stCondLst>
                                  <p:childTnLst>
                                    <p:set>
                                      <p:cBhvr>
                                        <p:cTn id="171" dur="1" fill="hold">
                                          <p:stCondLst>
                                            <p:cond delay="0"/>
                                          </p:stCondLst>
                                        </p:cTn>
                                        <p:tgtEl>
                                          <p:spTgt spid="91"/>
                                        </p:tgtEl>
                                        <p:attrNameLst>
                                          <p:attrName>style.visibility</p:attrName>
                                        </p:attrNameLst>
                                      </p:cBhvr>
                                      <p:to>
                                        <p:strVal val="visible"/>
                                      </p:to>
                                    </p:set>
                                    <p:animEffect transition="in" filter="fade">
                                      <p:cBhvr>
                                        <p:cTn id="172" dur="1000"/>
                                        <p:tgtEl>
                                          <p:spTgt spid="91"/>
                                        </p:tgtEl>
                                      </p:cBhvr>
                                    </p:animEffect>
                                    <p:anim calcmode="lin" valueType="num">
                                      <p:cBhvr>
                                        <p:cTn id="173" dur="1000" fill="hold"/>
                                        <p:tgtEl>
                                          <p:spTgt spid="91"/>
                                        </p:tgtEl>
                                        <p:attrNameLst>
                                          <p:attrName>ppt_x</p:attrName>
                                        </p:attrNameLst>
                                      </p:cBhvr>
                                      <p:tavLst>
                                        <p:tav tm="0">
                                          <p:val>
                                            <p:strVal val="#ppt_x"/>
                                          </p:val>
                                        </p:tav>
                                        <p:tav tm="100000">
                                          <p:val>
                                            <p:strVal val="#ppt_x"/>
                                          </p:val>
                                        </p:tav>
                                      </p:tavLst>
                                    </p:anim>
                                    <p:anim calcmode="lin" valueType="num">
                                      <p:cBhvr>
                                        <p:cTn id="174" dur="1000" fill="hold"/>
                                        <p:tgtEl>
                                          <p:spTgt spid="91"/>
                                        </p:tgtEl>
                                        <p:attrNameLst>
                                          <p:attrName>ppt_y</p:attrName>
                                        </p:attrNameLst>
                                      </p:cBhvr>
                                      <p:tavLst>
                                        <p:tav tm="0">
                                          <p:val>
                                            <p:strVal val="#ppt_y-.1"/>
                                          </p:val>
                                        </p:tav>
                                        <p:tav tm="100000">
                                          <p:val>
                                            <p:strVal val="#ppt_y"/>
                                          </p:val>
                                        </p:tav>
                                      </p:tavLst>
                                    </p:anim>
                                  </p:childTnLst>
                                </p:cTn>
                              </p:par>
                            </p:childTnLst>
                          </p:cTn>
                        </p:par>
                        <p:par>
                          <p:cTn id="175" fill="hold">
                            <p:stCondLst>
                              <p:cond delay="1000"/>
                            </p:stCondLst>
                            <p:childTnLst>
                              <p:par>
                                <p:cTn id="176" presetID="22" presetClass="entr" presetSubtype="2" fill="hold" nodeType="afterEffect">
                                  <p:stCondLst>
                                    <p:cond delay="0"/>
                                  </p:stCondLst>
                                  <p:childTnLst>
                                    <p:set>
                                      <p:cBhvr>
                                        <p:cTn id="177" dur="1" fill="hold">
                                          <p:stCondLst>
                                            <p:cond delay="0"/>
                                          </p:stCondLst>
                                        </p:cTn>
                                        <p:tgtEl>
                                          <p:spTgt spid="92"/>
                                        </p:tgtEl>
                                        <p:attrNameLst>
                                          <p:attrName>style.visibility</p:attrName>
                                        </p:attrNameLst>
                                      </p:cBhvr>
                                      <p:to>
                                        <p:strVal val="visible"/>
                                      </p:to>
                                    </p:set>
                                    <p:animEffect transition="in" filter="wipe(right)">
                                      <p:cBhvr>
                                        <p:cTn id="178" dur="500"/>
                                        <p:tgtEl>
                                          <p:spTgt spid="92"/>
                                        </p:tgtEl>
                                      </p:cBhvr>
                                    </p:animEffect>
                                  </p:childTnLst>
                                </p:cTn>
                              </p:par>
                            </p:childTnLst>
                          </p:cTn>
                        </p:par>
                        <p:par>
                          <p:cTn id="179" fill="hold">
                            <p:stCondLst>
                              <p:cond delay="1500"/>
                            </p:stCondLst>
                            <p:childTnLst>
                              <p:par>
                                <p:cTn id="180" presetID="53" presetClass="entr" presetSubtype="16" fill="hold" nodeType="afterEffect">
                                  <p:stCondLst>
                                    <p:cond delay="0"/>
                                  </p:stCondLst>
                                  <p:childTnLst>
                                    <p:set>
                                      <p:cBhvr>
                                        <p:cTn id="181" dur="1" fill="hold">
                                          <p:stCondLst>
                                            <p:cond delay="0"/>
                                          </p:stCondLst>
                                        </p:cTn>
                                        <p:tgtEl>
                                          <p:spTgt spid="88"/>
                                        </p:tgtEl>
                                        <p:attrNameLst>
                                          <p:attrName>style.visibility</p:attrName>
                                        </p:attrNameLst>
                                      </p:cBhvr>
                                      <p:to>
                                        <p:strVal val="visible"/>
                                      </p:to>
                                    </p:set>
                                    <p:anim calcmode="lin" valueType="num">
                                      <p:cBhvr>
                                        <p:cTn id="182" dur="500" fill="hold"/>
                                        <p:tgtEl>
                                          <p:spTgt spid="88"/>
                                        </p:tgtEl>
                                        <p:attrNameLst>
                                          <p:attrName>ppt_w</p:attrName>
                                        </p:attrNameLst>
                                      </p:cBhvr>
                                      <p:tavLst>
                                        <p:tav tm="0">
                                          <p:val>
                                            <p:fltVal val="0"/>
                                          </p:val>
                                        </p:tav>
                                        <p:tav tm="100000">
                                          <p:val>
                                            <p:strVal val="#ppt_w"/>
                                          </p:val>
                                        </p:tav>
                                      </p:tavLst>
                                    </p:anim>
                                    <p:anim calcmode="lin" valueType="num">
                                      <p:cBhvr>
                                        <p:cTn id="183" dur="500" fill="hold"/>
                                        <p:tgtEl>
                                          <p:spTgt spid="88"/>
                                        </p:tgtEl>
                                        <p:attrNameLst>
                                          <p:attrName>ppt_h</p:attrName>
                                        </p:attrNameLst>
                                      </p:cBhvr>
                                      <p:tavLst>
                                        <p:tav tm="0">
                                          <p:val>
                                            <p:fltVal val="0"/>
                                          </p:val>
                                        </p:tav>
                                        <p:tav tm="100000">
                                          <p:val>
                                            <p:strVal val="#ppt_h"/>
                                          </p:val>
                                        </p:tav>
                                      </p:tavLst>
                                    </p:anim>
                                    <p:animEffect transition="in" filter="fade">
                                      <p:cBhvr>
                                        <p:cTn id="184" dur="500"/>
                                        <p:tgtEl>
                                          <p:spTgt spid="88"/>
                                        </p:tgtEl>
                                      </p:cBhvr>
                                    </p:animEffect>
                                  </p:childTnLst>
                                </p:cTn>
                              </p:par>
                            </p:childTnLst>
                          </p:cTn>
                        </p:par>
                        <p:par>
                          <p:cTn id="185" fill="hold">
                            <p:stCondLst>
                              <p:cond delay="2000"/>
                            </p:stCondLst>
                            <p:childTnLst>
                              <p:par>
                                <p:cTn id="186" presetID="22" presetClass="entr" presetSubtype="8" fill="hold" nodeType="afterEffect">
                                  <p:stCondLst>
                                    <p:cond delay="0"/>
                                  </p:stCondLst>
                                  <p:childTnLst>
                                    <p:set>
                                      <p:cBhvr>
                                        <p:cTn id="187" dur="1" fill="hold">
                                          <p:stCondLst>
                                            <p:cond delay="0"/>
                                          </p:stCondLst>
                                        </p:cTn>
                                        <p:tgtEl>
                                          <p:spTgt spid="82"/>
                                        </p:tgtEl>
                                        <p:attrNameLst>
                                          <p:attrName>style.visibility</p:attrName>
                                        </p:attrNameLst>
                                      </p:cBhvr>
                                      <p:to>
                                        <p:strVal val="visible"/>
                                      </p:to>
                                    </p:set>
                                    <p:animEffect transition="in" filter="wipe(left)">
                                      <p:cBhvr>
                                        <p:cTn id="188" dur="500"/>
                                        <p:tgtEl>
                                          <p:spTgt spid="82"/>
                                        </p:tgtEl>
                                      </p:cBhvr>
                                    </p:animEffect>
                                  </p:childTnLst>
                                </p:cTn>
                              </p:par>
                            </p:childTnLst>
                          </p:cTn>
                        </p:par>
                      </p:childTnLst>
                    </p:cTn>
                  </p:par>
                  <p:par>
                    <p:cTn id="189" fill="hold">
                      <p:stCondLst>
                        <p:cond delay="indefinite"/>
                      </p:stCondLst>
                      <p:childTnLst>
                        <p:par>
                          <p:cTn id="190" fill="hold">
                            <p:stCondLst>
                              <p:cond delay="0"/>
                            </p:stCondLst>
                            <p:childTnLst>
                              <p:par>
                                <p:cTn id="191" presetID="47" presetClass="entr" presetSubtype="0" fill="hold" grpId="0" nodeType="clickEffect">
                                  <p:stCondLst>
                                    <p:cond delay="0"/>
                                  </p:stCondLst>
                                  <p:childTnLst>
                                    <p:set>
                                      <p:cBhvr>
                                        <p:cTn id="192" dur="1" fill="hold">
                                          <p:stCondLst>
                                            <p:cond delay="0"/>
                                          </p:stCondLst>
                                        </p:cTn>
                                        <p:tgtEl>
                                          <p:spTgt spid="95"/>
                                        </p:tgtEl>
                                        <p:attrNameLst>
                                          <p:attrName>style.visibility</p:attrName>
                                        </p:attrNameLst>
                                      </p:cBhvr>
                                      <p:to>
                                        <p:strVal val="visible"/>
                                      </p:to>
                                    </p:set>
                                    <p:animEffect transition="in" filter="fade">
                                      <p:cBhvr>
                                        <p:cTn id="193" dur="1000"/>
                                        <p:tgtEl>
                                          <p:spTgt spid="95"/>
                                        </p:tgtEl>
                                      </p:cBhvr>
                                    </p:animEffect>
                                    <p:anim calcmode="lin" valueType="num">
                                      <p:cBhvr>
                                        <p:cTn id="194" dur="1000" fill="hold"/>
                                        <p:tgtEl>
                                          <p:spTgt spid="95"/>
                                        </p:tgtEl>
                                        <p:attrNameLst>
                                          <p:attrName>ppt_x</p:attrName>
                                        </p:attrNameLst>
                                      </p:cBhvr>
                                      <p:tavLst>
                                        <p:tav tm="0">
                                          <p:val>
                                            <p:strVal val="#ppt_x"/>
                                          </p:val>
                                        </p:tav>
                                        <p:tav tm="100000">
                                          <p:val>
                                            <p:strVal val="#ppt_x"/>
                                          </p:val>
                                        </p:tav>
                                      </p:tavLst>
                                    </p:anim>
                                    <p:anim calcmode="lin" valueType="num">
                                      <p:cBhvr>
                                        <p:cTn id="195" dur="1000" fill="hold"/>
                                        <p:tgtEl>
                                          <p:spTgt spid="95"/>
                                        </p:tgtEl>
                                        <p:attrNameLst>
                                          <p:attrName>ppt_y</p:attrName>
                                        </p:attrNameLst>
                                      </p:cBhvr>
                                      <p:tavLst>
                                        <p:tav tm="0">
                                          <p:val>
                                            <p:strVal val="#ppt_y-.1"/>
                                          </p:val>
                                        </p:tav>
                                        <p:tav tm="100000">
                                          <p:val>
                                            <p:strVal val="#ppt_y"/>
                                          </p:val>
                                        </p:tav>
                                      </p:tavLst>
                                    </p:anim>
                                  </p:childTnLst>
                                </p:cTn>
                              </p:par>
                            </p:childTnLst>
                          </p:cTn>
                        </p:par>
                        <p:par>
                          <p:cTn id="196" fill="hold">
                            <p:stCondLst>
                              <p:cond delay="1000"/>
                            </p:stCondLst>
                            <p:childTnLst>
                              <p:par>
                                <p:cTn id="197" presetID="22" presetClass="entr" presetSubtype="2" fill="hold" nodeType="afterEffect">
                                  <p:stCondLst>
                                    <p:cond delay="0"/>
                                  </p:stCondLst>
                                  <p:childTnLst>
                                    <p:set>
                                      <p:cBhvr>
                                        <p:cTn id="198" dur="1" fill="hold">
                                          <p:stCondLst>
                                            <p:cond delay="0"/>
                                          </p:stCondLst>
                                        </p:cTn>
                                        <p:tgtEl>
                                          <p:spTgt spid="96"/>
                                        </p:tgtEl>
                                        <p:attrNameLst>
                                          <p:attrName>style.visibility</p:attrName>
                                        </p:attrNameLst>
                                      </p:cBhvr>
                                      <p:to>
                                        <p:strVal val="visible"/>
                                      </p:to>
                                    </p:set>
                                    <p:animEffect transition="in" filter="wipe(right)">
                                      <p:cBhvr>
                                        <p:cTn id="199" dur="500"/>
                                        <p:tgtEl>
                                          <p:spTgt spid="96"/>
                                        </p:tgtEl>
                                      </p:cBhvr>
                                    </p:animEffect>
                                  </p:childTnLst>
                                </p:cTn>
                              </p:par>
                            </p:childTnLst>
                          </p:cTn>
                        </p:par>
                        <p:par>
                          <p:cTn id="200" fill="hold">
                            <p:stCondLst>
                              <p:cond delay="1500"/>
                            </p:stCondLst>
                            <p:childTnLst>
                              <p:par>
                                <p:cTn id="201" presetID="22" presetClass="entr" presetSubtype="2" fill="hold" nodeType="after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wipe(right)">
                                      <p:cBhvr>
                                        <p:cTn id="203" dur="500"/>
                                        <p:tgtEl>
                                          <p:spTgt spid="82"/>
                                        </p:tgtEl>
                                      </p:cBhvr>
                                    </p:animEffect>
                                  </p:childTnLst>
                                </p:cTn>
                              </p:par>
                            </p:childTnLst>
                          </p:cTn>
                        </p:par>
                      </p:childTnLst>
                    </p:cTn>
                  </p:par>
                  <p:par>
                    <p:cTn id="204" fill="hold">
                      <p:stCondLst>
                        <p:cond delay="indefinite"/>
                      </p:stCondLst>
                      <p:childTnLst>
                        <p:par>
                          <p:cTn id="205" fill="hold">
                            <p:stCondLst>
                              <p:cond delay="0"/>
                            </p:stCondLst>
                            <p:childTnLst>
                              <p:par>
                                <p:cTn id="206" presetID="47" presetClass="entr" presetSubtype="0" fill="hold" grpId="0" nodeType="clickEffect">
                                  <p:stCondLst>
                                    <p:cond delay="0"/>
                                  </p:stCondLst>
                                  <p:childTnLst>
                                    <p:set>
                                      <p:cBhvr>
                                        <p:cTn id="207" dur="1" fill="hold">
                                          <p:stCondLst>
                                            <p:cond delay="0"/>
                                          </p:stCondLst>
                                        </p:cTn>
                                        <p:tgtEl>
                                          <p:spTgt spid="100"/>
                                        </p:tgtEl>
                                        <p:attrNameLst>
                                          <p:attrName>style.visibility</p:attrName>
                                        </p:attrNameLst>
                                      </p:cBhvr>
                                      <p:to>
                                        <p:strVal val="visible"/>
                                      </p:to>
                                    </p:set>
                                    <p:animEffect transition="in" filter="fade">
                                      <p:cBhvr>
                                        <p:cTn id="208" dur="1000"/>
                                        <p:tgtEl>
                                          <p:spTgt spid="100"/>
                                        </p:tgtEl>
                                      </p:cBhvr>
                                    </p:animEffect>
                                    <p:anim calcmode="lin" valueType="num">
                                      <p:cBhvr>
                                        <p:cTn id="209" dur="1000" fill="hold"/>
                                        <p:tgtEl>
                                          <p:spTgt spid="100"/>
                                        </p:tgtEl>
                                        <p:attrNameLst>
                                          <p:attrName>ppt_x</p:attrName>
                                        </p:attrNameLst>
                                      </p:cBhvr>
                                      <p:tavLst>
                                        <p:tav tm="0">
                                          <p:val>
                                            <p:strVal val="#ppt_x"/>
                                          </p:val>
                                        </p:tav>
                                        <p:tav tm="100000">
                                          <p:val>
                                            <p:strVal val="#ppt_x"/>
                                          </p:val>
                                        </p:tav>
                                      </p:tavLst>
                                    </p:anim>
                                    <p:anim calcmode="lin" valueType="num">
                                      <p:cBhvr>
                                        <p:cTn id="210" dur="1000" fill="hold"/>
                                        <p:tgtEl>
                                          <p:spTgt spid="100"/>
                                        </p:tgtEl>
                                        <p:attrNameLst>
                                          <p:attrName>ppt_y</p:attrName>
                                        </p:attrNameLst>
                                      </p:cBhvr>
                                      <p:tavLst>
                                        <p:tav tm="0">
                                          <p:val>
                                            <p:strVal val="#ppt_y-.1"/>
                                          </p:val>
                                        </p:tav>
                                        <p:tav tm="100000">
                                          <p:val>
                                            <p:strVal val="#ppt_y"/>
                                          </p:val>
                                        </p:tav>
                                      </p:tavLst>
                                    </p:anim>
                                  </p:childTnLst>
                                </p:cTn>
                              </p:par>
                            </p:childTnLst>
                          </p:cTn>
                        </p:par>
                        <p:par>
                          <p:cTn id="211" fill="hold">
                            <p:stCondLst>
                              <p:cond delay="1000"/>
                            </p:stCondLst>
                            <p:childTnLst>
                              <p:par>
                                <p:cTn id="212" presetID="22" presetClass="entr" presetSubtype="2" fill="hold" nodeType="afterEffect">
                                  <p:stCondLst>
                                    <p:cond delay="0"/>
                                  </p:stCondLst>
                                  <p:childTnLst>
                                    <p:set>
                                      <p:cBhvr>
                                        <p:cTn id="213" dur="1" fill="hold">
                                          <p:stCondLst>
                                            <p:cond delay="0"/>
                                          </p:stCondLst>
                                        </p:cTn>
                                        <p:tgtEl>
                                          <p:spTgt spid="82"/>
                                        </p:tgtEl>
                                        <p:attrNameLst>
                                          <p:attrName>style.visibility</p:attrName>
                                        </p:attrNameLst>
                                      </p:cBhvr>
                                      <p:to>
                                        <p:strVal val="visible"/>
                                      </p:to>
                                    </p:set>
                                    <p:animEffect transition="in" filter="wipe(right)">
                                      <p:cBhvr>
                                        <p:cTn id="214" dur="500"/>
                                        <p:tgtEl>
                                          <p:spTgt spid="82"/>
                                        </p:tgtEl>
                                      </p:cBhvr>
                                    </p:animEffect>
                                  </p:childTnLst>
                                </p:cTn>
                              </p:par>
                            </p:childTnLst>
                          </p:cTn>
                        </p:par>
                        <p:par>
                          <p:cTn id="215" fill="hold">
                            <p:stCondLst>
                              <p:cond delay="1500"/>
                            </p:stCondLst>
                            <p:childTnLst>
                              <p:par>
                                <p:cTn id="216" presetID="22" presetClass="entr" presetSubtype="2" fill="hold" nodeType="afterEffect">
                                  <p:stCondLst>
                                    <p:cond delay="0"/>
                                  </p:stCondLst>
                                  <p:childTnLst>
                                    <p:set>
                                      <p:cBhvr>
                                        <p:cTn id="217" dur="1" fill="hold">
                                          <p:stCondLst>
                                            <p:cond delay="0"/>
                                          </p:stCondLst>
                                        </p:cTn>
                                        <p:tgtEl>
                                          <p:spTgt spid="101"/>
                                        </p:tgtEl>
                                        <p:attrNameLst>
                                          <p:attrName>style.visibility</p:attrName>
                                        </p:attrNameLst>
                                      </p:cBhvr>
                                      <p:to>
                                        <p:strVal val="visible"/>
                                      </p:to>
                                    </p:set>
                                    <p:animEffect transition="in" filter="wipe(right)">
                                      <p:cBhvr>
                                        <p:cTn id="21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p:bldP spid="74" grpId="0" animBg="1"/>
      <p:bldP spid="79" grpId="0" animBg="1"/>
      <p:bldP spid="91" grpId="0" animBg="1"/>
      <p:bldP spid="95" grpId="0" animBg="1"/>
      <p:bldP spid="100"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5C1451-BA5D-269B-EB9F-CCAD7DB9F47A}"/>
              </a:ext>
            </a:extLst>
          </p:cNvPr>
          <p:cNvSpPr/>
          <p:nvPr/>
        </p:nvSpPr>
        <p:spPr>
          <a:xfrm>
            <a:off x="4629149" y="3006090"/>
            <a:ext cx="6100389" cy="221742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D8822E-E1E7-8005-5B40-96139AF689BF}"/>
              </a:ext>
            </a:extLst>
          </p:cNvPr>
          <p:cNvSpPr/>
          <p:nvPr/>
        </p:nvSpPr>
        <p:spPr>
          <a:xfrm>
            <a:off x="5324035" y="3579821"/>
            <a:ext cx="131064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Retrieval</a:t>
            </a:r>
          </a:p>
        </p:txBody>
      </p:sp>
      <p:sp>
        <p:nvSpPr>
          <p:cNvPr id="19" name="Rectangle 18">
            <a:extLst>
              <a:ext uri="{FF2B5EF4-FFF2-40B4-BE49-F238E27FC236}">
                <a16:creationId xmlns:a16="http://schemas.microsoft.com/office/drawing/2014/main" id="{CBA1303A-4426-51C4-A73C-1BFF384BB0AC}"/>
              </a:ext>
            </a:extLst>
          </p:cNvPr>
          <p:cNvSpPr/>
          <p:nvPr/>
        </p:nvSpPr>
        <p:spPr>
          <a:xfrm>
            <a:off x="7175782" y="3566160"/>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ADDB51-7229-B9AC-508E-4911E6CA5588}"/>
              </a:ext>
            </a:extLst>
          </p:cNvPr>
          <p:cNvSpPr/>
          <p:nvPr/>
        </p:nvSpPr>
        <p:spPr>
          <a:xfrm>
            <a:off x="8984558" y="3586653"/>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HTTP Server</a:t>
            </a:r>
          </a:p>
        </p:txBody>
      </p:sp>
      <p:sp>
        <p:nvSpPr>
          <p:cNvPr id="21" name="TextBox 20">
            <a:extLst>
              <a:ext uri="{FF2B5EF4-FFF2-40B4-BE49-F238E27FC236}">
                <a16:creationId xmlns:a16="http://schemas.microsoft.com/office/drawing/2014/main" id="{EA3B0B83-8809-B8C7-1D4F-29B3EB6EEB0F}"/>
              </a:ext>
            </a:extLst>
          </p:cNvPr>
          <p:cNvSpPr txBox="1"/>
          <p:nvPr/>
        </p:nvSpPr>
        <p:spPr>
          <a:xfrm>
            <a:off x="7219655" y="3598663"/>
            <a:ext cx="879316" cy="1477328"/>
          </a:xfrm>
          <a:prstGeom prst="rect">
            <a:avLst/>
          </a:prstGeom>
          <a:noFill/>
        </p:spPr>
        <p:txBody>
          <a:bodyPr wrap="square" rtlCol="0">
            <a:spAutoFit/>
          </a:bodyPr>
          <a:lstStyle/>
          <a:p>
            <a:r>
              <a:rPr lang="en-US" sz="2400" dirty="0"/>
              <a:t>TSDB</a:t>
            </a:r>
          </a:p>
          <a:p>
            <a:endParaRPr lang="en-US" sz="2400" dirty="0"/>
          </a:p>
          <a:p>
            <a:endParaRPr lang="en-US" sz="2400" dirty="0"/>
          </a:p>
          <a:p>
            <a:endParaRPr lang="en-US" dirty="0"/>
          </a:p>
        </p:txBody>
      </p:sp>
      <p:sp>
        <p:nvSpPr>
          <p:cNvPr id="22" name="TextBox 21">
            <a:extLst>
              <a:ext uri="{FF2B5EF4-FFF2-40B4-BE49-F238E27FC236}">
                <a16:creationId xmlns:a16="http://schemas.microsoft.com/office/drawing/2014/main" id="{C0D4BD65-CCB2-D5DD-97D2-422532C87532}"/>
              </a:ext>
            </a:extLst>
          </p:cNvPr>
          <p:cNvSpPr txBox="1"/>
          <p:nvPr/>
        </p:nvSpPr>
        <p:spPr>
          <a:xfrm>
            <a:off x="5402579" y="3057525"/>
            <a:ext cx="3688257" cy="461665"/>
          </a:xfrm>
          <a:prstGeom prst="rect">
            <a:avLst/>
          </a:prstGeom>
          <a:noFill/>
        </p:spPr>
        <p:txBody>
          <a:bodyPr wrap="square" rtlCol="0">
            <a:spAutoFit/>
          </a:bodyPr>
          <a:lstStyle/>
          <a:p>
            <a:r>
              <a:rPr lang="en-US" sz="2400" dirty="0">
                <a:solidFill>
                  <a:schemeClr val="bg1"/>
                </a:solidFill>
              </a:rPr>
              <a:t>           Prometheus Server</a:t>
            </a:r>
          </a:p>
        </p:txBody>
      </p:sp>
      <p:sp>
        <p:nvSpPr>
          <p:cNvPr id="23" name="Rectangle 22">
            <a:extLst>
              <a:ext uri="{FF2B5EF4-FFF2-40B4-BE49-F238E27FC236}">
                <a16:creationId xmlns:a16="http://schemas.microsoft.com/office/drawing/2014/main" id="{FDCBAF3D-E0ED-8F3C-0FFD-38AF9A034991}"/>
              </a:ext>
            </a:extLst>
          </p:cNvPr>
          <p:cNvSpPr/>
          <p:nvPr/>
        </p:nvSpPr>
        <p:spPr>
          <a:xfrm>
            <a:off x="1193016" y="5238982"/>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6995ED-9042-CCFA-581A-86082BE6CAE3}"/>
              </a:ext>
            </a:extLst>
          </p:cNvPr>
          <p:cNvSpPr txBox="1"/>
          <p:nvPr/>
        </p:nvSpPr>
        <p:spPr>
          <a:xfrm>
            <a:off x="5213501" y="31897"/>
            <a:ext cx="2697122" cy="461665"/>
          </a:xfrm>
          <a:prstGeom prst="rect">
            <a:avLst/>
          </a:prstGeom>
          <a:noFill/>
        </p:spPr>
        <p:txBody>
          <a:bodyPr wrap="square" rtlCol="0">
            <a:spAutoFit/>
          </a:bodyPr>
          <a:lstStyle/>
          <a:p>
            <a:r>
              <a:rPr lang="en-US" sz="2400" dirty="0">
                <a:solidFill>
                  <a:schemeClr val="bg1"/>
                </a:solidFill>
              </a:rPr>
              <a:t>Service discover</a:t>
            </a:r>
          </a:p>
        </p:txBody>
      </p:sp>
      <p:sp>
        <p:nvSpPr>
          <p:cNvPr id="25" name="Rectangle 24">
            <a:extLst>
              <a:ext uri="{FF2B5EF4-FFF2-40B4-BE49-F238E27FC236}">
                <a16:creationId xmlns:a16="http://schemas.microsoft.com/office/drawing/2014/main" id="{FFFEFDF1-26D6-557C-4E57-748C9654A3FA}"/>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507A060-C090-0680-E021-76679E363CF5}"/>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Pull metrics</a:t>
            </a:r>
          </a:p>
        </p:txBody>
      </p:sp>
      <p:cxnSp>
        <p:nvCxnSpPr>
          <p:cNvPr id="28" name="Straight Connector 27">
            <a:extLst>
              <a:ext uri="{FF2B5EF4-FFF2-40B4-BE49-F238E27FC236}">
                <a16:creationId xmlns:a16="http://schemas.microsoft.com/office/drawing/2014/main" id="{BEC88D19-DE57-9801-C1FD-1BE311F846BA}"/>
              </a:ext>
            </a:extLst>
          </p:cNvPr>
          <p:cNvCxnSpPr>
            <a:cxnSpLocks/>
            <a:stCxn id="26" idx="3"/>
            <a:endCxn id="18" idx="1"/>
          </p:cNvCxnSpPr>
          <p:nvPr/>
        </p:nvCxnSpPr>
        <p:spPr>
          <a:xfrm flipV="1">
            <a:off x="3900862" y="4014161"/>
            <a:ext cx="1423173" cy="1"/>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B81F7D-29AE-7107-8C53-C5C1EF277B79}"/>
              </a:ext>
            </a:extLst>
          </p:cNvPr>
          <p:cNvCxnSpPr>
            <a:cxnSpLocks/>
          </p:cNvCxnSpPr>
          <p:nvPr/>
        </p:nvCxnSpPr>
        <p:spPr>
          <a:xfrm flipV="1">
            <a:off x="2238195" y="4014162"/>
            <a:ext cx="658842" cy="13662"/>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9A6C90-BB66-3856-FA5F-8DD51280D739}"/>
              </a:ext>
            </a:extLst>
          </p:cNvPr>
          <p:cNvCxnSpPr>
            <a:cxnSpLocks/>
            <a:endCxn id="23" idx="0"/>
          </p:cNvCxnSpPr>
          <p:nvPr/>
        </p:nvCxnSpPr>
        <p:spPr>
          <a:xfrm>
            <a:off x="2279265" y="4027824"/>
            <a:ext cx="0" cy="1211158"/>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582FE17-7067-F510-4B71-B88A4660C693}"/>
              </a:ext>
            </a:extLst>
          </p:cNvPr>
          <p:cNvSpPr/>
          <p:nvPr/>
        </p:nvSpPr>
        <p:spPr>
          <a:xfrm>
            <a:off x="1362094" y="5380184"/>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419D2D-B3F9-32E3-E8AA-542A6BF88043}"/>
              </a:ext>
            </a:extLst>
          </p:cNvPr>
          <p:cNvSpPr/>
          <p:nvPr/>
        </p:nvSpPr>
        <p:spPr>
          <a:xfrm>
            <a:off x="1497817" y="5543782"/>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1AF1303-C45E-6071-3614-87E7F4A7BB87}"/>
              </a:ext>
            </a:extLst>
          </p:cNvPr>
          <p:cNvSpPr/>
          <p:nvPr/>
        </p:nvSpPr>
        <p:spPr>
          <a:xfrm>
            <a:off x="1876113" y="6706103"/>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75B1AF1-48FB-F120-2244-31819407DBB8}"/>
              </a:ext>
            </a:extLst>
          </p:cNvPr>
          <p:cNvSpPr txBox="1"/>
          <p:nvPr/>
        </p:nvSpPr>
        <p:spPr>
          <a:xfrm>
            <a:off x="1884444" y="6751389"/>
            <a:ext cx="1557270" cy="369332"/>
          </a:xfrm>
          <a:prstGeom prst="rect">
            <a:avLst/>
          </a:prstGeom>
          <a:noFill/>
        </p:spPr>
        <p:txBody>
          <a:bodyPr wrap="square" rtlCol="0">
            <a:spAutoFit/>
          </a:bodyPr>
          <a:lstStyle/>
          <a:p>
            <a:r>
              <a:rPr lang="en-US" dirty="0">
                <a:solidFill>
                  <a:schemeClr val="bg1"/>
                </a:solidFill>
              </a:rPr>
              <a:t>Node Exporter</a:t>
            </a:r>
          </a:p>
        </p:txBody>
      </p:sp>
      <p:sp>
        <p:nvSpPr>
          <p:cNvPr id="47" name="Rectangle 46">
            <a:extLst>
              <a:ext uri="{FF2B5EF4-FFF2-40B4-BE49-F238E27FC236}">
                <a16:creationId xmlns:a16="http://schemas.microsoft.com/office/drawing/2014/main" id="{728516D0-5887-E255-4818-E81A976300E2}"/>
              </a:ext>
            </a:extLst>
          </p:cNvPr>
          <p:cNvSpPr/>
          <p:nvPr/>
        </p:nvSpPr>
        <p:spPr>
          <a:xfrm>
            <a:off x="1377666" y="2126710"/>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D08AA24-A5AD-E868-7A45-720DBF5DF758}"/>
              </a:ext>
            </a:extLst>
          </p:cNvPr>
          <p:cNvSpPr txBox="1"/>
          <p:nvPr/>
        </p:nvSpPr>
        <p:spPr>
          <a:xfrm>
            <a:off x="1416570" y="2181652"/>
            <a:ext cx="1725389" cy="369332"/>
          </a:xfrm>
          <a:prstGeom prst="rect">
            <a:avLst/>
          </a:prstGeom>
          <a:noFill/>
        </p:spPr>
        <p:txBody>
          <a:bodyPr wrap="square" rtlCol="0">
            <a:spAutoFit/>
          </a:bodyPr>
          <a:lstStyle/>
          <a:p>
            <a:r>
              <a:rPr lang="en-US" dirty="0">
                <a:solidFill>
                  <a:schemeClr val="bg1"/>
                </a:solidFill>
              </a:rPr>
              <a:t>Push Gateway</a:t>
            </a:r>
          </a:p>
        </p:txBody>
      </p:sp>
      <p:cxnSp>
        <p:nvCxnSpPr>
          <p:cNvPr id="49" name="Straight Connector 48">
            <a:extLst>
              <a:ext uri="{FF2B5EF4-FFF2-40B4-BE49-F238E27FC236}">
                <a16:creationId xmlns:a16="http://schemas.microsoft.com/office/drawing/2014/main" id="{2BD40BCE-68AB-E5D1-6AF5-E9A764B79A73}"/>
              </a:ext>
            </a:extLst>
          </p:cNvPr>
          <p:cNvCxnSpPr>
            <a:cxnSpLocks/>
            <a:endCxn id="48" idx="2"/>
          </p:cNvCxnSpPr>
          <p:nvPr/>
        </p:nvCxnSpPr>
        <p:spPr>
          <a:xfrm flipV="1">
            <a:off x="2279265" y="2550984"/>
            <a:ext cx="0" cy="1449516"/>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75D334D9-0240-1D58-283C-65510058AE0D}"/>
              </a:ext>
            </a:extLst>
          </p:cNvPr>
          <p:cNvSpPr/>
          <p:nvPr/>
        </p:nvSpPr>
        <p:spPr>
          <a:xfrm>
            <a:off x="317645" y="251631"/>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22316B-8451-5B9C-967D-7F95C3742D6B}"/>
              </a:ext>
            </a:extLst>
          </p:cNvPr>
          <p:cNvSpPr/>
          <p:nvPr/>
        </p:nvSpPr>
        <p:spPr>
          <a:xfrm>
            <a:off x="486723" y="392833"/>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3417C7D-0541-8DD5-BED9-EA82CE9600C3}"/>
              </a:ext>
            </a:extLst>
          </p:cNvPr>
          <p:cNvSpPr/>
          <p:nvPr/>
        </p:nvSpPr>
        <p:spPr>
          <a:xfrm>
            <a:off x="622446" y="556431"/>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52ACBEB-C35D-1BD8-7DC4-DFD00893D827}"/>
              </a:ext>
            </a:extLst>
          </p:cNvPr>
          <p:cNvSpPr txBox="1"/>
          <p:nvPr/>
        </p:nvSpPr>
        <p:spPr>
          <a:xfrm>
            <a:off x="701749" y="712381"/>
            <a:ext cx="1788393" cy="369332"/>
          </a:xfrm>
          <a:prstGeom prst="rect">
            <a:avLst/>
          </a:prstGeom>
          <a:noFill/>
        </p:spPr>
        <p:txBody>
          <a:bodyPr wrap="square" rtlCol="0">
            <a:spAutoFit/>
          </a:bodyPr>
          <a:lstStyle/>
          <a:p>
            <a:r>
              <a:rPr lang="en-US" dirty="0">
                <a:solidFill>
                  <a:schemeClr val="bg1"/>
                </a:solidFill>
              </a:rPr>
              <a:t>Short-lived jobs</a:t>
            </a:r>
          </a:p>
        </p:txBody>
      </p:sp>
      <p:cxnSp>
        <p:nvCxnSpPr>
          <p:cNvPr id="57" name="Straight Connector 56">
            <a:extLst>
              <a:ext uri="{FF2B5EF4-FFF2-40B4-BE49-F238E27FC236}">
                <a16:creationId xmlns:a16="http://schemas.microsoft.com/office/drawing/2014/main" id="{EA645CF9-EDAD-856B-262D-A7B7F4D04E44}"/>
              </a:ext>
            </a:extLst>
          </p:cNvPr>
          <p:cNvCxnSpPr>
            <a:cxnSpLocks/>
            <a:stCxn id="55" idx="2"/>
            <a:endCxn id="47" idx="0"/>
          </p:cNvCxnSpPr>
          <p:nvPr/>
        </p:nvCxnSpPr>
        <p:spPr>
          <a:xfrm>
            <a:off x="1556295" y="1412799"/>
            <a:ext cx="696633" cy="713911"/>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724E020A-2CF6-8DA7-3023-A161FC24723B}"/>
              </a:ext>
            </a:extLst>
          </p:cNvPr>
          <p:cNvSpPr/>
          <p:nvPr/>
        </p:nvSpPr>
        <p:spPr>
          <a:xfrm>
            <a:off x="4651348" y="80432"/>
            <a:ext cx="4439488" cy="164870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414604E-4A2E-A4EF-01ED-348EDBD2D6EB}"/>
              </a:ext>
            </a:extLst>
          </p:cNvPr>
          <p:cNvSpPr txBox="1"/>
          <p:nvPr/>
        </p:nvSpPr>
        <p:spPr>
          <a:xfrm>
            <a:off x="1692018" y="5593772"/>
            <a:ext cx="1585664" cy="523220"/>
          </a:xfrm>
          <a:prstGeom prst="rect">
            <a:avLst/>
          </a:prstGeom>
          <a:noFill/>
        </p:spPr>
        <p:txBody>
          <a:bodyPr wrap="square" rtlCol="0">
            <a:spAutoFit/>
          </a:bodyPr>
          <a:lstStyle/>
          <a:p>
            <a:r>
              <a:rPr lang="en-US" sz="2800" dirty="0">
                <a:solidFill>
                  <a:schemeClr val="bg1"/>
                </a:solidFill>
              </a:rPr>
              <a:t>servers</a:t>
            </a:r>
            <a:endParaRPr lang="en-US" dirty="0">
              <a:solidFill>
                <a:schemeClr val="bg1"/>
              </a:solidFill>
            </a:endParaRPr>
          </a:p>
        </p:txBody>
      </p:sp>
      <p:sp>
        <p:nvSpPr>
          <p:cNvPr id="64" name="Rectangle 63">
            <a:extLst>
              <a:ext uri="{FF2B5EF4-FFF2-40B4-BE49-F238E27FC236}">
                <a16:creationId xmlns:a16="http://schemas.microsoft.com/office/drawing/2014/main" id="{99800782-9634-1BD9-C53C-0A37AAC224BB}"/>
              </a:ext>
            </a:extLst>
          </p:cNvPr>
          <p:cNvSpPr/>
          <p:nvPr/>
        </p:nvSpPr>
        <p:spPr>
          <a:xfrm>
            <a:off x="4732727" y="704898"/>
            <a:ext cx="133970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65" name="Rectangle 64">
            <a:extLst>
              <a:ext uri="{FF2B5EF4-FFF2-40B4-BE49-F238E27FC236}">
                <a16:creationId xmlns:a16="http://schemas.microsoft.com/office/drawing/2014/main" id="{EB0B64BF-6004-0ABB-7759-59E098A60645}"/>
              </a:ext>
            </a:extLst>
          </p:cNvPr>
          <p:cNvSpPr/>
          <p:nvPr/>
        </p:nvSpPr>
        <p:spPr>
          <a:xfrm>
            <a:off x="6219053" y="676271"/>
            <a:ext cx="851800"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file_sd</a:t>
            </a:r>
            <a:endParaRPr lang="en-US" dirty="0"/>
          </a:p>
        </p:txBody>
      </p:sp>
      <p:sp>
        <p:nvSpPr>
          <p:cNvPr id="66" name="Rectangle 65">
            <a:extLst>
              <a:ext uri="{FF2B5EF4-FFF2-40B4-BE49-F238E27FC236}">
                <a16:creationId xmlns:a16="http://schemas.microsoft.com/office/drawing/2014/main" id="{B16FC4CA-E15A-62A3-9AEF-400FF82E89B2}"/>
              </a:ext>
            </a:extLst>
          </p:cNvPr>
          <p:cNvSpPr/>
          <p:nvPr/>
        </p:nvSpPr>
        <p:spPr>
          <a:xfrm>
            <a:off x="7193747" y="675550"/>
            <a:ext cx="1695071"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http_sd_configs</a:t>
            </a:r>
            <a:endParaRPr lang="en-US" dirty="0"/>
          </a:p>
        </p:txBody>
      </p:sp>
      <p:sp>
        <p:nvSpPr>
          <p:cNvPr id="67" name="Rectangle 66">
            <a:extLst>
              <a:ext uri="{FF2B5EF4-FFF2-40B4-BE49-F238E27FC236}">
                <a16:creationId xmlns:a16="http://schemas.microsoft.com/office/drawing/2014/main" id="{370D91DD-B919-C8A1-0C8B-41C97F218EDA}"/>
              </a:ext>
            </a:extLst>
          </p:cNvPr>
          <p:cNvSpPr/>
          <p:nvPr/>
        </p:nvSpPr>
        <p:spPr>
          <a:xfrm>
            <a:off x="5213500" y="2231080"/>
            <a:ext cx="1080971" cy="53914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4F6B2F94-2F80-0C33-D654-B2B153F81EBB}"/>
              </a:ext>
            </a:extLst>
          </p:cNvPr>
          <p:cNvCxnSpPr>
            <a:cxnSpLocks/>
            <a:stCxn id="67" idx="2"/>
            <a:endCxn id="18" idx="0"/>
          </p:cNvCxnSpPr>
          <p:nvPr/>
        </p:nvCxnSpPr>
        <p:spPr>
          <a:xfrm>
            <a:off x="5753986" y="2770227"/>
            <a:ext cx="225369" cy="809594"/>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D647E47-3F30-C3E9-3BA2-81A2B7BD120A}"/>
              </a:ext>
            </a:extLst>
          </p:cNvPr>
          <p:cNvSpPr txBox="1"/>
          <p:nvPr/>
        </p:nvSpPr>
        <p:spPr>
          <a:xfrm>
            <a:off x="5213500" y="2181652"/>
            <a:ext cx="1080973" cy="584775"/>
          </a:xfrm>
          <a:prstGeom prst="rect">
            <a:avLst/>
          </a:prstGeom>
          <a:noFill/>
        </p:spPr>
        <p:txBody>
          <a:bodyPr wrap="square" rtlCol="0">
            <a:spAutoFit/>
          </a:bodyPr>
          <a:lstStyle/>
          <a:p>
            <a:r>
              <a:rPr lang="en-US" sz="1600" dirty="0">
                <a:solidFill>
                  <a:schemeClr val="bg1"/>
                </a:solidFill>
              </a:rPr>
              <a:t>Discovery target</a:t>
            </a:r>
          </a:p>
        </p:txBody>
      </p:sp>
      <p:cxnSp>
        <p:nvCxnSpPr>
          <p:cNvPr id="73" name="Straight Connector 72">
            <a:extLst>
              <a:ext uri="{FF2B5EF4-FFF2-40B4-BE49-F238E27FC236}">
                <a16:creationId xmlns:a16="http://schemas.microsoft.com/office/drawing/2014/main" id="{9D931843-EDD6-77B2-78D8-90B4D3FDD1D0}"/>
              </a:ext>
            </a:extLst>
          </p:cNvPr>
          <p:cNvCxnSpPr>
            <a:cxnSpLocks/>
          </p:cNvCxnSpPr>
          <p:nvPr/>
        </p:nvCxnSpPr>
        <p:spPr>
          <a:xfrm flipV="1">
            <a:off x="5660065" y="1729137"/>
            <a:ext cx="0" cy="452515"/>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E96A6908-7D37-C28E-D75A-F55184B90605}"/>
              </a:ext>
            </a:extLst>
          </p:cNvPr>
          <p:cNvSpPr/>
          <p:nvPr/>
        </p:nvSpPr>
        <p:spPr>
          <a:xfrm>
            <a:off x="6006889" y="4662392"/>
            <a:ext cx="2740899" cy="5846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Master1.example.com</a:t>
            </a:r>
          </a:p>
        </p:txBody>
      </p:sp>
      <p:sp>
        <p:nvSpPr>
          <p:cNvPr id="3" name="Rectangle 2">
            <a:extLst>
              <a:ext uri="{FF2B5EF4-FFF2-40B4-BE49-F238E27FC236}">
                <a16:creationId xmlns:a16="http://schemas.microsoft.com/office/drawing/2014/main" id="{34C7FB33-3328-6C1B-0D8E-47DA096F4484}"/>
              </a:ext>
            </a:extLst>
          </p:cNvPr>
          <p:cNvSpPr/>
          <p:nvPr/>
        </p:nvSpPr>
        <p:spPr>
          <a:xfrm>
            <a:off x="4140206" y="5419077"/>
            <a:ext cx="2081028"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Master1</a:t>
            </a:r>
          </a:p>
          <a:p>
            <a:pPr algn="ctr"/>
            <a:endParaRPr lang="en-US" sz="1600" dirty="0"/>
          </a:p>
          <a:p>
            <a:pPr algn="ctr"/>
            <a:r>
              <a:rPr lang="en-US" sz="1600" dirty="0"/>
              <a:t>Prometheus</a:t>
            </a:r>
          </a:p>
          <a:p>
            <a:pPr algn="ctr"/>
            <a:r>
              <a:rPr lang="en-US" sz="1600" dirty="0" err="1"/>
              <a:t>NodeExporter</a:t>
            </a:r>
            <a:endParaRPr lang="en-US" sz="1600" dirty="0"/>
          </a:p>
          <a:p>
            <a:pPr algn="ctr"/>
            <a:endParaRPr lang="en-US" dirty="0"/>
          </a:p>
        </p:txBody>
      </p:sp>
      <p:sp>
        <p:nvSpPr>
          <p:cNvPr id="4" name="Rectangle 3">
            <a:extLst>
              <a:ext uri="{FF2B5EF4-FFF2-40B4-BE49-F238E27FC236}">
                <a16:creationId xmlns:a16="http://schemas.microsoft.com/office/drawing/2014/main" id="{2EA41944-3BF1-088C-BE7C-700B1493F25D}"/>
              </a:ext>
            </a:extLst>
          </p:cNvPr>
          <p:cNvSpPr/>
          <p:nvPr/>
        </p:nvSpPr>
        <p:spPr>
          <a:xfrm>
            <a:off x="6284344" y="5418525"/>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workernode1</a:t>
            </a:r>
          </a:p>
          <a:p>
            <a:pPr algn="ctr"/>
            <a:endParaRPr lang="en-US" sz="1600" dirty="0"/>
          </a:p>
          <a:p>
            <a:pPr algn="ctr"/>
            <a:r>
              <a:rPr lang="en-US" sz="1600" dirty="0" err="1"/>
              <a:t>NodeExporter</a:t>
            </a:r>
            <a:endParaRPr lang="en-US" sz="1600" dirty="0"/>
          </a:p>
          <a:p>
            <a:pPr algn="ctr"/>
            <a:r>
              <a:rPr lang="en-US" sz="1600" dirty="0"/>
              <a:t>Alert Manager1</a:t>
            </a:r>
          </a:p>
          <a:p>
            <a:pPr algn="ctr"/>
            <a:r>
              <a:rPr lang="en-US" sz="1600" dirty="0"/>
              <a:t>Prometheus2</a:t>
            </a:r>
          </a:p>
          <a:p>
            <a:pPr algn="ctr"/>
            <a:endParaRPr lang="en-US" sz="1600" dirty="0"/>
          </a:p>
          <a:p>
            <a:pPr algn="ctr"/>
            <a:endParaRPr lang="en-US" dirty="0"/>
          </a:p>
        </p:txBody>
      </p:sp>
      <p:sp>
        <p:nvSpPr>
          <p:cNvPr id="5" name="Rectangle 4">
            <a:extLst>
              <a:ext uri="{FF2B5EF4-FFF2-40B4-BE49-F238E27FC236}">
                <a16:creationId xmlns:a16="http://schemas.microsoft.com/office/drawing/2014/main" id="{1D6A96B4-9979-9EE3-54F3-E4A1A0444275}"/>
              </a:ext>
            </a:extLst>
          </p:cNvPr>
          <p:cNvSpPr/>
          <p:nvPr/>
        </p:nvSpPr>
        <p:spPr>
          <a:xfrm>
            <a:off x="8237653" y="5419077"/>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workernode2</a:t>
            </a:r>
          </a:p>
          <a:p>
            <a:pPr algn="ctr"/>
            <a:endParaRPr lang="en-US" sz="1600" dirty="0"/>
          </a:p>
          <a:p>
            <a:pPr algn="ctr"/>
            <a:r>
              <a:rPr lang="en-US" sz="1600" dirty="0"/>
              <a:t>Pushgateway</a:t>
            </a:r>
          </a:p>
          <a:p>
            <a:pPr algn="ctr"/>
            <a:r>
              <a:rPr lang="en-US" sz="1800" dirty="0"/>
              <a:t>Alert Manager2</a:t>
            </a:r>
          </a:p>
          <a:p>
            <a:pPr algn="ctr"/>
            <a:r>
              <a:rPr lang="en-US" dirty="0"/>
              <a:t>Prometheus-Federation</a:t>
            </a:r>
            <a:endParaRPr lang="en-US" sz="1800" dirty="0"/>
          </a:p>
        </p:txBody>
      </p:sp>
      <p:sp>
        <p:nvSpPr>
          <p:cNvPr id="6" name="Rectangle 5">
            <a:extLst>
              <a:ext uri="{FF2B5EF4-FFF2-40B4-BE49-F238E27FC236}">
                <a16:creationId xmlns:a16="http://schemas.microsoft.com/office/drawing/2014/main" id="{57637A02-C696-05A3-E006-60E16F4F9789}"/>
              </a:ext>
            </a:extLst>
          </p:cNvPr>
          <p:cNvSpPr/>
          <p:nvPr/>
        </p:nvSpPr>
        <p:spPr>
          <a:xfrm>
            <a:off x="10151358" y="5434975"/>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Nginx</a:t>
            </a:r>
          </a:p>
          <a:p>
            <a:pPr algn="ctr"/>
            <a:endParaRPr lang="en-US" sz="1600" dirty="0"/>
          </a:p>
          <a:p>
            <a:pPr algn="ctr"/>
            <a:endParaRPr lang="en-US" sz="1600" dirty="0"/>
          </a:p>
          <a:p>
            <a:pPr algn="ctr"/>
            <a:r>
              <a:rPr lang="en-US" sz="1600" dirty="0"/>
              <a:t>Service Discovery</a:t>
            </a:r>
          </a:p>
          <a:p>
            <a:pPr algn="ctr"/>
            <a:endParaRPr lang="en-US" sz="1600" dirty="0"/>
          </a:p>
          <a:p>
            <a:pPr algn="ctr"/>
            <a:endParaRPr lang="en-US" dirty="0"/>
          </a:p>
        </p:txBody>
      </p:sp>
    </p:spTree>
    <p:extLst>
      <p:ext uri="{BB962C8B-B14F-4D97-AF65-F5344CB8AC3E}">
        <p14:creationId xmlns:p14="http://schemas.microsoft.com/office/powerpoint/2010/main" val="181470269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14630400" cy="8229600"/>
          </a:xfrm>
          <a:prstGeom prst="rect">
            <a:avLst/>
          </a:prstGeom>
          <a:solidFill>
            <a:srgbClr val="0C0C0C"/>
          </a:solidFill>
          <a:ln/>
        </p:spPr>
        <p:txBody>
          <a:bodyPr/>
          <a:lstStyle/>
          <a:p>
            <a:endParaRPr lang="en-US" dirty="0"/>
          </a:p>
        </p:txBody>
      </p:sp>
      <p:sp>
        <p:nvSpPr>
          <p:cNvPr id="8" name="Text 5"/>
          <p:cNvSpPr/>
          <p:nvPr/>
        </p:nvSpPr>
        <p:spPr>
          <a:xfrm>
            <a:off x="1094184" y="3745826"/>
            <a:ext cx="8072118" cy="1975247"/>
          </a:xfrm>
          <a:prstGeom prst="rect">
            <a:avLst/>
          </a:prstGeom>
          <a:noFill/>
          <a:ln/>
        </p:spPr>
        <p:txBody>
          <a:bodyPr wrap="square" rtlCol="0" anchor="t"/>
          <a:lstStyle/>
          <a:p>
            <a:pPr marL="0" indent="0">
              <a:lnSpc>
                <a:spcPts val="3110"/>
              </a:lnSpc>
              <a:buNone/>
            </a:pPr>
            <a:endParaRPr lang="en-US" sz="1944" dirty="0"/>
          </a:p>
        </p:txBody>
      </p:sp>
      <p:sp>
        <p:nvSpPr>
          <p:cNvPr id="7" name="TextBox 6">
            <a:extLst>
              <a:ext uri="{FF2B5EF4-FFF2-40B4-BE49-F238E27FC236}">
                <a16:creationId xmlns:a16="http://schemas.microsoft.com/office/drawing/2014/main" id="{80235551-B60B-40BF-3ACD-746990B7AC81}"/>
              </a:ext>
            </a:extLst>
          </p:cNvPr>
          <p:cNvSpPr txBox="1"/>
          <p:nvPr/>
        </p:nvSpPr>
        <p:spPr>
          <a:xfrm>
            <a:off x="139390" y="1286280"/>
            <a:ext cx="14491010" cy="6309420"/>
          </a:xfrm>
          <a:prstGeom prst="rect">
            <a:avLst/>
          </a:prstGeom>
          <a:noFill/>
        </p:spPr>
        <p:txBody>
          <a:bodyPr wrap="square">
            <a:spAutoFit/>
          </a:bodyPr>
          <a:lstStyle/>
          <a:p>
            <a:r>
              <a:rPr lang="en-US" sz="2400" dirty="0">
                <a:solidFill>
                  <a:srgbClr val="E5E0DF"/>
                </a:solidFill>
                <a:latin typeface="Overpass" pitchFamily="34" charset="0"/>
                <a:ea typeface="Overpass" pitchFamily="34" charset="-122"/>
              </a:rPr>
              <a:t>Pushgateway  service helps us to provides a push-based method for sending metrics to Prometheus for special cases that need such a method. </a:t>
            </a:r>
          </a:p>
          <a:p>
            <a:r>
              <a:rPr lang="en-US" sz="2400" dirty="0">
                <a:solidFill>
                  <a:srgbClr val="E5E0DF"/>
                </a:solidFill>
                <a:latin typeface="Overpass" pitchFamily="34" charset="0"/>
                <a:ea typeface="Overpass" pitchFamily="34" charset="-122"/>
              </a:rPr>
              <a:t>Thus, we can say that the Pushgateway is an intermediary service which allows you to push metrics from jobs </a:t>
            </a:r>
            <a:r>
              <a:rPr lang="en-US" sz="2400" b="1" dirty="0">
                <a:solidFill>
                  <a:schemeClr val="accent2"/>
                </a:solidFill>
                <a:latin typeface="Overpass" pitchFamily="34" charset="0"/>
                <a:ea typeface="Overpass" pitchFamily="34" charset="-122"/>
              </a:rPr>
              <a:t>which cannot be scraped</a:t>
            </a:r>
            <a:r>
              <a:rPr lang="en-US" sz="2400" dirty="0">
                <a:solidFill>
                  <a:srgbClr val="E5E0DF"/>
                </a:solidFill>
                <a:latin typeface="Overpass" pitchFamily="34" charset="0"/>
                <a:ea typeface="Overpass" pitchFamily="34" charset="-122"/>
              </a:rPr>
              <a:t>.</a:t>
            </a:r>
          </a:p>
          <a:p>
            <a:endParaRPr lang="en-US" sz="2400" dirty="0">
              <a:solidFill>
                <a:srgbClr val="E5E0DF"/>
              </a:solidFill>
              <a:latin typeface="Overpass" pitchFamily="34" charset="0"/>
              <a:ea typeface="Overpass" pitchFamily="34" charset="-122"/>
            </a:endParaRPr>
          </a:p>
          <a:p>
            <a:r>
              <a:rPr lang="en-US" sz="2400" dirty="0">
                <a:solidFill>
                  <a:srgbClr val="E5E0DF"/>
                </a:solidFill>
                <a:latin typeface="Overpass" pitchFamily="34" charset="0"/>
                <a:ea typeface="Overpass" pitchFamily="34" charset="-122"/>
              </a:rPr>
              <a:t>There are several pitfalls when blindly using the Pushgateway instead of Prometheus's usual pull model for general metrics collection:</a:t>
            </a:r>
          </a:p>
          <a:p>
            <a:endParaRPr lang="en-US" sz="2400" dirty="0">
              <a:solidFill>
                <a:srgbClr val="E5E0DF"/>
              </a:solidFill>
              <a:latin typeface="Overpass" pitchFamily="34" charset="0"/>
              <a:ea typeface="Overpass" pitchFamily="34" charset="-122"/>
            </a:endParaRPr>
          </a:p>
          <a:p>
            <a:r>
              <a:rPr lang="en-US" sz="2400" dirty="0">
                <a:solidFill>
                  <a:srgbClr val="E5E0DF"/>
                </a:solidFill>
                <a:latin typeface="Overpass" pitchFamily="34" charset="0"/>
                <a:ea typeface="Overpass" pitchFamily="34" charset="-122"/>
              </a:rPr>
              <a:t>- When monitoring multiple instances through a single Pushgateway, the Pushgateway becomes both a single point of failure and a potential bottleneck.</a:t>
            </a:r>
          </a:p>
          <a:p>
            <a:endParaRPr lang="en-US" sz="2400" dirty="0">
              <a:solidFill>
                <a:srgbClr val="E5E0DF"/>
              </a:solidFill>
              <a:latin typeface="Overpass" pitchFamily="34" charset="0"/>
              <a:ea typeface="Overpass" pitchFamily="34" charset="-122"/>
            </a:endParaRPr>
          </a:p>
          <a:p>
            <a:r>
              <a:rPr lang="en-US" sz="2400" dirty="0">
                <a:solidFill>
                  <a:srgbClr val="E5E0DF"/>
                </a:solidFill>
                <a:latin typeface="Overpass" pitchFamily="34" charset="0"/>
                <a:ea typeface="Overpass" pitchFamily="34" charset="-122"/>
              </a:rPr>
              <a:t>- You lose Prometheus's automatic instance health monitoring via the up metric (generated on every scrape).</a:t>
            </a:r>
          </a:p>
          <a:p>
            <a:endParaRPr lang="en-US" sz="2400" dirty="0">
              <a:solidFill>
                <a:srgbClr val="E5E0DF"/>
              </a:solidFill>
              <a:latin typeface="Overpass" pitchFamily="34" charset="0"/>
              <a:ea typeface="Overpass" pitchFamily="34" charset="-122"/>
            </a:endParaRPr>
          </a:p>
          <a:p>
            <a:r>
              <a:rPr lang="en-US" sz="2400" dirty="0">
                <a:solidFill>
                  <a:srgbClr val="E5E0DF"/>
                </a:solidFill>
                <a:latin typeface="Overpass" pitchFamily="34" charset="0"/>
                <a:ea typeface="Overpass" pitchFamily="34" charset="-122"/>
              </a:rPr>
              <a:t>- The Pushgateway never forgets series pushed to it and will expose them to Prometheus forever unless those series are manually deleted via the </a:t>
            </a:r>
            <a:r>
              <a:rPr lang="en-US" sz="2400" dirty="0" err="1">
                <a:solidFill>
                  <a:srgbClr val="E5E0DF"/>
                </a:solidFill>
                <a:latin typeface="Overpass" pitchFamily="34" charset="0"/>
                <a:ea typeface="Overpass" pitchFamily="34" charset="-122"/>
              </a:rPr>
              <a:t>Pushgateway's</a:t>
            </a:r>
            <a:r>
              <a:rPr lang="en-US" sz="2400" dirty="0">
                <a:solidFill>
                  <a:srgbClr val="E5E0DF"/>
                </a:solidFill>
                <a:latin typeface="Overpass" pitchFamily="34" charset="0"/>
                <a:ea typeface="Overpass" pitchFamily="34" charset="-122"/>
              </a:rPr>
              <a:t> API.</a:t>
            </a:r>
          </a:p>
          <a:p>
            <a:endParaRPr lang="en-US" dirty="0">
              <a:solidFill>
                <a:srgbClr val="E5E0DF"/>
              </a:solidFill>
              <a:latin typeface="Overpass" pitchFamily="34" charset="0"/>
              <a:ea typeface="Overpass" pitchFamily="34" charset="-122"/>
            </a:endParaRPr>
          </a:p>
          <a:p>
            <a:endParaRPr lang="en-US" dirty="0">
              <a:solidFill>
                <a:srgbClr val="E5E0DF"/>
              </a:solidFill>
              <a:latin typeface="Overpass" pitchFamily="34" charset="0"/>
              <a:ea typeface="Overpass" pitchFamily="34" charset="-122"/>
            </a:endParaRPr>
          </a:p>
        </p:txBody>
      </p:sp>
      <p:sp>
        <p:nvSpPr>
          <p:cNvPr id="9" name="Text 1">
            <a:extLst>
              <a:ext uri="{FF2B5EF4-FFF2-40B4-BE49-F238E27FC236}">
                <a16:creationId xmlns:a16="http://schemas.microsoft.com/office/drawing/2014/main" id="{40673A9F-36B5-4A8B-C55A-25D5A0018A57}"/>
              </a:ext>
            </a:extLst>
          </p:cNvPr>
          <p:cNvSpPr/>
          <p:nvPr/>
        </p:nvSpPr>
        <p:spPr>
          <a:xfrm>
            <a:off x="139390" y="212876"/>
            <a:ext cx="7387683" cy="935700"/>
          </a:xfrm>
          <a:prstGeom prst="rect">
            <a:avLst/>
          </a:prstGeom>
          <a:noFill/>
          <a:ln/>
        </p:spPr>
        <p:txBody>
          <a:bodyPr wrap="none" rtlCol="0" anchor="t"/>
          <a:lstStyle/>
          <a:p>
            <a:pPr>
              <a:lnSpc>
                <a:spcPts val="5718"/>
              </a:lnSpc>
            </a:pPr>
            <a:r>
              <a:rPr lang="en-US" sz="4574" b="1" kern="0" spc="-137" dirty="0">
                <a:solidFill>
                  <a:srgbClr val="FFFFFF"/>
                </a:solidFill>
                <a:latin typeface="Overpass" pitchFamily="34" charset="0"/>
                <a:ea typeface="Overpass" pitchFamily="34" charset="-122"/>
              </a:rPr>
              <a:t>When to use the Pushgateway</a:t>
            </a:r>
          </a:p>
        </p:txBody>
      </p:sp>
    </p:spTree>
    <p:extLst>
      <p:ext uri="{BB962C8B-B14F-4D97-AF65-F5344CB8AC3E}">
        <p14:creationId xmlns:p14="http://schemas.microsoft.com/office/powerpoint/2010/main" val="290711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iterate type="lt">
                                    <p:tmAbs val="80"/>
                                  </p:iterate>
                                  <p:childTnLst>
                                    <p:set>
                                      <p:cBhvr>
                                        <p:cTn id="1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iterate type="lt">
                                    <p:tmAbs val="80"/>
                                  </p:iterate>
                                  <p:childTnLst>
                                    <p:set>
                                      <p:cBhvr>
                                        <p:cTn id="1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iterate type="lt">
                                    <p:tmAbs val="80"/>
                                  </p:iterate>
                                  <p:childTnLst>
                                    <p:set>
                                      <p:cBhvr>
                                        <p:cTn id="21"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iterate type="lt">
                                    <p:tmAbs val="80"/>
                                  </p:iterate>
                                  <p:childTnLst>
                                    <p:set>
                                      <p:cBhvr>
                                        <p:cTn id="25"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iterate type="lt">
                                    <p:tmAbs val="80"/>
                                  </p:iterate>
                                  <p:childTnLst>
                                    <p:set>
                                      <p:cBhvr>
                                        <p:cTn id="29"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iterate type="lt">
                                    <p:tmAbs val="80"/>
                                  </p:iterate>
                                  <p:childTnLst>
                                    <p:set>
                                      <p:cBhvr>
                                        <p:cTn id="33"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54F8691-431A-6979-5B2A-478FE0C18527}"/>
              </a:ext>
            </a:extLst>
          </p:cNvPr>
          <p:cNvSpPr>
            <a:spLocks noGrp="1"/>
          </p:cNvSpPr>
          <p:nvPr>
            <p:ph type="title"/>
          </p:nvPr>
        </p:nvSpPr>
        <p:spPr/>
        <p:txBody>
          <a:bodyPr/>
          <a:lstStyle/>
          <a:p>
            <a:endParaRPr lang="en-US"/>
          </a:p>
        </p:txBody>
      </p:sp>
      <p:sp>
        <p:nvSpPr>
          <p:cNvPr id="16" name="Content Placeholder 15">
            <a:extLst>
              <a:ext uri="{FF2B5EF4-FFF2-40B4-BE49-F238E27FC236}">
                <a16:creationId xmlns:a16="http://schemas.microsoft.com/office/drawing/2014/main" id="{1991A674-20ED-1E4D-F6D2-237439411BAA}"/>
              </a:ext>
            </a:extLst>
          </p:cNvPr>
          <p:cNvSpPr>
            <a:spLocks noGrp="1"/>
          </p:cNvSpPr>
          <p:nvPr>
            <p:ph idx="1"/>
          </p:nvPr>
        </p:nvSpPr>
        <p:spPr/>
        <p:txBody>
          <a:bodyPr/>
          <a:lstStyle/>
          <a:p>
            <a:endParaRPr lang="en-US"/>
          </a:p>
        </p:txBody>
      </p:sp>
      <p:sp>
        <p:nvSpPr>
          <p:cNvPr id="20" name="TextBox 19">
            <a:extLst>
              <a:ext uri="{FF2B5EF4-FFF2-40B4-BE49-F238E27FC236}">
                <a16:creationId xmlns:a16="http://schemas.microsoft.com/office/drawing/2014/main" id="{D9989074-7582-198B-249F-A63A3E7594E6}"/>
              </a:ext>
            </a:extLst>
          </p:cNvPr>
          <p:cNvSpPr txBox="1"/>
          <p:nvPr/>
        </p:nvSpPr>
        <p:spPr>
          <a:xfrm>
            <a:off x="64171" y="4236995"/>
            <a:ext cx="14393119" cy="830997"/>
          </a:xfrm>
          <a:prstGeom prst="rect">
            <a:avLst/>
          </a:prstGeom>
          <a:noFill/>
        </p:spPr>
        <p:txBody>
          <a:bodyPr wrap="square">
            <a:spAutoFit/>
          </a:bodyPr>
          <a:lstStyle/>
          <a:p>
            <a:r>
              <a:rPr lang="en-US" sz="2400" dirty="0">
                <a:solidFill>
                  <a:schemeClr val="bg1"/>
                </a:solidFill>
              </a:rPr>
              <a:t>Prometheus exporters allow you to collect metrics from a wide variety of systems and applications so they can be scraped by a Prometheus server.</a:t>
            </a:r>
          </a:p>
        </p:txBody>
      </p:sp>
      <p:sp>
        <p:nvSpPr>
          <p:cNvPr id="22" name="TextBox 21">
            <a:extLst>
              <a:ext uri="{FF2B5EF4-FFF2-40B4-BE49-F238E27FC236}">
                <a16:creationId xmlns:a16="http://schemas.microsoft.com/office/drawing/2014/main" id="{8B20B61D-2D9B-5DDB-798C-757693E88C4A}"/>
              </a:ext>
            </a:extLst>
          </p:cNvPr>
          <p:cNvSpPr txBox="1"/>
          <p:nvPr/>
        </p:nvSpPr>
        <p:spPr>
          <a:xfrm>
            <a:off x="64171" y="5162915"/>
            <a:ext cx="14393118" cy="830997"/>
          </a:xfrm>
          <a:prstGeom prst="rect">
            <a:avLst/>
          </a:prstGeom>
          <a:noFill/>
        </p:spPr>
        <p:txBody>
          <a:bodyPr wrap="square">
            <a:spAutoFit/>
          </a:bodyPr>
          <a:lstStyle/>
          <a:p>
            <a:r>
              <a:rPr lang="en-US" sz="2400" dirty="0">
                <a:solidFill>
                  <a:schemeClr val="bg1"/>
                </a:solidFill>
              </a:rPr>
              <a:t>There are a number of libraries and servers which help in exporting existing metrics from third-party systems as Prometheus metrics. </a:t>
            </a:r>
          </a:p>
        </p:txBody>
      </p:sp>
      <p:sp>
        <p:nvSpPr>
          <p:cNvPr id="24" name="TextBox 23">
            <a:extLst>
              <a:ext uri="{FF2B5EF4-FFF2-40B4-BE49-F238E27FC236}">
                <a16:creationId xmlns:a16="http://schemas.microsoft.com/office/drawing/2014/main" id="{C7035F8C-A145-F0BB-8486-965514BB52BF}"/>
              </a:ext>
            </a:extLst>
          </p:cNvPr>
          <p:cNvSpPr txBox="1"/>
          <p:nvPr/>
        </p:nvSpPr>
        <p:spPr>
          <a:xfrm>
            <a:off x="64171" y="6021184"/>
            <a:ext cx="14497292" cy="830997"/>
          </a:xfrm>
          <a:prstGeom prst="rect">
            <a:avLst/>
          </a:prstGeom>
          <a:noFill/>
        </p:spPr>
        <p:txBody>
          <a:bodyPr wrap="square">
            <a:spAutoFit/>
          </a:bodyPr>
          <a:lstStyle/>
          <a:p>
            <a:r>
              <a:rPr lang="en-US" sz="2400" dirty="0">
                <a:solidFill>
                  <a:schemeClr val="bg1"/>
                </a:solidFill>
              </a:rPr>
              <a:t>This is useful for cases where it is not feasible to instrument a given system with Prometheus metrics directly (for example, </a:t>
            </a:r>
            <a:r>
              <a:rPr lang="en-US" sz="2400" dirty="0" err="1">
                <a:solidFill>
                  <a:schemeClr val="bg1"/>
                </a:solidFill>
              </a:rPr>
              <a:t>HAProxy</a:t>
            </a:r>
            <a:r>
              <a:rPr lang="en-US" sz="2400" dirty="0">
                <a:solidFill>
                  <a:schemeClr val="bg1"/>
                </a:solidFill>
              </a:rPr>
              <a:t> or Linux system stats).</a:t>
            </a:r>
            <a:endParaRPr lang="en-US" sz="2400" dirty="0"/>
          </a:p>
        </p:txBody>
      </p:sp>
      <p:sp>
        <p:nvSpPr>
          <p:cNvPr id="26" name="TextBox 25">
            <a:extLst>
              <a:ext uri="{FF2B5EF4-FFF2-40B4-BE49-F238E27FC236}">
                <a16:creationId xmlns:a16="http://schemas.microsoft.com/office/drawing/2014/main" id="{DFA72FFC-B25E-FF1D-EB0D-8710A2743F10}"/>
              </a:ext>
            </a:extLst>
          </p:cNvPr>
          <p:cNvSpPr txBox="1"/>
          <p:nvPr/>
        </p:nvSpPr>
        <p:spPr>
          <a:xfrm>
            <a:off x="64171" y="3461002"/>
            <a:ext cx="8461092" cy="523220"/>
          </a:xfrm>
          <a:prstGeom prst="rect">
            <a:avLst/>
          </a:prstGeom>
          <a:noFill/>
        </p:spPr>
        <p:txBody>
          <a:bodyPr wrap="square">
            <a:spAutoFit/>
          </a:bodyPr>
          <a:lstStyle/>
          <a:p>
            <a:r>
              <a:rPr lang="en-US" sz="2800" dirty="0">
                <a:solidFill>
                  <a:schemeClr val="accent4"/>
                </a:solidFill>
              </a:rPr>
              <a:t>https://prometheus.io/docs/instrumenting/exporters/</a:t>
            </a:r>
          </a:p>
        </p:txBody>
      </p:sp>
      <p:sp>
        <p:nvSpPr>
          <p:cNvPr id="3" name="TextBox 2">
            <a:extLst>
              <a:ext uri="{FF2B5EF4-FFF2-40B4-BE49-F238E27FC236}">
                <a16:creationId xmlns:a16="http://schemas.microsoft.com/office/drawing/2014/main" id="{66E9F81C-0C40-C86E-31D8-C9517B1E55EA}"/>
              </a:ext>
            </a:extLst>
          </p:cNvPr>
          <p:cNvSpPr txBox="1"/>
          <p:nvPr/>
        </p:nvSpPr>
        <p:spPr>
          <a:xfrm>
            <a:off x="116258" y="387001"/>
            <a:ext cx="14393118" cy="2585323"/>
          </a:xfrm>
          <a:prstGeom prst="rect">
            <a:avLst/>
          </a:prstGeom>
          <a:noFill/>
        </p:spPr>
        <p:txBody>
          <a:bodyPr wrap="square">
            <a:spAutoFit/>
          </a:bodyPr>
          <a:lstStyle/>
          <a:p>
            <a:r>
              <a:rPr lang="en-US" sz="2400" b="1" dirty="0">
                <a:solidFill>
                  <a:srgbClr val="E5E0DF"/>
                </a:solidFill>
                <a:latin typeface="Overpass" pitchFamily="34" charset="0"/>
                <a:ea typeface="Overpass" pitchFamily="34" charset="-122"/>
              </a:rPr>
              <a:t>Alternative strategies:</a:t>
            </a:r>
          </a:p>
          <a:p>
            <a:endParaRPr lang="en-US" dirty="0">
              <a:solidFill>
                <a:srgbClr val="E5E0DF"/>
              </a:solidFill>
              <a:latin typeface="Overpass" pitchFamily="34" charset="0"/>
              <a:ea typeface="Overpass" pitchFamily="34" charset="-122"/>
            </a:endParaRPr>
          </a:p>
          <a:p>
            <a:r>
              <a:rPr lang="en-US" sz="2400" dirty="0">
                <a:solidFill>
                  <a:srgbClr val="E5E0DF"/>
                </a:solidFill>
                <a:latin typeface="Overpass" pitchFamily="34" charset="0"/>
                <a:ea typeface="Overpass" pitchFamily="34" charset="-122"/>
              </a:rPr>
              <a:t>If an inbound firewall or NAT is preventing you from pulling metrics from targets, consider moving the Prometheus server behind the network barrier as well. It is generally recommend running Prometheus servers on the same network as the monitored instances. </a:t>
            </a:r>
          </a:p>
          <a:p>
            <a:endParaRPr lang="en-US" sz="2400" dirty="0">
              <a:solidFill>
                <a:srgbClr val="E5E0DF"/>
              </a:solidFill>
              <a:latin typeface="Overpass" pitchFamily="34" charset="0"/>
              <a:ea typeface="Overpass" pitchFamily="34" charset="-122"/>
            </a:endParaRPr>
          </a:p>
          <a:p>
            <a:r>
              <a:rPr lang="en-US" sz="2400" dirty="0">
                <a:solidFill>
                  <a:srgbClr val="E5E0DF"/>
                </a:solidFill>
                <a:latin typeface="Overpass" pitchFamily="34" charset="0"/>
                <a:ea typeface="Overpass" pitchFamily="34" charset="-122"/>
              </a:rPr>
              <a:t>Otherwise, consider </a:t>
            </a:r>
            <a:r>
              <a:rPr lang="en-US" sz="2400" dirty="0" err="1">
                <a:solidFill>
                  <a:srgbClr val="E5E0DF"/>
                </a:solidFill>
                <a:latin typeface="Overpass" pitchFamily="34" charset="0"/>
                <a:ea typeface="Overpass" pitchFamily="34" charset="-122"/>
              </a:rPr>
              <a:t>PushProx</a:t>
            </a:r>
            <a:r>
              <a:rPr lang="en-US" sz="2400" dirty="0">
                <a:solidFill>
                  <a:srgbClr val="E5E0DF"/>
                </a:solidFill>
                <a:latin typeface="Overpass" pitchFamily="34" charset="0"/>
                <a:ea typeface="Overpass" pitchFamily="34" charset="-122"/>
              </a:rPr>
              <a:t>, which allows Prometheus to traverse a firewall or NAT.</a:t>
            </a:r>
          </a:p>
        </p:txBody>
      </p:sp>
    </p:spTree>
    <p:extLst>
      <p:ext uri="{BB962C8B-B14F-4D97-AF65-F5344CB8AC3E}">
        <p14:creationId xmlns:p14="http://schemas.microsoft.com/office/powerpoint/2010/main" val="3454018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US"/>
          </a:p>
        </p:txBody>
      </p:sp>
      <p:sp>
        <p:nvSpPr>
          <p:cNvPr id="4" name="Text 1"/>
          <p:cNvSpPr/>
          <p:nvPr/>
        </p:nvSpPr>
        <p:spPr>
          <a:xfrm>
            <a:off x="968693" y="371039"/>
            <a:ext cx="11309271" cy="726043"/>
          </a:xfrm>
          <a:prstGeom prst="rect">
            <a:avLst/>
          </a:prstGeom>
          <a:noFill/>
          <a:ln/>
        </p:spPr>
        <p:txBody>
          <a:bodyPr wrap="none" rtlCol="0" anchor="t"/>
          <a:lstStyle/>
          <a:p>
            <a:pPr marL="0" indent="0">
              <a:lnSpc>
                <a:spcPts val="5718"/>
              </a:lnSpc>
              <a:buNone/>
            </a:pPr>
            <a:r>
              <a:rPr lang="en-US" sz="4574" b="1" kern="0" spc="-137" dirty="0">
                <a:solidFill>
                  <a:srgbClr val="FFFFFF"/>
                </a:solidFill>
                <a:latin typeface="Overpass" pitchFamily="34" charset="0"/>
                <a:ea typeface="Overpass" pitchFamily="34" charset="-122"/>
                <a:cs typeface="Overpass" pitchFamily="34" charset="-120"/>
              </a:rPr>
              <a:t>Installing </a:t>
            </a:r>
            <a:r>
              <a:rPr lang="en-US" sz="4574" b="1" kern="0" spc="-137" dirty="0">
                <a:solidFill>
                  <a:srgbClr val="FFFFFF"/>
                </a:solidFill>
                <a:latin typeface="Overpass" pitchFamily="34" charset="0"/>
                <a:ea typeface="Overpass" pitchFamily="34" charset="-122"/>
              </a:rPr>
              <a:t>Pushgateway </a:t>
            </a:r>
            <a:r>
              <a:rPr lang="en-US" sz="4574" b="1" kern="0" spc="-137" dirty="0">
                <a:solidFill>
                  <a:srgbClr val="FFFFFF"/>
                </a:solidFill>
                <a:latin typeface="Overpass" pitchFamily="34" charset="0"/>
                <a:ea typeface="Overpass" pitchFamily="34" charset="-122"/>
                <a:cs typeface="Overpass" pitchFamily="34" charset="-120"/>
              </a:rPr>
              <a:t>: A Step-by-Step Guide</a:t>
            </a:r>
            <a:endParaRPr lang="en-US" sz="4574" dirty="0"/>
          </a:p>
        </p:txBody>
      </p:sp>
      <p:pic>
        <p:nvPicPr>
          <p:cNvPr id="5" name="Image 1" descr="preencoded.png"/>
          <p:cNvPicPr>
            <a:picLocks noChangeAspect="1"/>
          </p:cNvPicPr>
          <p:nvPr/>
        </p:nvPicPr>
        <p:blipFill>
          <a:blip r:embed="rId4"/>
          <a:stretch>
            <a:fillRect/>
          </a:stretch>
        </p:blipFill>
        <p:spPr>
          <a:xfrm>
            <a:off x="470853" y="1603375"/>
            <a:ext cx="4230886" cy="987504"/>
          </a:xfrm>
          <a:prstGeom prst="rect">
            <a:avLst/>
          </a:prstGeom>
        </p:spPr>
      </p:pic>
      <p:sp>
        <p:nvSpPr>
          <p:cNvPr id="6" name="Text 2"/>
          <p:cNvSpPr/>
          <p:nvPr/>
        </p:nvSpPr>
        <p:spPr>
          <a:xfrm>
            <a:off x="717669" y="2961164"/>
            <a:ext cx="2904530"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Download</a:t>
            </a:r>
            <a:endParaRPr lang="en-US" sz="2287" dirty="0"/>
          </a:p>
        </p:txBody>
      </p:sp>
      <p:sp>
        <p:nvSpPr>
          <p:cNvPr id="7" name="Text 3"/>
          <p:cNvSpPr/>
          <p:nvPr/>
        </p:nvSpPr>
        <p:spPr>
          <a:xfrm>
            <a:off x="717669" y="3472417"/>
            <a:ext cx="3737253" cy="4032353"/>
          </a:xfrm>
          <a:prstGeom prst="rect">
            <a:avLst/>
          </a:prstGeom>
          <a:noFill/>
          <a:ln/>
        </p:spPr>
        <p:txBody>
          <a:bodyPr wrap="square" rtlCol="0" anchor="t"/>
          <a:lstStyle/>
          <a:p>
            <a:pPr marL="0" indent="0" algn="l">
              <a:lnSpc>
                <a:spcPts val="3110"/>
              </a:lnSpc>
              <a:buNone/>
            </a:pPr>
            <a:r>
              <a:rPr lang="en-US" sz="1944" dirty="0">
                <a:solidFill>
                  <a:srgbClr val="E5E0DF"/>
                </a:solidFill>
                <a:latin typeface="Overpass" pitchFamily="34" charset="0"/>
                <a:ea typeface="Overpass" pitchFamily="34" charset="-122"/>
                <a:cs typeface="Overpass" pitchFamily="34" charset="-120"/>
              </a:rPr>
              <a:t>Visit the official Prometheus website to download the latest version of the software. The binaries are available for various operating systems, including Linux, Windows, and macOS.</a:t>
            </a:r>
          </a:p>
          <a:p>
            <a:pPr marL="0" indent="0" algn="l">
              <a:lnSpc>
                <a:spcPts val="3110"/>
              </a:lnSpc>
              <a:buNone/>
            </a:pPr>
            <a:endParaRPr lang="en-US" sz="1944" dirty="0">
              <a:solidFill>
                <a:srgbClr val="E5E0DF"/>
              </a:solidFill>
              <a:latin typeface="Overpass" pitchFamily="34" charset="0"/>
              <a:ea typeface="Overpass" pitchFamily="34" charset="-122"/>
            </a:endParaRPr>
          </a:p>
          <a:p>
            <a:pPr>
              <a:lnSpc>
                <a:spcPts val="3110"/>
              </a:lnSpc>
            </a:pPr>
            <a:r>
              <a:rPr lang="en-US" sz="1944" dirty="0">
                <a:solidFill>
                  <a:schemeClr val="bg1"/>
                </a:solidFill>
              </a:rPr>
              <a:t>https://prometheus.io/download/</a:t>
            </a:r>
          </a:p>
        </p:txBody>
      </p:sp>
      <p:pic>
        <p:nvPicPr>
          <p:cNvPr id="8" name="Image 2" descr="preencoded.png"/>
          <p:cNvPicPr>
            <a:picLocks noChangeAspect="1"/>
          </p:cNvPicPr>
          <p:nvPr/>
        </p:nvPicPr>
        <p:blipFill>
          <a:blip r:embed="rId5"/>
          <a:stretch>
            <a:fillRect/>
          </a:stretch>
        </p:blipFill>
        <p:spPr>
          <a:xfrm>
            <a:off x="4701738" y="1603375"/>
            <a:ext cx="4231005" cy="987504"/>
          </a:xfrm>
          <a:prstGeom prst="rect">
            <a:avLst/>
          </a:prstGeom>
        </p:spPr>
      </p:pic>
      <p:sp>
        <p:nvSpPr>
          <p:cNvPr id="9" name="Text 4"/>
          <p:cNvSpPr/>
          <p:nvPr/>
        </p:nvSpPr>
        <p:spPr>
          <a:xfrm>
            <a:off x="4948555" y="2961164"/>
            <a:ext cx="2904530"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Extract</a:t>
            </a:r>
            <a:endParaRPr lang="en-US" sz="2287" dirty="0"/>
          </a:p>
        </p:txBody>
      </p:sp>
      <p:sp>
        <p:nvSpPr>
          <p:cNvPr id="10" name="Text 5"/>
          <p:cNvSpPr/>
          <p:nvPr/>
        </p:nvSpPr>
        <p:spPr>
          <a:xfrm>
            <a:off x="4948555" y="3472418"/>
            <a:ext cx="3737372" cy="1975247"/>
          </a:xfrm>
          <a:prstGeom prst="rect">
            <a:avLst/>
          </a:prstGeom>
          <a:noFill/>
          <a:ln/>
        </p:spPr>
        <p:txBody>
          <a:bodyPr wrap="square" rtlCol="0" anchor="t"/>
          <a:lstStyle/>
          <a:p>
            <a:pPr>
              <a:lnSpc>
                <a:spcPts val="3110"/>
              </a:lnSpc>
            </a:pPr>
            <a:r>
              <a:rPr lang="en-US" sz="1944" dirty="0">
                <a:solidFill>
                  <a:srgbClr val="E5E0DF"/>
                </a:solidFill>
                <a:latin typeface="Overpass" pitchFamily="34" charset="0"/>
                <a:ea typeface="Overpass" pitchFamily="34" charset="-122"/>
                <a:cs typeface="Overpass" pitchFamily="34" charset="-120"/>
              </a:rPr>
              <a:t>Extract the downloaded package to a directory of your choice. This will provide you with the necessary files and directories to run </a:t>
            </a:r>
            <a:r>
              <a:rPr lang="en-US" sz="2000" b="1" kern="0" spc="-137" dirty="0">
                <a:solidFill>
                  <a:srgbClr val="FFFFFF"/>
                </a:solidFill>
                <a:latin typeface="Overpass" pitchFamily="34" charset="0"/>
                <a:ea typeface="Overpass" pitchFamily="34" charset="-122"/>
              </a:rPr>
              <a:t>Pushgateway</a:t>
            </a:r>
            <a:r>
              <a:rPr lang="en-US" sz="1944" dirty="0">
                <a:solidFill>
                  <a:srgbClr val="E5E0DF"/>
                </a:solidFill>
                <a:latin typeface="Overpass" pitchFamily="34" charset="0"/>
                <a:ea typeface="Overpass" pitchFamily="34" charset="-122"/>
                <a:cs typeface="Overpass" pitchFamily="34" charset="-120"/>
              </a:rPr>
              <a:t>.</a:t>
            </a:r>
            <a:endParaRPr lang="en-US" sz="1944" dirty="0"/>
          </a:p>
        </p:txBody>
      </p:sp>
      <p:pic>
        <p:nvPicPr>
          <p:cNvPr id="11" name="Image 3" descr="preencoded.png"/>
          <p:cNvPicPr>
            <a:picLocks noChangeAspect="1"/>
          </p:cNvPicPr>
          <p:nvPr/>
        </p:nvPicPr>
        <p:blipFill>
          <a:blip r:embed="rId6"/>
          <a:stretch>
            <a:fillRect/>
          </a:stretch>
        </p:blipFill>
        <p:spPr>
          <a:xfrm>
            <a:off x="8932743" y="1603375"/>
            <a:ext cx="4231005" cy="987504"/>
          </a:xfrm>
          <a:prstGeom prst="rect">
            <a:avLst/>
          </a:prstGeom>
        </p:spPr>
      </p:pic>
      <p:sp>
        <p:nvSpPr>
          <p:cNvPr id="12" name="Text 6"/>
          <p:cNvSpPr/>
          <p:nvPr/>
        </p:nvSpPr>
        <p:spPr>
          <a:xfrm>
            <a:off x="9179560" y="2961164"/>
            <a:ext cx="2904530" cy="363141"/>
          </a:xfrm>
          <a:prstGeom prst="rect">
            <a:avLst/>
          </a:prstGeom>
          <a:noFill/>
          <a:ln/>
        </p:spPr>
        <p:txBody>
          <a:bodyPr wrap="none" rtlCol="0" anchor="t"/>
          <a:lstStyle/>
          <a:p>
            <a:pPr marL="0" indent="0" algn="l">
              <a:lnSpc>
                <a:spcPts val="2859"/>
              </a:lnSpc>
              <a:buNone/>
            </a:pPr>
            <a:r>
              <a:rPr lang="en-US" sz="2287" b="1" kern="0" spc="-69" dirty="0">
                <a:solidFill>
                  <a:srgbClr val="E5E0DF"/>
                </a:solidFill>
                <a:latin typeface="Overpass" pitchFamily="34" charset="0"/>
                <a:ea typeface="Overpass" pitchFamily="34" charset="-122"/>
                <a:cs typeface="Overpass" pitchFamily="34" charset="-120"/>
              </a:rPr>
              <a:t>Configure</a:t>
            </a:r>
            <a:endParaRPr lang="en-US" sz="2287" dirty="0"/>
          </a:p>
        </p:txBody>
      </p:sp>
      <p:sp>
        <p:nvSpPr>
          <p:cNvPr id="13" name="Text 7"/>
          <p:cNvSpPr/>
          <p:nvPr/>
        </p:nvSpPr>
        <p:spPr>
          <a:xfrm>
            <a:off x="9179560" y="3472418"/>
            <a:ext cx="5339328" cy="2765346"/>
          </a:xfrm>
          <a:prstGeom prst="rect">
            <a:avLst/>
          </a:prstGeom>
          <a:noFill/>
          <a:ln/>
        </p:spPr>
        <p:txBody>
          <a:bodyPr wrap="square" rtlCol="0" anchor="t"/>
          <a:lstStyle/>
          <a:p>
            <a:pPr>
              <a:lnSpc>
                <a:spcPts val="3110"/>
              </a:lnSpc>
            </a:pPr>
            <a:r>
              <a:rPr lang="en-US" sz="1944" dirty="0">
                <a:solidFill>
                  <a:srgbClr val="E5E0DF"/>
                </a:solidFill>
                <a:latin typeface="Overpass" pitchFamily="34" charset="0"/>
                <a:ea typeface="Overpass" pitchFamily="34" charset="-122"/>
                <a:cs typeface="Overpass" pitchFamily="34" charset="-120"/>
              </a:rPr>
              <a:t>Create a </a:t>
            </a:r>
            <a:r>
              <a:rPr lang="en-US" sz="2000" b="1" kern="0" spc="-137" dirty="0">
                <a:solidFill>
                  <a:srgbClr val="FFFFFF"/>
                </a:solidFill>
                <a:latin typeface="Overpass" pitchFamily="34" charset="0"/>
                <a:ea typeface="Overpass" pitchFamily="34" charset="-122"/>
              </a:rPr>
              <a:t>user</a:t>
            </a:r>
            <a:r>
              <a:rPr lang="en-US" sz="1944" dirty="0">
                <a:solidFill>
                  <a:srgbClr val="E5E0DF"/>
                </a:solidFill>
                <a:latin typeface="Overpass" pitchFamily="34" charset="0"/>
                <a:ea typeface="Overpass" pitchFamily="34" charset="-122"/>
                <a:cs typeface="Overpass" pitchFamily="34" charset="-120"/>
              </a:rPr>
              <a:t> and </a:t>
            </a:r>
            <a:r>
              <a:rPr lang="en-US" sz="2000" b="1" kern="0" spc="-137" dirty="0">
                <a:solidFill>
                  <a:srgbClr val="FFFFFF"/>
                </a:solidFill>
                <a:latin typeface="Overpass" pitchFamily="34" charset="0"/>
                <a:ea typeface="Overpass" pitchFamily="34" charset="-122"/>
              </a:rPr>
              <a:t>Customize</a:t>
            </a:r>
            <a:r>
              <a:rPr lang="en-US" sz="1944" dirty="0">
                <a:solidFill>
                  <a:srgbClr val="E5E0DF"/>
                </a:solidFill>
                <a:latin typeface="Overpass" pitchFamily="34" charset="0"/>
                <a:ea typeface="Overpass" pitchFamily="34" charset="-122"/>
                <a:cs typeface="Overpass" pitchFamily="34" charset="-120"/>
              </a:rPr>
              <a:t> the Pushgateway . After that </a:t>
            </a:r>
            <a:r>
              <a:rPr lang="en-US" sz="2000" b="1" kern="0" spc="-137" dirty="0">
                <a:solidFill>
                  <a:srgbClr val="FFFFFF"/>
                </a:solidFill>
                <a:latin typeface="Overpass" pitchFamily="34" charset="0"/>
                <a:ea typeface="Overpass" pitchFamily="34" charset="-122"/>
              </a:rPr>
              <a:t>create service </a:t>
            </a:r>
            <a:r>
              <a:rPr lang="en-US" sz="1944" dirty="0">
                <a:solidFill>
                  <a:srgbClr val="E5E0DF"/>
                </a:solidFill>
                <a:latin typeface="Overpass" pitchFamily="34" charset="0"/>
                <a:ea typeface="Overpass" pitchFamily="34" charset="-122"/>
                <a:cs typeface="Overpass" pitchFamily="34" charset="-120"/>
              </a:rPr>
              <a:t>then </a:t>
            </a:r>
            <a:r>
              <a:rPr lang="en-US" sz="2000" b="1" kern="0" spc="-137" dirty="0">
                <a:solidFill>
                  <a:srgbClr val="FFFFFF"/>
                </a:solidFill>
                <a:latin typeface="Overpass" pitchFamily="34" charset="0"/>
                <a:ea typeface="Overpass" pitchFamily="34" charset="-122"/>
              </a:rPr>
              <a:t>run</a:t>
            </a:r>
            <a:r>
              <a:rPr lang="en-US" sz="1944" dirty="0">
                <a:solidFill>
                  <a:srgbClr val="E5E0DF"/>
                </a:solidFill>
                <a:latin typeface="Overpass" pitchFamily="34" charset="0"/>
                <a:ea typeface="Overpass" pitchFamily="34" charset="-122"/>
                <a:cs typeface="Overpass" pitchFamily="34" charset="-120"/>
              </a:rPr>
              <a:t> the Pushgateway</a:t>
            </a:r>
          </a:p>
        </p:txBody>
      </p:sp>
    </p:spTree>
    <p:extLst>
      <p:ext uri="{BB962C8B-B14F-4D97-AF65-F5344CB8AC3E}">
        <p14:creationId xmlns:p14="http://schemas.microsoft.com/office/powerpoint/2010/main" val="71210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 presetClass="entr" presetSubtype="0" fill="hold" nodeType="afterEffect">
                                  <p:stCondLst>
                                    <p:cond delay="0"/>
                                  </p:stCondLst>
                                  <p:iterate type="lt">
                                    <p:tmAbs val="10"/>
                                  </p:iterate>
                                  <p:childTnLst>
                                    <p:set>
                                      <p:cBhvr>
                                        <p:cTn id="17" dur="1" fill="hold">
                                          <p:stCondLst>
                                            <p:cond delay="0"/>
                                          </p:stCondLst>
                                        </p:cTn>
                                        <p:tgtEl>
                                          <p:spTgt spid="7">
                                            <p:txEl>
                                              <p:pRg st="0" end="0"/>
                                            </p:txEl>
                                          </p:spTgt>
                                        </p:tgtEl>
                                        <p:attrNameLst>
                                          <p:attrName>style.visibility</p:attrName>
                                        </p:attrNameLst>
                                      </p:cBhvr>
                                      <p:to>
                                        <p:strVal val="visible"/>
                                      </p:to>
                                    </p:set>
                                  </p:childTnLst>
                                </p:cTn>
                              </p:par>
                            </p:childTnLst>
                          </p:cTn>
                        </p:par>
                        <p:par>
                          <p:cTn id="18" fill="hold">
                            <p:stCondLst>
                              <p:cond delay="3041"/>
                            </p:stCondLst>
                            <p:childTnLst>
                              <p:par>
                                <p:cTn id="19" presetID="1" presetClass="entr" presetSubtype="0" fill="hold" nodeType="afterEffect">
                                  <p:stCondLst>
                                    <p:cond delay="0"/>
                                  </p:stCondLst>
                                  <p:iterate type="lt">
                                    <p:tmAbs val="10"/>
                                  </p:iterate>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47"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1" presetClass="entr" presetSubtype="0" fill="hold" grpId="0" nodeType="afterEffect">
                                  <p:stCondLst>
                                    <p:cond delay="0"/>
                                  </p:stCondLst>
                                  <p:iterate type="lt">
                                    <p:tmAbs val="10"/>
                                  </p:iterate>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47"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1500"/>
                            </p:stCondLst>
                            <p:childTnLst>
                              <p:par>
                                <p:cTn id="49" presetID="1" presetClass="entr" presetSubtype="0" fill="hold" grpId="0" nodeType="afterEffect">
                                  <p:stCondLst>
                                    <p:cond delay="0"/>
                                  </p:stCondLst>
                                  <p:iterate type="lt">
                                    <p:tmAbs val="10"/>
                                  </p:iterate>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397157" y="793214"/>
            <a:ext cx="12203894" cy="4135046"/>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01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200" dirty="0"/>
                <a:t>Basic of Prometheus</a:t>
              </a:r>
            </a:p>
          </p:txBody>
        </p:sp>
      </p:grpSp>
    </p:spTree>
    <p:extLst>
      <p:ext uri="{BB962C8B-B14F-4D97-AF65-F5344CB8AC3E}">
        <p14:creationId xmlns:p14="http://schemas.microsoft.com/office/powerpoint/2010/main" val="1522070779"/>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07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t>Lab for Push gateway</a:t>
              </a:r>
            </a:p>
          </p:txBody>
        </p:sp>
      </p:grpSp>
    </p:spTree>
    <p:extLst>
      <p:ext uri="{BB962C8B-B14F-4D97-AF65-F5344CB8AC3E}">
        <p14:creationId xmlns:p14="http://schemas.microsoft.com/office/powerpoint/2010/main" val="1237769033"/>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08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t>Defining rules</a:t>
              </a:r>
            </a:p>
          </p:txBody>
        </p:sp>
      </p:grpSp>
      <p:sp>
        <p:nvSpPr>
          <p:cNvPr id="2" name="Rectangle 1">
            <a:extLst>
              <a:ext uri="{FF2B5EF4-FFF2-40B4-BE49-F238E27FC236}">
                <a16:creationId xmlns:a16="http://schemas.microsoft.com/office/drawing/2014/main" id="{D411897B-9A58-C295-470D-972B3D4B7D68}"/>
              </a:ext>
            </a:extLst>
          </p:cNvPr>
          <p:cNvSpPr/>
          <p:nvPr/>
        </p:nvSpPr>
        <p:spPr>
          <a:xfrm>
            <a:off x="3846286" y="5683114"/>
            <a:ext cx="9202871" cy="11531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https://www.linkedin.com/in/anishrana2001/</a:t>
            </a:r>
          </a:p>
        </p:txBody>
      </p:sp>
    </p:spTree>
    <p:extLst>
      <p:ext uri="{BB962C8B-B14F-4D97-AF65-F5344CB8AC3E}">
        <p14:creationId xmlns:p14="http://schemas.microsoft.com/office/powerpoint/2010/main" val="1324525598"/>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A106-CDBF-723D-6E0D-2721B358F8F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78A532-3C95-9AAE-FDAA-EEFD3ED9DF14}"/>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4ABCC27B-DEBA-AC75-18CF-D52DF6DA8E45}"/>
              </a:ext>
            </a:extLst>
          </p:cNvPr>
          <p:cNvSpPr/>
          <p:nvPr/>
        </p:nvSpPr>
        <p:spPr>
          <a:xfrm>
            <a:off x="567159" y="567159"/>
            <a:ext cx="2951545" cy="891251"/>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Rules</a:t>
            </a:r>
            <a:endParaRPr lang="en-US" dirty="0"/>
          </a:p>
        </p:txBody>
      </p:sp>
      <p:sp>
        <p:nvSpPr>
          <p:cNvPr id="5" name="Rectangle 4">
            <a:extLst>
              <a:ext uri="{FF2B5EF4-FFF2-40B4-BE49-F238E27FC236}">
                <a16:creationId xmlns:a16="http://schemas.microsoft.com/office/drawing/2014/main" id="{FA3D68EE-7A1C-AE91-2217-64F44F1FB3F0}"/>
              </a:ext>
            </a:extLst>
          </p:cNvPr>
          <p:cNvSpPr/>
          <p:nvPr/>
        </p:nvSpPr>
        <p:spPr>
          <a:xfrm>
            <a:off x="1508565" y="1895354"/>
            <a:ext cx="2951545" cy="891251"/>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recording rules</a:t>
            </a:r>
            <a:endParaRPr lang="en-US" dirty="0"/>
          </a:p>
        </p:txBody>
      </p:sp>
      <p:sp>
        <p:nvSpPr>
          <p:cNvPr id="6" name="Rectangle 5">
            <a:extLst>
              <a:ext uri="{FF2B5EF4-FFF2-40B4-BE49-F238E27FC236}">
                <a16:creationId xmlns:a16="http://schemas.microsoft.com/office/drawing/2014/main" id="{F5937229-8332-398C-0314-2273A4F2B069}"/>
              </a:ext>
            </a:extLst>
          </p:cNvPr>
          <p:cNvSpPr/>
          <p:nvPr/>
        </p:nvSpPr>
        <p:spPr>
          <a:xfrm>
            <a:off x="1508566" y="3223549"/>
            <a:ext cx="2951545" cy="891251"/>
          </a:xfrm>
          <a:prstGeom prst="rect">
            <a:avLst/>
          </a:prstGeom>
          <a:noFill/>
          <a:ln w="952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alerting rules</a:t>
            </a:r>
            <a:endParaRPr lang="en-US" dirty="0"/>
          </a:p>
        </p:txBody>
      </p:sp>
      <p:cxnSp>
        <p:nvCxnSpPr>
          <p:cNvPr id="8" name="Straight Connector 7">
            <a:extLst>
              <a:ext uri="{FF2B5EF4-FFF2-40B4-BE49-F238E27FC236}">
                <a16:creationId xmlns:a16="http://schemas.microsoft.com/office/drawing/2014/main" id="{174AB816-4019-A261-2ED3-2ADF8F8A5747}"/>
              </a:ext>
            </a:extLst>
          </p:cNvPr>
          <p:cNvCxnSpPr>
            <a:cxnSpLocks/>
          </p:cNvCxnSpPr>
          <p:nvPr/>
        </p:nvCxnSpPr>
        <p:spPr>
          <a:xfrm>
            <a:off x="601883" y="1458410"/>
            <a:ext cx="0" cy="218906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7458685-58C4-3722-053F-168FB284701E}"/>
              </a:ext>
            </a:extLst>
          </p:cNvPr>
          <p:cNvCxnSpPr>
            <a:cxnSpLocks/>
            <a:stCxn id="5" idx="1"/>
          </p:cNvCxnSpPr>
          <p:nvPr/>
        </p:nvCxnSpPr>
        <p:spPr>
          <a:xfrm flipH="1">
            <a:off x="567159" y="2340980"/>
            <a:ext cx="941406" cy="868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3127C9-7E6B-5BFA-9D4E-CB496A074A94}"/>
              </a:ext>
            </a:extLst>
          </p:cNvPr>
          <p:cNvCxnSpPr>
            <a:cxnSpLocks/>
          </p:cNvCxnSpPr>
          <p:nvPr/>
        </p:nvCxnSpPr>
        <p:spPr>
          <a:xfrm flipH="1">
            <a:off x="567159" y="3638790"/>
            <a:ext cx="941406" cy="868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70FAA35-96A6-D79A-96FC-A9E0C9738253}"/>
              </a:ext>
            </a:extLst>
          </p:cNvPr>
          <p:cNvSpPr/>
          <p:nvPr/>
        </p:nvSpPr>
        <p:spPr>
          <a:xfrm>
            <a:off x="567159" y="5209331"/>
            <a:ext cx="3052482" cy="4673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Rule files use YAML.</a:t>
            </a:r>
          </a:p>
        </p:txBody>
      </p:sp>
    </p:spTree>
    <p:extLst>
      <p:ext uri="{BB962C8B-B14F-4D97-AF65-F5344CB8AC3E}">
        <p14:creationId xmlns:p14="http://schemas.microsoft.com/office/powerpoint/2010/main" val="409374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1750"/>
                            </p:stCondLst>
                            <p:childTnLst>
                              <p:par>
                                <p:cTn id="14" presetID="22" presetClass="entr" presetSubtype="8" fill="hold" nodeType="after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3000"/>
                            </p:stCondLst>
                            <p:childTnLst>
                              <p:par>
                                <p:cTn id="18" presetID="4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4000"/>
                            </p:stCondLst>
                            <p:childTnLst>
                              <p:par>
                                <p:cTn id="24" presetID="22" presetClass="entr" presetSubtype="8" fill="hold" nodeType="afterEffect">
                                  <p:stCondLst>
                                    <p:cond delay="75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5250"/>
                            </p:stCondLst>
                            <p:childTnLst>
                              <p:par>
                                <p:cTn id="28" presetID="47"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50"/>
                                  </p:iterate>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EA5BE2-9595-4D7E-40A8-658EF9A9C114}"/>
              </a:ext>
            </a:extLst>
          </p:cNvPr>
          <p:cNvSpPr txBox="1"/>
          <p:nvPr/>
        </p:nvSpPr>
        <p:spPr>
          <a:xfrm>
            <a:off x="2077452" y="445329"/>
            <a:ext cx="5005136" cy="584775"/>
          </a:xfrm>
          <a:prstGeom prst="rect">
            <a:avLst/>
          </a:prstGeom>
          <a:noFill/>
        </p:spPr>
        <p:txBody>
          <a:bodyPr wrap="square">
            <a:spAutoFit/>
          </a:bodyPr>
          <a:lstStyle/>
          <a:p>
            <a:r>
              <a:rPr lang="en-US" sz="3200" dirty="0">
                <a:solidFill>
                  <a:schemeClr val="accent2"/>
                </a:solidFill>
              </a:rPr>
              <a:t>What Are Recording Rules?</a:t>
            </a:r>
          </a:p>
        </p:txBody>
      </p:sp>
      <p:sp>
        <p:nvSpPr>
          <p:cNvPr id="7" name="TextBox 6">
            <a:extLst>
              <a:ext uri="{FF2B5EF4-FFF2-40B4-BE49-F238E27FC236}">
                <a16:creationId xmlns:a16="http://schemas.microsoft.com/office/drawing/2014/main" id="{59C3A9B1-9BFE-4F3F-7D32-BF9DCAF1CCBB}"/>
              </a:ext>
            </a:extLst>
          </p:cNvPr>
          <p:cNvSpPr txBox="1"/>
          <p:nvPr/>
        </p:nvSpPr>
        <p:spPr>
          <a:xfrm>
            <a:off x="240630" y="1025360"/>
            <a:ext cx="14389769" cy="830997"/>
          </a:xfrm>
          <a:prstGeom prst="rect">
            <a:avLst/>
          </a:prstGeom>
          <a:noFill/>
        </p:spPr>
        <p:txBody>
          <a:bodyPr wrap="square">
            <a:spAutoFit/>
          </a:bodyPr>
          <a:lstStyle/>
          <a:p>
            <a:r>
              <a:rPr lang="en-US" sz="2400" dirty="0">
                <a:solidFill>
                  <a:schemeClr val="bg1"/>
                </a:solidFill>
                <a:highlight>
                  <a:srgbClr val="0000FF"/>
                </a:highlight>
              </a:rPr>
              <a:t>Definition</a:t>
            </a:r>
            <a:r>
              <a:rPr lang="en-US" sz="2400" dirty="0">
                <a:solidFill>
                  <a:schemeClr val="bg1"/>
                </a:solidFill>
              </a:rPr>
              <a:t>: Recording rules allow you to define expressions in </a:t>
            </a:r>
            <a:r>
              <a:rPr lang="en-US" sz="2400" dirty="0" err="1">
                <a:solidFill>
                  <a:schemeClr val="bg1"/>
                </a:solidFill>
              </a:rPr>
              <a:t>PromQL</a:t>
            </a:r>
            <a:r>
              <a:rPr lang="en-US" sz="2400" dirty="0">
                <a:solidFill>
                  <a:schemeClr val="bg1"/>
                </a:solidFill>
              </a:rPr>
              <a:t> (Prometheus Query Language) that are evaluated regularly and stored as new time series.</a:t>
            </a:r>
          </a:p>
        </p:txBody>
      </p:sp>
      <p:sp>
        <p:nvSpPr>
          <p:cNvPr id="9" name="TextBox 8">
            <a:extLst>
              <a:ext uri="{FF2B5EF4-FFF2-40B4-BE49-F238E27FC236}">
                <a16:creationId xmlns:a16="http://schemas.microsoft.com/office/drawing/2014/main" id="{8D5547B7-CA8B-13B1-1C6C-77663160B4B6}"/>
              </a:ext>
            </a:extLst>
          </p:cNvPr>
          <p:cNvSpPr txBox="1"/>
          <p:nvPr/>
        </p:nvSpPr>
        <p:spPr>
          <a:xfrm>
            <a:off x="240630" y="1974349"/>
            <a:ext cx="14389770" cy="830997"/>
          </a:xfrm>
          <a:prstGeom prst="rect">
            <a:avLst/>
          </a:prstGeom>
          <a:noFill/>
        </p:spPr>
        <p:txBody>
          <a:bodyPr wrap="square">
            <a:spAutoFit/>
          </a:bodyPr>
          <a:lstStyle/>
          <a:p>
            <a:r>
              <a:rPr lang="en-US" sz="2400" dirty="0">
                <a:solidFill>
                  <a:schemeClr val="bg1"/>
                </a:solidFill>
                <a:highlight>
                  <a:srgbClr val="0000FF"/>
                </a:highlight>
              </a:rPr>
              <a:t>Purpose</a:t>
            </a:r>
            <a:r>
              <a:rPr lang="en-US" sz="2400" dirty="0">
                <a:solidFill>
                  <a:schemeClr val="bg1"/>
                </a:solidFill>
              </a:rPr>
              <a:t>: They are designed to optimize performance by precomputing expensive or frequently used queries, making it faster to retrieve these results later.</a:t>
            </a:r>
          </a:p>
        </p:txBody>
      </p:sp>
      <p:sp>
        <p:nvSpPr>
          <p:cNvPr id="19" name="TextBox 18">
            <a:extLst>
              <a:ext uri="{FF2B5EF4-FFF2-40B4-BE49-F238E27FC236}">
                <a16:creationId xmlns:a16="http://schemas.microsoft.com/office/drawing/2014/main" id="{900B9622-4BCB-734E-B798-85111F423147}"/>
              </a:ext>
            </a:extLst>
          </p:cNvPr>
          <p:cNvSpPr txBox="1"/>
          <p:nvPr/>
        </p:nvSpPr>
        <p:spPr>
          <a:xfrm>
            <a:off x="2077452" y="3530025"/>
            <a:ext cx="4804614" cy="584775"/>
          </a:xfrm>
          <a:prstGeom prst="rect">
            <a:avLst/>
          </a:prstGeom>
          <a:noFill/>
        </p:spPr>
        <p:txBody>
          <a:bodyPr wrap="square">
            <a:spAutoFit/>
          </a:bodyPr>
          <a:lstStyle/>
          <a:p>
            <a:r>
              <a:rPr lang="en-US" sz="3200" dirty="0">
                <a:solidFill>
                  <a:schemeClr val="accent2"/>
                </a:solidFill>
              </a:rPr>
              <a:t>Why Use Recording Rules?</a:t>
            </a:r>
          </a:p>
        </p:txBody>
      </p:sp>
      <p:sp>
        <p:nvSpPr>
          <p:cNvPr id="21" name="TextBox 20">
            <a:extLst>
              <a:ext uri="{FF2B5EF4-FFF2-40B4-BE49-F238E27FC236}">
                <a16:creationId xmlns:a16="http://schemas.microsoft.com/office/drawing/2014/main" id="{877C7084-7D51-1D97-9882-7F1E4E60B1D1}"/>
              </a:ext>
            </a:extLst>
          </p:cNvPr>
          <p:cNvSpPr txBox="1"/>
          <p:nvPr/>
        </p:nvSpPr>
        <p:spPr>
          <a:xfrm>
            <a:off x="240631" y="4358058"/>
            <a:ext cx="14389769" cy="1200329"/>
          </a:xfrm>
          <a:prstGeom prst="rect">
            <a:avLst/>
          </a:prstGeom>
          <a:noFill/>
        </p:spPr>
        <p:txBody>
          <a:bodyPr wrap="square">
            <a:spAutoFit/>
          </a:bodyPr>
          <a:lstStyle/>
          <a:p>
            <a:r>
              <a:rPr lang="en-US" sz="2400" dirty="0">
                <a:solidFill>
                  <a:schemeClr val="bg1"/>
                </a:solidFill>
                <a:highlight>
                  <a:srgbClr val="0000FF"/>
                </a:highlight>
              </a:rPr>
              <a:t>Performance Improvement</a:t>
            </a:r>
            <a:r>
              <a:rPr lang="en-US" sz="2400" dirty="0">
                <a:solidFill>
                  <a:schemeClr val="bg1"/>
                </a:solidFill>
              </a:rPr>
              <a:t>: Recording rules precompute frequently needed or computationally expensive expressions and save their results as new time series. This makes querying these precomputed results much faster than executing the original expression every time</a:t>
            </a:r>
            <a:r>
              <a:rPr lang="en-US" dirty="0">
                <a:solidFill>
                  <a:schemeClr val="bg1"/>
                </a:solidFill>
              </a:rPr>
              <a:t>.</a:t>
            </a:r>
          </a:p>
        </p:txBody>
      </p:sp>
      <p:sp>
        <p:nvSpPr>
          <p:cNvPr id="23" name="TextBox 22">
            <a:extLst>
              <a:ext uri="{FF2B5EF4-FFF2-40B4-BE49-F238E27FC236}">
                <a16:creationId xmlns:a16="http://schemas.microsoft.com/office/drawing/2014/main" id="{0F9ADF61-4650-D12F-CE28-E3BACE0E1ABF}"/>
              </a:ext>
            </a:extLst>
          </p:cNvPr>
          <p:cNvSpPr txBox="1"/>
          <p:nvPr/>
        </p:nvSpPr>
        <p:spPr>
          <a:xfrm>
            <a:off x="240631" y="5713747"/>
            <a:ext cx="13683914" cy="830997"/>
          </a:xfrm>
          <a:prstGeom prst="rect">
            <a:avLst/>
          </a:prstGeom>
          <a:noFill/>
        </p:spPr>
        <p:txBody>
          <a:bodyPr wrap="square">
            <a:spAutoFit/>
          </a:bodyPr>
          <a:lstStyle/>
          <a:p>
            <a:r>
              <a:rPr lang="en-US" sz="2400" dirty="0">
                <a:solidFill>
                  <a:schemeClr val="bg1"/>
                </a:solidFill>
                <a:highlight>
                  <a:srgbClr val="0000FF"/>
                </a:highlight>
              </a:rPr>
              <a:t>Simplification</a:t>
            </a:r>
            <a:r>
              <a:rPr lang="en-US" sz="2400" dirty="0">
                <a:solidFill>
                  <a:schemeClr val="bg1"/>
                </a:solidFill>
              </a:rPr>
              <a:t>: They help simplify complex or repetitive </a:t>
            </a:r>
            <a:r>
              <a:rPr lang="en-US" sz="2400" dirty="0" err="1">
                <a:solidFill>
                  <a:schemeClr val="bg1"/>
                </a:solidFill>
              </a:rPr>
              <a:t>PromQL</a:t>
            </a:r>
            <a:r>
              <a:rPr lang="en-US" sz="2400" dirty="0">
                <a:solidFill>
                  <a:schemeClr val="bg1"/>
                </a:solidFill>
              </a:rPr>
              <a:t> subexpressions, </a:t>
            </a:r>
          </a:p>
          <a:p>
            <a:r>
              <a:rPr lang="en-US" sz="2400" dirty="0">
                <a:solidFill>
                  <a:schemeClr val="bg1"/>
                </a:solidFill>
              </a:rPr>
              <a:t>making your queries easier to manage and understand.</a:t>
            </a:r>
          </a:p>
        </p:txBody>
      </p:sp>
      <p:sp>
        <p:nvSpPr>
          <p:cNvPr id="25" name="TextBox 24">
            <a:extLst>
              <a:ext uri="{FF2B5EF4-FFF2-40B4-BE49-F238E27FC236}">
                <a16:creationId xmlns:a16="http://schemas.microsoft.com/office/drawing/2014/main" id="{2AEFD370-6B52-980A-5FA9-CDD3B0E558AD}"/>
              </a:ext>
            </a:extLst>
          </p:cNvPr>
          <p:cNvSpPr txBox="1"/>
          <p:nvPr/>
        </p:nvSpPr>
        <p:spPr>
          <a:xfrm>
            <a:off x="240632" y="6683841"/>
            <a:ext cx="14389768" cy="830997"/>
          </a:xfrm>
          <a:prstGeom prst="rect">
            <a:avLst/>
          </a:prstGeom>
          <a:noFill/>
        </p:spPr>
        <p:txBody>
          <a:bodyPr wrap="square">
            <a:spAutoFit/>
          </a:bodyPr>
          <a:lstStyle/>
          <a:p>
            <a:r>
              <a:rPr lang="en-US" sz="2400" dirty="0">
                <a:solidFill>
                  <a:schemeClr val="bg1"/>
                </a:solidFill>
                <a:highlight>
                  <a:srgbClr val="0000FF"/>
                </a:highlight>
              </a:rPr>
              <a:t>Efficiency</a:t>
            </a:r>
            <a:r>
              <a:rPr lang="en-US" sz="2400" dirty="0">
                <a:solidFill>
                  <a:schemeClr val="bg1"/>
                </a:solidFill>
              </a:rPr>
              <a:t>: By reducing the computational load on the Prometheus server, </a:t>
            </a:r>
          </a:p>
          <a:p>
            <a:r>
              <a:rPr lang="en-US" sz="2400" dirty="0">
                <a:solidFill>
                  <a:schemeClr val="bg1"/>
                </a:solidFill>
              </a:rPr>
              <a:t>recording rules help maintain efficient and scalable monitoring setups</a:t>
            </a:r>
            <a:r>
              <a:rPr lang="en-US" dirty="0">
                <a:solidFill>
                  <a:schemeClr val="bg1"/>
                </a:solidFill>
              </a:rPr>
              <a:t>.</a:t>
            </a:r>
          </a:p>
        </p:txBody>
      </p:sp>
      <p:sp>
        <p:nvSpPr>
          <p:cNvPr id="2" name="Rectangle 1">
            <a:extLst>
              <a:ext uri="{FF2B5EF4-FFF2-40B4-BE49-F238E27FC236}">
                <a16:creationId xmlns:a16="http://schemas.microsoft.com/office/drawing/2014/main" id="{535FF914-55E8-4B6E-2487-F08BB1D4B67E}"/>
              </a:ext>
            </a:extLst>
          </p:cNvPr>
          <p:cNvSpPr/>
          <p:nvPr/>
        </p:nvSpPr>
        <p:spPr>
          <a:xfrm>
            <a:off x="2077452" y="2918169"/>
            <a:ext cx="11059886" cy="5847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FFC000"/>
                </a:solidFill>
                <a:effectLst/>
                <a:latin typeface="Arial Unicode MS"/>
              </a:rPr>
              <a:t>rate(</a:t>
            </a:r>
            <a:r>
              <a:rPr kumimoji="0" lang="en-US" altLang="en-US" sz="2800" b="0" i="0" u="none" strike="noStrike" cap="none" normalizeH="0" baseline="0" dirty="0" err="1">
                <a:ln>
                  <a:noFill/>
                </a:ln>
                <a:solidFill>
                  <a:srgbClr val="FFC000"/>
                </a:solidFill>
                <a:effectLst/>
                <a:latin typeface="Arial Unicode MS"/>
              </a:rPr>
              <a:t>prometheus_http_requests_total</a:t>
            </a:r>
            <a:r>
              <a:rPr kumimoji="0" lang="en-US" altLang="en-US" sz="2800" b="0" i="0" u="none" strike="noStrike" cap="none" normalizeH="0" baseline="0" dirty="0">
                <a:ln>
                  <a:noFill/>
                </a:ln>
                <a:solidFill>
                  <a:srgbClr val="FFC000"/>
                </a:solidFill>
                <a:effectLst/>
                <a:latin typeface="Arial Unicode MS"/>
              </a:rPr>
              <a:t>{handler="/</a:t>
            </a:r>
            <a:r>
              <a:rPr kumimoji="0" lang="en-US" altLang="en-US" sz="2800" b="0" i="0" u="none" strike="noStrike" cap="none" normalizeH="0" baseline="0" dirty="0" err="1">
                <a:ln>
                  <a:noFill/>
                </a:ln>
                <a:solidFill>
                  <a:srgbClr val="FFC000"/>
                </a:solidFill>
                <a:effectLst/>
                <a:latin typeface="Arial Unicode MS"/>
              </a:rPr>
              <a:t>api</a:t>
            </a:r>
            <a:r>
              <a:rPr kumimoji="0" lang="en-US" altLang="en-US" sz="2800" b="0" i="0" u="none" strike="noStrike" cap="none" normalizeH="0" baseline="0" dirty="0">
                <a:ln>
                  <a:noFill/>
                </a:ln>
                <a:solidFill>
                  <a:srgbClr val="FFC000"/>
                </a:solidFill>
                <a:effectLst/>
                <a:latin typeface="Arial Unicode MS"/>
              </a:rPr>
              <a:t>/v1/query"}[5m])</a:t>
            </a:r>
            <a:endParaRPr kumimoji="0" lang="en-US" altLang="en-US" sz="2800" b="0" i="0" u="none" strike="noStrike" cap="none" normalizeH="0" baseline="0" dirty="0">
              <a:ln>
                <a:noFill/>
              </a:ln>
              <a:solidFill>
                <a:srgbClr val="FFC000"/>
              </a:solidFill>
              <a:effectLst/>
            </a:endParaRPr>
          </a:p>
        </p:txBody>
      </p:sp>
    </p:spTree>
    <p:extLst>
      <p:ext uri="{BB962C8B-B14F-4D97-AF65-F5344CB8AC3E}">
        <p14:creationId xmlns:p14="http://schemas.microsoft.com/office/powerpoint/2010/main" val="1431706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type="lt">
                                    <p:tmAbs val="50"/>
                                  </p:iterate>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par>
                          <p:cTn id="24" fill="hold">
                            <p:stCondLst>
                              <p:cond delay="0"/>
                            </p:stCondLst>
                            <p:childTnLst>
                              <p:par>
                                <p:cTn id="25" presetID="6" presetClass="emph" presetSubtype="0" fill="hold" grpId="0" nodeType="afterEffect">
                                  <p:stCondLst>
                                    <p:cond delay="0"/>
                                  </p:stCondLst>
                                  <p:childTnLst>
                                    <p:animScale>
                                      <p:cBhvr>
                                        <p:cTn id="26" dur="2000" fill="hold"/>
                                        <p:tgtEl>
                                          <p:spTgt spid="19"/>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50"/>
                                  </p:iterate>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lt">
                                    <p:tmAbs val="50"/>
                                  </p:iterate>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50"/>
                                  </p:iterate>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9" grpId="0"/>
      <p:bldP spid="19" grpId="1"/>
      <p:bldP spid="21" grpId="0"/>
      <p:bldP spid="23" grpId="0"/>
      <p:bldP spid="25" grpId="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5C0BBB4-02B0-9930-D1B2-25EF8A7D96AF}"/>
              </a:ext>
            </a:extLst>
          </p:cNvPr>
          <p:cNvSpPr txBox="1"/>
          <p:nvPr/>
        </p:nvSpPr>
        <p:spPr>
          <a:xfrm>
            <a:off x="2200059" y="48891"/>
            <a:ext cx="5791200" cy="584775"/>
          </a:xfrm>
          <a:prstGeom prst="rect">
            <a:avLst/>
          </a:prstGeom>
          <a:noFill/>
        </p:spPr>
        <p:txBody>
          <a:bodyPr wrap="square">
            <a:spAutoFit/>
          </a:bodyPr>
          <a:lstStyle/>
          <a:p>
            <a:r>
              <a:rPr lang="en-US" sz="3200" dirty="0">
                <a:solidFill>
                  <a:schemeClr val="accent2"/>
                </a:solidFill>
              </a:rPr>
              <a:t>When to Use Recording Rules?</a:t>
            </a:r>
          </a:p>
        </p:txBody>
      </p:sp>
      <p:sp>
        <p:nvSpPr>
          <p:cNvPr id="16" name="TextBox 15">
            <a:extLst>
              <a:ext uri="{FF2B5EF4-FFF2-40B4-BE49-F238E27FC236}">
                <a16:creationId xmlns:a16="http://schemas.microsoft.com/office/drawing/2014/main" id="{93D701DE-D659-6815-41CC-94A507D76AE4}"/>
              </a:ext>
            </a:extLst>
          </p:cNvPr>
          <p:cNvSpPr txBox="1"/>
          <p:nvPr/>
        </p:nvSpPr>
        <p:spPr>
          <a:xfrm>
            <a:off x="368968" y="746649"/>
            <a:ext cx="14261431" cy="830997"/>
          </a:xfrm>
          <a:prstGeom prst="rect">
            <a:avLst/>
          </a:prstGeom>
          <a:noFill/>
        </p:spPr>
        <p:txBody>
          <a:bodyPr wrap="square">
            <a:spAutoFit/>
          </a:bodyPr>
          <a:lstStyle/>
          <a:p>
            <a:r>
              <a:rPr lang="en-US" sz="2400" dirty="0">
                <a:solidFill>
                  <a:schemeClr val="bg1"/>
                </a:solidFill>
                <a:highlight>
                  <a:srgbClr val="0000FF"/>
                </a:highlight>
              </a:rPr>
              <a:t>Frequent Queries</a:t>
            </a:r>
            <a:r>
              <a:rPr lang="en-US" sz="2400" dirty="0">
                <a:solidFill>
                  <a:schemeClr val="bg1"/>
                </a:solidFill>
              </a:rPr>
              <a:t>: When you have queries that are run frequently, such as those used in dashboards that refresh often.</a:t>
            </a:r>
          </a:p>
        </p:txBody>
      </p:sp>
      <p:sp>
        <p:nvSpPr>
          <p:cNvPr id="17" name="TextBox 16">
            <a:extLst>
              <a:ext uri="{FF2B5EF4-FFF2-40B4-BE49-F238E27FC236}">
                <a16:creationId xmlns:a16="http://schemas.microsoft.com/office/drawing/2014/main" id="{A1586155-9196-6414-4511-3F46C4DEE90E}"/>
              </a:ext>
            </a:extLst>
          </p:cNvPr>
          <p:cNvSpPr txBox="1"/>
          <p:nvPr/>
        </p:nvSpPr>
        <p:spPr>
          <a:xfrm>
            <a:off x="368969" y="2857055"/>
            <a:ext cx="14261430" cy="461665"/>
          </a:xfrm>
          <a:prstGeom prst="rect">
            <a:avLst/>
          </a:prstGeom>
          <a:noFill/>
        </p:spPr>
        <p:txBody>
          <a:bodyPr wrap="square">
            <a:spAutoFit/>
          </a:bodyPr>
          <a:lstStyle/>
          <a:p>
            <a:r>
              <a:rPr lang="en-US" sz="2400" dirty="0">
                <a:solidFill>
                  <a:schemeClr val="bg1"/>
                </a:solidFill>
                <a:highlight>
                  <a:srgbClr val="0000FF"/>
                </a:highlight>
              </a:rPr>
              <a:t>Aggregations</a:t>
            </a:r>
            <a:r>
              <a:rPr lang="en-US" sz="2400" dirty="0">
                <a:solidFill>
                  <a:schemeClr val="bg1"/>
                </a:solidFill>
              </a:rPr>
              <a:t>: When you need to perform aggregations or transformations on raw  time series data.</a:t>
            </a:r>
          </a:p>
        </p:txBody>
      </p:sp>
      <p:sp>
        <p:nvSpPr>
          <p:cNvPr id="18" name="TextBox 17">
            <a:extLst>
              <a:ext uri="{FF2B5EF4-FFF2-40B4-BE49-F238E27FC236}">
                <a16:creationId xmlns:a16="http://schemas.microsoft.com/office/drawing/2014/main" id="{789239B5-14F0-C44B-D415-2FB35917DE23}"/>
              </a:ext>
            </a:extLst>
          </p:cNvPr>
          <p:cNvSpPr txBox="1"/>
          <p:nvPr/>
        </p:nvSpPr>
        <p:spPr>
          <a:xfrm>
            <a:off x="368967" y="1770384"/>
            <a:ext cx="14029204" cy="830997"/>
          </a:xfrm>
          <a:prstGeom prst="rect">
            <a:avLst/>
          </a:prstGeom>
          <a:noFill/>
        </p:spPr>
        <p:txBody>
          <a:bodyPr wrap="square">
            <a:spAutoFit/>
          </a:bodyPr>
          <a:lstStyle/>
          <a:p>
            <a:r>
              <a:rPr lang="en-US" sz="2400" dirty="0">
                <a:solidFill>
                  <a:schemeClr val="bg1"/>
                </a:solidFill>
                <a:highlight>
                  <a:srgbClr val="0000FF"/>
                </a:highlight>
              </a:rPr>
              <a:t>Complex Calculations</a:t>
            </a:r>
            <a:r>
              <a:rPr lang="en-US" sz="2400" dirty="0">
                <a:solidFill>
                  <a:schemeClr val="bg1"/>
                </a:solidFill>
              </a:rPr>
              <a:t>: When dealing with complex calculations that are computationally expensive and slow to execute.</a:t>
            </a:r>
          </a:p>
        </p:txBody>
      </p:sp>
      <p:sp>
        <p:nvSpPr>
          <p:cNvPr id="20" name="TextBox 19">
            <a:extLst>
              <a:ext uri="{FF2B5EF4-FFF2-40B4-BE49-F238E27FC236}">
                <a16:creationId xmlns:a16="http://schemas.microsoft.com/office/drawing/2014/main" id="{905233CE-69A5-E58E-743F-243E99AC7202}"/>
              </a:ext>
            </a:extLst>
          </p:cNvPr>
          <p:cNvSpPr txBox="1"/>
          <p:nvPr/>
        </p:nvSpPr>
        <p:spPr>
          <a:xfrm>
            <a:off x="2200059" y="3701952"/>
            <a:ext cx="5454315" cy="584775"/>
          </a:xfrm>
          <a:prstGeom prst="rect">
            <a:avLst/>
          </a:prstGeom>
          <a:noFill/>
        </p:spPr>
        <p:txBody>
          <a:bodyPr wrap="square">
            <a:spAutoFit/>
          </a:bodyPr>
          <a:lstStyle/>
          <a:p>
            <a:r>
              <a:rPr lang="en-US" sz="3200" dirty="0">
                <a:solidFill>
                  <a:schemeClr val="accent2"/>
                </a:solidFill>
              </a:rPr>
              <a:t>Where to Use Recording Rules?</a:t>
            </a:r>
          </a:p>
        </p:txBody>
      </p:sp>
      <p:sp>
        <p:nvSpPr>
          <p:cNvPr id="22" name="TextBox 21">
            <a:extLst>
              <a:ext uri="{FF2B5EF4-FFF2-40B4-BE49-F238E27FC236}">
                <a16:creationId xmlns:a16="http://schemas.microsoft.com/office/drawing/2014/main" id="{9047E1FF-5969-5B1F-90D9-D0FB924ABECD}"/>
              </a:ext>
            </a:extLst>
          </p:cNvPr>
          <p:cNvSpPr txBox="1"/>
          <p:nvPr/>
        </p:nvSpPr>
        <p:spPr>
          <a:xfrm>
            <a:off x="368968" y="4680047"/>
            <a:ext cx="13411199" cy="461665"/>
          </a:xfrm>
          <a:prstGeom prst="rect">
            <a:avLst/>
          </a:prstGeom>
          <a:noFill/>
        </p:spPr>
        <p:txBody>
          <a:bodyPr wrap="square">
            <a:spAutoFit/>
          </a:bodyPr>
          <a:lstStyle/>
          <a:p>
            <a:r>
              <a:rPr lang="en-US" sz="2400" dirty="0">
                <a:solidFill>
                  <a:schemeClr val="bg1"/>
                </a:solidFill>
                <a:highlight>
                  <a:srgbClr val="0000FF"/>
                </a:highlight>
              </a:rPr>
              <a:t>Dashboards</a:t>
            </a:r>
            <a:r>
              <a:rPr lang="en-US" sz="2400" dirty="0">
                <a:solidFill>
                  <a:schemeClr val="bg1"/>
                </a:solidFill>
              </a:rPr>
              <a:t>: Ideal for dashboards that need to load quickly and display precomputed metrics</a:t>
            </a:r>
            <a:r>
              <a:rPr lang="en-US" dirty="0">
                <a:solidFill>
                  <a:schemeClr val="bg1"/>
                </a:solidFill>
              </a:rPr>
              <a:t>.</a:t>
            </a:r>
          </a:p>
        </p:txBody>
      </p:sp>
      <p:sp>
        <p:nvSpPr>
          <p:cNvPr id="24" name="TextBox 23">
            <a:extLst>
              <a:ext uri="{FF2B5EF4-FFF2-40B4-BE49-F238E27FC236}">
                <a16:creationId xmlns:a16="http://schemas.microsoft.com/office/drawing/2014/main" id="{AF434CB9-B645-30E2-E72A-85E09E9257D3}"/>
              </a:ext>
            </a:extLst>
          </p:cNvPr>
          <p:cNvSpPr txBox="1"/>
          <p:nvPr/>
        </p:nvSpPr>
        <p:spPr>
          <a:xfrm>
            <a:off x="401050" y="5309045"/>
            <a:ext cx="11806991" cy="830997"/>
          </a:xfrm>
          <a:prstGeom prst="rect">
            <a:avLst/>
          </a:prstGeom>
          <a:noFill/>
        </p:spPr>
        <p:txBody>
          <a:bodyPr wrap="square">
            <a:spAutoFit/>
          </a:bodyPr>
          <a:lstStyle/>
          <a:p>
            <a:r>
              <a:rPr lang="en-US" sz="2400" dirty="0">
                <a:solidFill>
                  <a:schemeClr val="bg1"/>
                </a:solidFill>
                <a:highlight>
                  <a:srgbClr val="0000FF"/>
                </a:highlight>
              </a:rPr>
              <a:t>Alerts</a:t>
            </a:r>
            <a:r>
              <a:rPr lang="en-US" sz="2400" dirty="0">
                <a:solidFill>
                  <a:schemeClr val="bg1"/>
                </a:solidFill>
              </a:rPr>
              <a:t>: While primarily used for performance, recording rules can also be used in conjunction with alerting rules to precompute conditions that trigger alerts.</a:t>
            </a:r>
          </a:p>
        </p:txBody>
      </p:sp>
      <p:sp>
        <p:nvSpPr>
          <p:cNvPr id="26" name="TextBox 25">
            <a:extLst>
              <a:ext uri="{FF2B5EF4-FFF2-40B4-BE49-F238E27FC236}">
                <a16:creationId xmlns:a16="http://schemas.microsoft.com/office/drawing/2014/main" id="{7431E04F-3773-0A63-D299-841A13FAE9DE}"/>
              </a:ext>
            </a:extLst>
          </p:cNvPr>
          <p:cNvSpPr txBox="1"/>
          <p:nvPr/>
        </p:nvSpPr>
        <p:spPr>
          <a:xfrm>
            <a:off x="368969" y="6341907"/>
            <a:ext cx="10812378" cy="830997"/>
          </a:xfrm>
          <a:prstGeom prst="rect">
            <a:avLst/>
          </a:prstGeom>
          <a:noFill/>
        </p:spPr>
        <p:txBody>
          <a:bodyPr wrap="square">
            <a:spAutoFit/>
          </a:bodyPr>
          <a:lstStyle/>
          <a:p>
            <a:r>
              <a:rPr lang="en-US" sz="2400" dirty="0">
                <a:solidFill>
                  <a:schemeClr val="bg1"/>
                </a:solidFill>
                <a:highlight>
                  <a:srgbClr val="0000FF"/>
                </a:highlight>
              </a:rPr>
              <a:t>Large-Scale Environments</a:t>
            </a:r>
            <a:r>
              <a:rPr lang="en-US" sz="2400" dirty="0">
                <a:solidFill>
                  <a:schemeClr val="bg1"/>
                </a:solidFill>
              </a:rPr>
              <a:t>: In production environments where query performance and server efficiency are critical.</a:t>
            </a:r>
          </a:p>
        </p:txBody>
      </p:sp>
    </p:spTree>
    <p:extLst>
      <p:ext uri="{BB962C8B-B14F-4D97-AF65-F5344CB8AC3E}">
        <p14:creationId xmlns:p14="http://schemas.microsoft.com/office/powerpoint/2010/main" val="431627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2000" fill="hold"/>
                                        <p:tgtEl>
                                          <p:spTgt spid="15"/>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1201"/>
                            </p:stCondLst>
                            <p:childTnLst>
                              <p:par>
                                <p:cTn id="24" presetID="6" presetClass="emph" presetSubtype="0" fill="hold" grpId="1" nodeType="afterEffect">
                                  <p:stCondLst>
                                    <p:cond delay="0"/>
                                  </p:stCondLst>
                                  <p:iterate type="lt">
                                    <p:tmPct val="0"/>
                                  </p:iterate>
                                  <p:childTnLst>
                                    <p:animScale>
                                      <p:cBhvr>
                                        <p:cTn id="25" dur="2000" fill="hold"/>
                                        <p:tgtEl>
                                          <p:spTgt spid="20"/>
                                        </p:tgtEl>
                                      </p:cBhvr>
                                      <p:by x="100000" y="150000"/>
                                    </p:animScale>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50"/>
                                  </p:iterate>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50"/>
                                  </p:iterate>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50"/>
                                  </p:iterate>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p:bldP spid="20" grpId="1"/>
      <p:bldP spid="22" grpId="0"/>
      <p:bldP spid="24" grpId="0"/>
      <p:bldP spid="26"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D8666-EB47-3E23-2A28-9A293436CF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21875A-A532-DA10-6405-114E93682C1B}"/>
              </a:ext>
            </a:extLst>
          </p:cNvPr>
          <p:cNvSpPr>
            <a:spLocks noGrp="1"/>
          </p:cNvSpPr>
          <p:nvPr>
            <p:ph idx="1"/>
          </p:nvPr>
        </p:nvSpPr>
        <p:spPr/>
        <p:txBody>
          <a:bodyPr/>
          <a:lstStyle/>
          <a:p>
            <a:endParaRPr lang="en-US"/>
          </a:p>
        </p:txBody>
      </p:sp>
      <p:sp>
        <p:nvSpPr>
          <p:cNvPr id="5" name="TextBox 4">
            <a:extLst>
              <a:ext uri="{FF2B5EF4-FFF2-40B4-BE49-F238E27FC236}">
                <a16:creationId xmlns:a16="http://schemas.microsoft.com/office/drawing/2014/main" id="{AFB67007-3CFD-472C-55AF-C8D8C11F64B6}"/>
              </a:ext>
            </a:extLst>
          </p:cNvPr>
          <p:cNvSpPr txBox="1"/>
          <p:nvPr/>
        </p:nvSpPr>
        <p:spPr>
          <a:xfrm>
            <a:off x="86097" y="369194"/>
            <a:ext cx="6928020" cy="461665"/>
          </a:xfrm>
          <a:prstGeom prst="rect">
            <a:avLst/>
          </a:prstGeom>
          <a:noFill/>
        </p:spPr>
        <p:txBody>
          <a:bodyPr wrap="square">
            <a:spAutoFit/>
          </a:bodyPr>
          <a:lstStyle/>
          <a:p>
            <a:r>
              <a:rPr lang="en-US" sz="2400" dirty="0">
                <a:solidFill>
                  <a:schemeClr val="bg1"/>
                </a:solidFill>
              </a:rPr>
              <a:t>[root@master1 rules]# </a:t>
            </a:r>
            <a:r>
              <a:rPr lang="en-US" sz="2400" b="1" dirty="0">
                <a:solidFill>
                  <a:schemeClr val="accent2"/>
                </a:solidFill>
                <a:latin typeface="D"/>
              </a:rPr>
              <a:t>cd /etc/</a:t>
            </a:r>
            <a:r>
              <a:rPr lang="en-US" sz="2400" b="1" dirty="0" err="1">
                <a:solidFill>
                  <a:schemeClr val="accent2"/>
                </a:solidFill>
                <a:latin typeface="D"/>
              </a:rPr>
              <a:t>prometheus</a:t>
            </a:r>
            <a:r>
              <a:rPr lang="en-US" sz="2400" b="1" dirty="0">
                <a:solidFill>
                  <a:schemeClr val="accent2"/>
                </a:solidFill>
                <a:latin typeface="D"/>
              </a:rPr>
              <a:t>/rules</a:t>
            </a:r>
          </a:p>
        </p:txBody>
      </p:sp>
      <p:sp>
        <p:nvSpPr>
          <p:cNvPr id="7" name="TextBox 6">
            <a:extLst>
              <a:ext uri="{FF2B5EF4-FFF2-40B4-BE49-F238E27FC236}">
                <a16:creationId xmlns:a16="http://schemas.microsoft.com/office/drawing/2014/main" id="{A8CA48F7-320D-A08D-B872-697ACB6B1D7B}"/>
              </a:ext>
            </a:extLst>
          </p:cNvPr>
          <p:cNvSpPr txBox="1"/>
          <p:nvPr/>
        </p:nvSpPr>
        <p:spPr>
          <a:xfrm>
            <a:off x="86096" y="1384350"/>
            <a:ext cx="14128668" cy="3046988"/>
          </a:xfrm>
          <a:prstGeom prst="rect">
            <a:avLst/>
          </a:prstGeom>
          <a:noFill/>
        </p:spPr>
        <p:txBody>
          <a:bodyPr wrap="square">
            <a:spAutoFit/>
          </a:bodyPr>
          <a:lstStyle/>
          <a:p>
            <a:r>
              <a:rPr lang="en-US" sz="2400" dirty="0">
                <a:solidFill>
                  <a:srgbClr val="00CDCD"/>
                </a:solidFill>
                <a:latin typeface="D"/>
              </a:rPr>
              <a:t>groups</a:t>
            </a:r>
            <a:r>
              <a:rPr lang="en-US" sz="2400" dirty="0">
                <a:solidFill>
                  <a:srgbClr val="BB00BB"/>
                </a:solidFill>
                <a:latin typeface="D"/>
              </a:rPr>
              <a:t>:</a:t>
            </a:r>
            <a:br>
              <a:rPr lang="en-US" sz="2400" dirty="0">
                <a:solidFill>
                  <a:srgbClr val="010000"/>
                </a:solidFill>
                <a:latin typeface="D"/>
              </a:rPr>
            </a:br>
            <a:r>
              <a:rPr lang="en-US" sz="2400" dirty="0">
                <a:solidFill>
                  <a:srgbClr val="E5E5E5"/>
                </a:solidFill>
                <a:latin typeface="D"/>
              </a:rPr>
              <a:t> </a:t>
            </a:r>
            <a:r>
              <a:rPr lang="en-US" sz="2400" dirty="0">
                <a:solidFill>
                  <a:srgbClr val="C8AF00"/>
                </a:solidFill>
                <a:latin typeface="D"/>
              </a:rPr>
              <a:t>- </a:t>
            </a:r>
            <a:r>
              <a:rPr lang="en-US" sz="2400" dirty="0">
                <a:solidFill>
                  <a:srgbClr val="00CDCD"/>
                </a:solidFill>
                <a:latin typeface="D"/>
              </a:rPr>
              <a:t>name</a:t>
            </a:r>
            <a:r>
              <a:rPr lang="en-US" sz="2400" dirty="0">
                <a:solidFill>
                  <a:srgbClr val="BB00BB"/>
                </a:solidFill>
                <a:latin typeface="D"/>
              </a:rPr>
              <a:t>:</a:t>
            </a:r>
            <a:r>
              <a:rPr lang="en-US" sz="2400" dirty="0">
                <a:solidFill>
                  <a:srgbClr val="E5E5E5"/>
                </a:solidFill>
                <a:latin typeface="D"/>
              </a:rPr>
              <a:t> </a:t>
            </a:r>
            <a:r>
              <a:rPr lang="en-US" sz="2400" dirty="0" err="1">
                <a:solidFill>
                  <a:srgbClr val="E5E5E5"/>
                </a:solidFill>
                <a:latin typeface="D"/>
              </a:rPr>
              <a:t>nginx_server</a:t>
            </a:r>
            <a:br>
              <a:rPr lang="en-US" sz="2400" dirty="0">
                <a:solidFill>
                  <a:srgbClr val="010000"/>
                </a:solidFill>
                <a:latin typeface="D"/>
              </a:rPr>
            </a:br>
            <a:r>
              <a:rPr lang="en-US" sz="2400" dirty="0">
                <a:solidFill>
                  <a:srgbClr val="E5E5E5"/>
                </a:solidFill>
                <a:latin typeface="D"/>
              </a:rPr>
              <a:t>   </a:t>
            </a:r>
            <a:r>
              <a:rPr lang="en-US" sz="2400" dirty="0">
                <a:solidFill>
                  <a:srgbClr val="00CDCD"/>
                </a:solidFill>
                <a:latin typeface="D"/>
              </a:rPr>
              <a:t>interval</a:t>
            </a:r>
            <a:r>
              <a:rPr lang="en-US" sz="2400" dirty="0">
                <a:solidFill>
                  <a:srgbClr val="BB00BB"/>
                </a:solidFill>
                <a:latin typeface="D"/>
              </a:rPr>
              <a:t>:</a:t>
            </a:r>
            <a:r>
              <a:rPr lang="en-US" sz="2400" dirty="0">
                <a:solidFill>
                  <a:srgbClr val="E5E5E5"/>
                </a:solidFill>
                <a:latin typeface="D"/>
              </a:rPr>
              <a:t> 15s</a:t>
            </a:r>
            <a:br>
              <a:rPr lang="en-US" sz="2400" dirty="0">
                <a:solidFill>
                  <a:srgbClr val="010000"/>
                </a:solidFill>
                <a:latin typeface="D"/>
              </a:rPr>
            </a:br>
            <a:r>
              <a:rPr lang="en-US" sz="2400" dirty="0">
                <a:solidFill>
                  <a:srgbClr val="E5E5E5"/>
                </a:solidFill>
                <a:latin typeface="D"/>
              </a:rPr>
              <a:t>   </a:t>
            </a:r>
            <a:r>
              <a:rPr lang="en-US" sz="2400" dirty="0">
                <a:solidFill>
                  <a:srgbClr val="00CDCD"/>
                </a:solidFill>
                <a:latin typeface="D"/>
              </a:rPr>
              <a:t>rules</a:t>
            </a:r>
            <a:r>
              <a:rPr lang="en-US" sz="2400" dirty="0">
                <a:solidFill>
                  <a:srgbClr val="BB00BB"/>
                </a:solidFill>
                <a:latin typeface="D"/>
              </a:rPr>
              <a:t>:</a:t>
            </a:r>
            <a:br>
              <a:rPr lang="en-US" sz="2400" dirty="0">
                <a:solidFill>
                  <a:srgbClr val="010000"/>
                </a:solidFill>
                <a:latin typeface="D"/>
              </a:rPr>
            </a:br>
            <a:r>
              <a:rPr lang="en-US" sz="2400" dirty="0">
                <a:solidFill>
                  <a:srgbClr val="E5E5E5"/>
                </a:solidFill>
                <a:latin typeface="D"/>
              </a:rPr>
              <a:t>   </a:t>
            </a:r>
            <a:r>
              <a:rPr lang="en-US" sz="2400" dirty="0">
                <a:solidFill>
                  <a:srgbClr val="C8AF00"/>
                </a:solidFill>
                <a:latin typeface="D"/>
              </a:rPr>
              <a:t>- </a:t>
            </a:r>
            <a:r>
              <a:rPr lang="en-US" sz="2400" dirty="0">
                <a:solidFill>
                  <a:srgbClr val="00CDCD"/>
                </a:solidFill>
                <a:latin typeface="D"/>
              </a:rPr>
              <a:t>record</a:t>
            </a:r>
            <a:r>
              <a:rPr lang="en-US" sz="2400" dirty="0">
                <a:solidFill>
                  <a:srgbClr val="BB00BB"/>
                </a:solidFill>
                <a:latin typeface="D"/>
              </a:rPr>
              <a:t>:</a:t>
            </a:r>
            <a:r>
              <a:rPr lang="en-US" sz="2400" dirty="0">
                <a:solidFill>
                  <a:srgbClr val="E5E5E5"/>
                </a:solidFill>
                <a:latin typeface="D"/>
              </a:rPr>
              <a:t> recording_rule_node_cpu_seconds_total_5m</a:t>
            </a:r>
            <a:br>
              <a:rPr lang="en-US" sz="2400" dirty="0">
                <a:solidFill>
                  <a:srgbClr val="010000"/>
                </a:solidFill>
                <a:latin typeface="D"/>
              </a:rPr>
            </a:br>
            <a:r>
              <a:rPr lang="en-US" sz="2400" dirty="0">
                <a:solidFill>
                  <a:srgbClr val="E5E5E5"/>
                </a:solidFill>
                <a:latin typeface="D"/>
              </a:rPr>
              <a:t>     </a:t>
            </a:r>
            <a:r>
              <a:rPr lang="en-US" sz="2400" dirty="0">
                <a:solidFill>
                  <a:srgbClr val="00CDCD"/>
                </a:solidFill>
                <a:latin typeface="D"/>
              </a:rPr>
              <a:t>expr</a:t>
            </a:r>
            <a:r>
              <a:rPr lang="en-US" sz="2400" dirty="0">
                <a:solidFill>
                  <a:srgbClr val="BB00BB"/>
                </a:solidFill>
                <a:latin typeface="D"/>
              </a:rPr>
              <a:t>:</a:t>
            </a:r>
            <a:r>
              <a:rPr lang="en-US" sz="2400" dirty="0">
                <a:solidFill>
                  <a:srgbClr val="E5E5E5"/>
                </a:solidFill>
                <a:latin typeface="D"/>
              </a:rPr>
              <a:t> (rate(</a:t>
            </a:r>
            <a:r>
              <a:rPr lang="en-US" sz="2400" dirty="0" err="1">
                <a:solidFill>
                  <a:srgbClr val="E5E5E5"/>
                </a:solidFill>
                <a:latin typeface="D"/>
              </a:rPr>
              <a:t>node_cpu_seconds_total</a:t>
            </a:r>
            <a:r>
              <a:rPr lang="en-US" sz="2400" dirty="0">
                <a:solidFill>
                  <a:srgbClr val="E5E5E5"/>
                </a:solidFill>
                <a:latin typeface="D"/>
              </a:rPr>
              <a:t>{job="node-</a:t>
            </a:r>
            <a:r>
              <a:rPr lang="en-US" sz="2400" dirty="0" err="1">
                <a:solidFill>
                  <a:srgbClr val="E5E5E5"/>
                </a:solidFill>
                <a:latin typeface="D"/>
              </a:rPr>
              <a:t>exporter",mode</a:t>
            </a:r>
            <a:r>
              <a:rPr lang="en-US" sz="2400" dirty="0">
                <a:solidFill>
                  <a:srgbClr val="E5E5E5"/>
                </a:solidFill>
                <a:latin typeface="D"/>
              </a:rPr>
              <a:t>="</a:t>
            </a:r>
            <a:r>
              <a:rPr lang="en-US" sz="2400" dirty="0" err="1">
                <a:solidFill>
                  <a:srgbClr val="E5E5E5"/>
                </a:solidFill>
                <a:latin typeface="D"/>
              </a:rPr>
              <a:t>user",instance</a:t>
            </a:r>
            <a:r>
              <a:rPr lang="en-US" sz="2400" dirty="0">
                <a:solidFill>
                  <a:srgbClr val="E5E5E5"/>
                </a:solidFill>
                <a:latin typeface="D"/>
              </a:rPr>
              <a:t>="192.168.1.31:9100"}[5m]))</a:t>
            </a:r>
          </a:p>
          <a:p>
            <a:r>
              <a:rPr lang="en-US" sz="2400" dirty="0">
                <a:solidFill>
                  <a:schemeClr val="bg1"/>
                </a:solidFill>
              </a:rPr>
              <a:t>   </a:t>
            </a:r>
            <a:r>
              <a:rPr lang="en-US" sz="2400" dirty="0">
                <a:solidFill>
                  <a:srgbClr val="C8AF00"/>
                </a:solidFill>
                <a:latin typeface="D"/>
              </a:rPr>
              <a:t>-</a:t>
            </a:r>
            <a:r>
              <a:rPr lang="en-US" sz="2400" dirty="0">
                <a:solidFill>
                  <a:schemeClr val="bg1"/>
                </a:solidFill>
              </a:rPr>
              <a:t> </a:t>
            </a:r>
            <a:r>
              <a:rPr lang="en-US" sz="2400" dirty="0">
                <a:solidFill>
                  <a:srgbClr val="00CDCD"/>
                </a:solidFill>
                <a:latin typeface="D"/>
              </a:rPr>
              <a:t>record</a:t>
            </a:r>
            <a:r>
              <a:rPr lang="en-US" sz="2400" dirty="0">
                <a:solidFill>
                  <a:srgbClr val="BB00BB"/>
                </a:solidFill>
                <a:latin typeface="D"/>
              </a:rPr>
              <a:t>:  </a:t>
            </a:r>
            <a:r>
              <a:rPr lang="en-US" sz="2400" dirty="0">
                <a:solidFill>
                  <a:schemeClr val="bg1"/>
                </a:solidFill>
              </a:rPr>
              <a:t>http_4XX:rate5m     </a:t>
            </a:r>
          </a:p>
          <a:p>
            <a:r>
              <a:rPr lang="en-US" sz="2400" dirty="0">
                <a:solidFill>
                  <a:schemeClr val="bg1"/>
                </a:solidFill>
              </a:rPr>
              <a:t>     </a:t>
            </a:r>
            <a:r>
              <a:rPr lang="en-US" sz="2400" dirty="0">
                <a:solidFill>
                  <a:srgbClr val="00CDCD"/>
                </a:solidFill>
                <a:latin typeface="D"/>
              </a:rPr>
              <a:t>expr</a:t>
            </a:r>
            <a:r>
              <a:rPr lang="en-US" sz="2400" dirty="0">
                <a:solidFill>
                  <a:srgbClr val="BB00BB"/>
                </a:solidFill>
                <a:latin typeface="D"/>
              </a:rPr>
              <a:t>:</a:t>
            </a:r>
            <a:r>
              <a:rPr lang="en-US" sz="2400" dirty="0">
                <a:solidFill>
                  <a:schemeClr val="bg1"/>
                </a:solidFill>
              </a:rPr>
              <a:t> (rate(</a:t>
            </a:r>
            <a:r>
              <a:rPr lang="en-US" sz="2400" dirty="0" err="1">
                <a:solidFill>
                  <a:schemeClr val="bg1"/>
                </a:solidFill>
              </a:rPr>
              <a:t>prometheus_http_requests_total</a:t>
            </a:r>
            <a:r>
              <a:rPr lang="en-US" sz="2400" dirty="0">
                <a:solidFill>
                  <a:schemeClr val="bg1"/>
                </a:solidFill>
              </a:rPr>
              <a:t>{job="</a:t>
            </a:r>
            <a:r>
              <a:rPr lang="en-US" sz="2400" dirty="0" err="1">
                <a:solidFill>
                  <a:schemeClr val="bg1"/>
                </a:solidFill>
              </a:rPr>
              <a:t>prometheus</a:t>
            </a:r>
            <a:r>
              <a:rPr lang="en-US" sz="2400" dirty="0">
                <a:solidFill>
                  <a:schemeClr val="bg1"/>
                </a:solidFill>
              </a:rPr>
              <a:t>",handler="/</a:t>
            </a:r>
            <a:r>
              <a:rPr lang="en-US" sz="2400" dirty="0" err="1">
                <a:solidFill>
                  <a:schemeClr val="bg1"/>
                </a:solidFill>
              </a:rPr>
              <a:t>api</a:t>
            </a:r>
            <a:r>
              <a:rPr lang="en-US" sz="2400" dirty="0">
                <a:solidFill>
                  <a:schemeClr val="bg1"/>
                </a:solidFill>
              </a:rPr>
              <a:t>/v1/</a:t>
            </a:r>
            <a:r>
              <a:rPr lang="en-US" sz="2400" dirty="0" err="1">
                <a:solidFill>
                  <a:schemeClr val="bg1"/>
                </a:solidFill>
              </a:rPr>
              <a:t>query",code</a:t>
            </a:r>
            <a:r>
              <a:rPr lang="en-US" sz="2400" dirty="0">
                <a:solidFill>
                  <a:schemeClr val="bg1"/>
                </a:solidFill>
              </a:rPr>
              <a:t>="400"} [5m]))</a:t>
            </a:r>
          </a:p>
        </p:txBody>
      </p:sp>
      <p:sp>
        <p:nvSpPr>
          <p:cNvPr id="9" name="TextBox 8">
            <a:extLst>
              <a:ext uri="{FF2B5EF4-FFF2-40B4-BE49-F238E27FC236}">
                <a16:creationId xmlns:a16="http://schemas.microsoft.com/office/drawing/2014/main" id="{91A537E7-0D6C-4088-17BA-11460E3679AE}"/>
              </a:ext>
            </a:extLst>
          </p:cNvPr>
          <p:cNvSpPr txBox="1"/>
          <p:nvPr/>
        </p:nvSpPr>
        <p:spPr>
          <a:xfrm>
            <a:off x="297111" y="4979146"/>
            <a:ext cx="13215689" cy="830997"/>
          </a:xfrm>
          <a:prstGeom prst="rect">
            <a:avLst/>
          </a:prstGeom>
          <a:noFill/>
        </p:spPr>
        <p:txBody>
          <a:bodyPr wrap="square">
            <a:spAutoFit/>
          </a:bodyPr>
          <a:lstStyle/>
          <a:p>
            <a:r>
              <a:rPr lang="en-US" dirty="0">
                <a:solidFill>
                  <a:schemeClr val="bg1"/>
                </a:solidFill>
              </a:rPr>
              <a:t>[</a:t>
            </a:r>
            <a:r>
              <a:rPr lang="en-US" sz="2400" dirty="0">
                <a:solidFill>
                  <a:srgbClr val="E5E5E5"/>
                </a:solidFill>
                <a:latin typeface="D"/>
              </a:rPr>
              <a:t>root@master1 rules]#   </a:t>
            </a:r>
            <a:r>
              <a:rPr lang="en-US" sz="2400" b="1" dirty="0" err="1">
                <a:solidFill>
                  <a:schemeClr val="accent2"/>
                </a:solidFill>
                <a:latin typeface="D"/>
              </a:rPr>
              <a:t>promtool</a:t>
            </a:r>
            <a:r>
              <a:rPr lang="en-US" sz="2400" b="1" dirty="0">
                <a:solidFill>
                  <a:schemeClr val="accent2"/>
                </a:solidFill>
                <a:latin typeface="D"/>
              </a:rPr>
              <a:t> check config /etc/</a:t>
            </a:r>
            <a:r>
              <a:rPr lang="en-US" sz="2400" b="1" dirty="0" err="1">
                <a:solidFill>
                  <a:schemeClr val="accent2"/>
                </a:solidFill>
                <a:latin typeface="D"/>
              </a:rPr>
              <a:t>prometheus</a:t>
            </a:r>
            <a:r>
              <a:rPr lang="en-US" sz="2400" b="1" dirty="0">
                <a:solidFill>
                  <a:schemeClr val="accent2"/>
                </a:solidFill>
                <a:latin typeface="D"/>
              </a:rPr>
              <a:t>/</a:t>
            </a:r>
            <a:r>
              <a:rPr lang="en-US" sz="2400" b="1" dirty="0" err="1">
                <a:solidFill>
                  <a:schemeClr val="accent2"/>
                </a:solidFill>
                <a:latin typeface="D"/>
              </a:rPr>
              <a:t>prometheus.yml</a:t>
            </a:r>
            <a:endParaRPr lang="en-US" sz="2400" b="1" dirty="0">
              <a:solidFill>
                <a:schemeClr val="accent2"/>
              </a:solidFill>
              <a:latin typeface="D"/>
            </a:endParaRPr>
          </a:p>
          <a:p>
            <a:endParaRPr lang="en-US" sz="2400" b="1" dirty="0">
              <a:solidFill>
                <a:schemeClr val="accent2"/>
              </a:solidFill>
              <a:latin typeface="D"/>
            </a:endParaRPr>
          </a:p>
        </p:txBody>
      </p:sp>
      <p:sp>
        <p:nvSpPr>
          <p:cNvPr id="11" name="TextBox 10">
            <a:extLst>
              <a:ext uri="{FF2B5EF4-FFF2-40B4-BE49-F238E27FC236}">
                <a16:creationId xmlns:a16="http://schemas.microsoft.com/office/drawing/2014/main" id="{9AEEE2A9-A860-3C6B-9AB1-C75BAF02902B}"/>
              </a:ext>
            </a:extLst>
          </p:cNvPr>
          <p:cNvSpPr txBox="1"/>
          <p:nvPr/>
        </p:nvSpPr>
        <p:spPr>
          <a:xfrm>
            <a:off x="86097" y="830859"/>
            <a:ext cx="8119753" cy="461665"/>
          </a:xfrm>
          <a:prstGeom prst="rect">
            <a:avLst/>
          </a:prstGeom>
          <a:noFill/>
        </p:spPr>
        <p:txBody>
          <a:bodyPr wrap="square">
            <a:spAutoFit/>
          </a:bodyPr>
          <a:lstStyle/>
          <a:p>
            <a:r>
              <a:rPr lang="en-US" sz="2400" dirty="0">
                <a:solidFill>
                  <a:schemeClr val="bg1"/>
                </a:solidFill>
              </a:rPr>
              <a:t>[root@master1 rules]# </a:t>
            </a:r>
            <a:r>
              <a:rPr lang="en-US" sz="2400" b="1" dirty="0">
                <a:solidFill>
                  <a:schemeClr val="accent2"/>
                </a:solidFill>
                <a:latin typeface="D"/>
              </a:rPr>
              <a:t>vi cluster1_rule.yaml </a:t>
            </a:r>
          </a:p>
        </p:txBody>
      </p:sp>
      <p:sp>
        <p:nvSpPr>
          <p:cNvPr id="4" name="Rectangle 3">
            <a:extLst>
              <a:ext uri="{FF2B5EF4-FFF2-40B4-BE49-F238E27FC236}">
                <a16:creationId xmlns:a16="http://schemas.microsoft.com/office/drawing/2014/main" id="{D37B194B-529B-0664-CD70-666DCA582269}"/>
              </a:ext>
            </a:extLst>
          </p:cNvPr>
          <p:cNvSpPr/>
          <p:nvPr/>
        </p:nvSpPr>
        <p:spPr>
          <a:xfrm>
            <a:off x="201881" y="2541319"/>
            <a:ext cx="1033153" cy="356260"/>
          </a:xfrm>
          <a:prstGeom prst="rect">
            <a:avLst/>
          </a:prstGeom>
          <a:noFill/>
          <a:ln w="57150">
            <a:solidFill>
              <a:srgbClr val="6052B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8A86ED-17D1-9995-033D-237BB54556BD}"/>
              </a:ext>
            </a:extLst>
          </p:cNvPr>
          <p:cNvSpPr txBox="1"/>
          <p:nvPr/>
        </p:nvSpPr>
        <p:spPr>
          <a:xfrm>
            <a:off x="297111" y="5757786"/>
            <a:ext cx="9877301" cy="461665"/>
          </a:xfrm>
          <a:prstGeom prst="rect">
            <a:avLst/>
          </a:prstGeom>
          <a:noFill/>
        </p:spPr>
        <p:txBody>
          <a:bodyPr wrap="square">
            <a:spAutoFit/>
          </a:bodyPr>
          <a:lstStyle/>
          <a:p>
            <a:r>
              <a:rPr lang="en-US" dirty="0">
                <a:solidFill>
                  <a:schemeClr val="bg1"/>
                </a:solidFill>
              </a:rPr>
              <a:t>[</a:t>
            </a:r>
            <a:r>
              <a:rPr lang="en-US" sz="2400" dirty="0">
                <a:solidFill>
                  <a:srgbClr val="E5E5E5"/>
                </a:solidFill>
                <a:latin typeface="D"/>
              </a:rPr>
              <a:t>root@master1 rules]# </a:t>
            </a:r>
            <a:r>
              <a:rPr lang="en-US" sz="2400" b="1" dirty="0" err="1">
                <a:solidFill>
                  <a:schemeClr val="accent2"/>
                </a:solidFill>
                <a:latin typeface="D"/>
              </a:rPr>
              <a:t>killall</a:t>
            </a:r>
            <a:r>
              <a:rPr lang="en-US" sz="2400" b="1" dirty="0">
                <a:solidFill>
                  <a:schemeClr val="accent2"/>
                </a:solidFill>
                <a:latin typeface="D"/>
              </a:rPr>
              <a:t> -HUP </a:t>
            </a:r>
            <a:r>
              <a:rPr lang="en-US" sz="2400" b="1" dirty="0" err="1">
                <a:solidFill>
                  <a:schemeClr val="accent2"/>
                </a:solidFill>
                <a:latin typeface="D"/>
              </a:rPr>
              <a:t>prometheus</a:t>
            </a:r>
            <a:endParaRPr lang="en-US" sz="2400" b="1" dirty="0">
              <a:solidFill>
                <a:schemeClr val="accent2"/>
              </a:solidFill>
              <a:latin typeface="D"/>
            </a:endParaRPr>
          </a:p>
        </p:txBody>
      </p:sp>
    </p:spTree>
    <p:extLst>
      <p:ext uri="{BB962C8B-B14F-4D97-AF65-F5344CB8AC3E}">
        <p14:creationId xmlns:p14="http://schemas.microsoft.com/office/powerpoint/2010/main" val="2211229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lt">
                                    <p:tmAbs val="50"/>
                                  </p:iterate>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4" grpId="0" animBg="1"/>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3143F9-9B5A-DD3F-C3AF-C5A0BA29C4C5}"/>
              </a:ext>
            </a:extLst>
          </p:cNvPr>
          <p:cNvSpPr/>
          <p:nvPr/>
        </p:nvSpPr>
        <p:spPr>
          <a:xfrm>
            <a:off x="0" y="0"/>
            <a:ext cx="14630400" cy="124822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4000" b="1" i="0" dirty="0">
                <a:solidFill>
                  <a:srgbClr val="111111"/>
                </a:solidFill>
                <a:effectLst/>
                <a:latin typeface="-apple-system"/>
              </a:rPr>
              <a:t>Alerting rules</a:t>
            </a:r>
            <a:endParaRPr lang="en-US" sz="4000" dirty="0"/>
          </a:p>
        </p:txBody>
      </p:sp>
      <p:sp>
        <p:nvSpPr>
          <p:cNvPr id="3" name="TextBox 2">
            <a:extLst>
              <a:ext uri="{FF2B5EF4-FFF2-40B4-BE49-F238E27FC236}">
                <a16:creationId xmlns:a16="http://schemas.microsoft.com/office/drawing/2014/main" id="{AE295C2A-6C54-0064-B7E3-6E05523F329B}"/>
              </a:ext>
            </a:extLst>
          </p:cNvPr>
          <p:cNvSpPr txBox="1"/>
          <p:nvPr/>
        </p:nvSpPr>
        <p:spPr>
          <a:xfrm>
            <a:off x="0" y="2905707"/>
            <a:ext cx="14474283" cy="5262979"/>
          </a:xfrm>
          <a:prstGeom prst="rect">
            <a:avLst/>
          </a:prstGeom>
          <a:noFill/>
        </p:spPr>
        <p:txBody>
          <a:bodyPr wrap="square">
            <a:spAutoFit/>
          </a:bodyPr>
          <a:lstStyle/>
          <a:p>
            <a:r>
              <a:rPr lang="en-US" sz="2800" dirty="0">
                <a:solidFill>
                  <a:schemeClr val="bg1"/>
                </a:solidFill>
              </a:rPr>
              <a:t>groups:</a:t>
            </a:r>
          </a:p>
          <a:p>
            <a:r>
              <a:rPr lang="en-US" sz="2800" dirty="0">
                <a:solidFill>
                  <a:schemeClr val="bg1"/>
                </a:solidFill>
              </a:rPr>
              <a:t> - name: cluster1</a:t>
            </a:r>
          </a:p>
          <a:p>
            <a:r>
              <a:rPr lang="en-US" sz="2800" dirty="0">
                <a:solidFill>
                  <a:schemeClr val="bg1"/>
                </a:solidFill>
              </a:rPr>
              <a:t>   interval: 15s</a:t>
            </a:r>
          </a:p>
          <a:p>
            <a:r>
              <a:rPr lang="en-US" sz="2800" dirty="0">
                <a:solidFill>
                  <a:schemeClr val="bg1"/>
                </a:solidFill>
              </a:rPr>
              <a:t>   rules:</a:t>
            </a:r>
          </a:p>
          <a:p>
            <a:r>
              <a:rPr lang="en-US" sz="2800" dirty="0">
                <a:solidFill>
                  <a:schemeClr val="bg1"/>
                </a:solidFill>
              </a:rPr>
              <a:t>   -  </a:t>
            </a:r>
            <a:r>
              <a:rPr lang="en-US" sz="2800" b="1" dirty="0">
                <a:solidFill>
                  <a:schemeClr val="accent4"/>
                </a:solidFill>
              </a:rPr>
              <a:t>alert</a:t>
            </a:r>
            <a:r>
              <a:rPr lang="en-US" sz="2800" dirty="0">
                <a:solidFill>
                  <a:schemeClr val="bg1"/>
                </a:solidFill>
              </a:rPr>
              <a:t>: node_manager_cpu_5m    </a:t>
            </a:r>
            <a:r>
              <a:rPr lang="en-US" sz="2000" dirty="0">
                <a:solidFill>
                  <a:srgbClr val="00B050"/>
                </a:solidFill>
              </a:rPr>
              <a:t># The name of the alert. Must be a valid label value.</a:t>
            </a:r>
          </a:p>
          <a:p>
            <a:r>
              <a:rPr lang="en-US" sz="2800" dirty="0">
                <a:solidFill>
                  <a:schemeClr val="bg1"/>
                </a:solidFill>
              </a:rPr>
              <a:t>      </a:t>
            </a:r>
            <a:r>
              <a:rPr lang="en-US" sz="2800" dirty="0">
                <a:solidFill>
                  <a:srgbClr val="4472C4"/>
                </a:solidFill>
              </a:rPr>
              <a:t>expr</a:t>
            </a:r>
            <a:r>
              <a:rPr lang="en-US" sz="2800" dirty="0">
                <a:solidFill>
                  <a:schemeClr val="bg1"/>
                </a:solidFill>
              </a:rPr>
              <a:t>: </a:t>
            </a:r>
            <a:r>
              <a:rPr lang="en-US" sz="2000" dirty="0">
                <a:solidFill>
                  <a:schemeClr val="accent2"/>
                </a:solidFill>
              </a:rPr>
              <a:t>sum((rate(</a:t>
            </a:r>
            <a:r>
              <a:rPr lang="en-US" sz="2000" dirty="0" err="1">
                <a:solidFill>
                  <a:schemeClr val="accent2"/>
                </a:solidFill>
              </a:rPr>
              <a:t>node_cpu_seconds_total</a:t>
            </a:r>
            <a:r>
              <a:rPr lang="en-US" sz="2000" dirty="0">
                <a:solidFill>
                  <a:schemeClr val="accent2"/>
                </a:solidFill>
              </a:rPr>
              <a:t>{instance="192.168.1.31:9100",job="node-</a:t>
            </a:r>
            <a:r>
              <a:rPr lang="en-US" sz="2000" dirty="0" err="1">
                <a:solidFill>
                  <a:schemeClr val="accent2"/>
                </a:solidFill>
              </a:rPr>
              <a:t>exporter",mode</a:t>
            </a:r>
            <a:r>
              <a:rPr lang="en-US" sz="2000" dirty="0">
                <a:solidFill>
                  <a:schemeClr val="accent2"/>
                </a:solidFill>
              </a:rPr>
              <a:t>="user"}[5m]))) &gt; 0</a:t>
            </a:r>
          </a:p>
          <a:p>
            <a:r>
              <a:rPr lang="en-US" sz="2800" dirty="0">
                <a:solidFill>
                  <a:schemeClr val="bg1"/>
                </a:solidFill>
              </a:rPr>
              <a:t>      </a:t>
            </a:r>
            <a:r>
              <a:rPr lang="en-US" sz="2800" dirty="0">
                <a:solidFill>
                  <a:srgbClr val="4472C4"/>
                </a:solidFill>
              </a:rPr>
              <a:t>for</a:t>
            </a:r>
            <a:r>
              <a:rPr lang="en-US" sz="2800" dirty="0">
                <a:solidFill>
                  <a:schemeClr val="bg1"/>
                </a:solidFill>
              </a:rPr>
              <a:t>: 10m</a:t>
            </a:r>
            <a:r>
              <a:rPr lang="en-US" sz="2800" dirty="0">
                <a:solidFill>
                  <a:srgbClr val="00B050"/>
                </a:solidFill>
              </a:rPr>
              <a:t>  # How long the condition must hold before firing the alert. default = 0s</a:t>
            </a:r>
          </a:p>
          <a:p>
            <a:r>
              <a:rPr lang="en-US" sz="2800" dirty="0">
                <a:solidFill>
                  <a:schemeClr val="bg1"/>
                </a:solidFill>
              </a:rPr>
              <a:t>      </a:t>
            </a:r>
            <a:r>
              <a:rPr lang="en-US" sz="2800" dirty="0" err="1">
                <a:solidFill>
                  <a:srgbClr val="4472C4"/>
                </a:solidFill>
              </a:rPr>
              <a:t>keep_firing_for</a:t>
            </a:r>
            <a:r>
              <a:rPr lang="en-US" sz="2800" dirty="0">
                <a:solidFill>
                  <a:schemeClr val="bg1"/>
                </a:solidFill>
              </a:rPr>
              <a:t>: 0s          </a:t>
            </a:r>
            <a:r>
              <a:rPr lang="en-US" sz="2800" dirty="0">
                <a:solidFill>
                  <a:srgbClr val="00B050"/>
                </a:solidFill>
              </a:rPr>
              <a:t> </a:t>
            </a:r>
            <a:r>
              <a:rPr lang="en-US" dirty="0">
                <a:solidFill>
                  <a:srgbClr val="00B050"/>
                </a:solidFill>
              </a:rPr>
              <a:t># How long an alert will continue firing after the condition that triggered it has cleared. default = 0s</a:t>
            </a:r>
          </a:p>
          <a:p>
            <a:r>
              <a:rPr lang="en-US" sz="2800" dirty="0">
                <a:solidFill>
                  <a:schemeClr val="bg1"/>
                </a:solidFill>
              </a:rPr>
              <a:t>      labels:                                 </a:t>
            </a:r>
            <a:r>
              <a:rPr lang="en-US" sz="2800" dirty="0">
                <a:solidFill>
                  <a:srgbClr val="00B050"/>
                </a:solidFill>
              </a:rPr>
              <a:t># Labels to add or overwrite for each alert.</a:t>
            </a:r>
          </a:p>
          <a:p>
            <a:r>
              <a:rPr lang="en-US" sz="2800" dirty="0">
                <a:solidFill>
                  <a:schemeClr val="bg1"/>
                </a:solidFill>
              </a:rPr>
              <a:t>          </a:t>
            </a:r>
            <a:r>
              <a:rPr lang="en-US" sz="2800" dirty="0">
                <a:solidFill>
                  <a:srgbClr val="4472C4"/>
                </a:solidFill>
              </a:rPr>
              <a:t>severity</a:t>
            </a:r>
            <a:r>
              <a:rPr lang="en-US" sz="2800" dirty="0">
                <a:solidFill>
                  <a:schemeClr val="bg1"/>
                </a:solidFill>
              </a:rPr>
              <a:t>: critical</a:t>
            </a:r>
          </a:p>
          <a:p>
            <a:r>
              <a:rPr lang="en-US" sz="2800" dirty="0">
                <a:solidFill>
                  <a:schemeClr val="bg1"/>
                </a:solidFill>
              </a:rPr>
              <a:t>      annotations:                      </a:t>
            </a:r>
            <a:r>
              <a:rPr lang="en-US" sz="2800" dirty="0">
                <a:solidFill>
                  <a:srgbClr val="00B050"/>
                </a:solidFill>
              </a:rPr>
              <a:t># Annotations to add to each alert.</a:t>
            </a:r>
          </a:p>
          <a:p>
            <a:r>
              <a:rPr lang="en-US" sz="2800" dirty="0">
                <a:solidFill>
                  <a:schemeClr val="bg1"/>
                </a:solidFill>
              </a:rPr>
              <a:t>          </a:t>
            </a:r>
            <a:r>
              <a:rPr lang="en-US" sz="2800" dirty="0">
                <a:solidFill>
                  <a:srgbClr val="4472C4"/>
                </a:solidFill>
              </a:rPr>
              <a:t>description</a:t>
            </a:r>
            <a:r>
              <a:rPr lang="en-US" sz="2800" dirty="0">
                <a:solidFill>
                  <a:schemeClr val="bg1"/>
                </a:solidFill>
              </a:rPr>
              <a:t>: </a:t>
            </a:r>
            <a:r>
              <a:rPr lang="en-US" sz="2800" dirty="0" err="1">
                <a:solidFill>
                  <a:schemeClr val="bg1"/>
                </a:solidFill>
              </a:rPr>
              <a:t>node_manager</a:t>
            </a:r>
            <a:r>
              <a:rPr lang="en-US" sz="2800" dirty="0">
                <a:solidFill>
                  <a:schemeClr val="bg1"/>
                </a:solidFill>
              </a:rPr>
              <a:t> </a:t>
            </a:r>
          </a:p>
        </p:txBody>
      </p:sp>
      <p:cxnSp>
        <p:nvCxnSpPr>
          <p:cNvPr id="5" name="Straight Connector 4">
            <a:extLst>
              <a:ext uri="{FF2B5EF4-FFF2-40B4-BE49-F238E27FC236}">
                <a16:creationId xmlns:a16="http://schemas.microsoft.com/office/drawing/2014/main" id="{C545218D-C4D3-77FB-44E2-924F7400AC19}"/>
              </a:ext>
            </a:extLst>
          </p:cNvPr>
          <p:cNvCxnSpPr>
            <a:cxnSpLocks/>
          </p:cNvCxnSpPr>
          <p:nvPr/>
        </p:nvCxnSpPr>
        <p:spPr>
          <a:xfrm>
            <a:off x="287337" y="3752132"/>
            <a:ext cx="0" cy="3001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2E85B60-6B66-9258-881B-446401F8B756}"/>
              </a:ext>
            </a:extLst>
          </p:cNvPr>
          <p:cNvCxnSpPr>
            <a:cxnSpLocks/>
          </p:cNvCxnSpPr>
          <p:nvPr/>
        </p:nvCxnSpPr>
        <p:spPr>
          <a:xfrm>
            <a:off x="567279" y="4588745"/>
            <a:ext cx="0" cy="3430961"/>
          </a:xfrm>
          <a:prstGeom prst="line">
            <a:avLst/>
          </a:prstGeom>
          <a:ln>
            <a:solidFill>
              <a:srgbClr val="FFFF0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22D0A3-F126-D804-3E3C-85DBBB94083E}"/>
              </a:ext>
            </a:extLst>
          </p:cNvPr>
          <p:cNvSpPr txBox="1"/>
          <p:nvPr/>
        </p:nvSpPr>
        <p:spPr>
          <a:xfrm>
            <a:off x="65609" y="1459708"/>
            <a:ext cx="14343063" cy="1200329"/>
          </a:xfrm>
          <a:prstGeom prst="rect">
            <a:avLst/>
          </a:prstGeom>
          <a:noFill/>
        </p:spPr>
        <p:txBody>
          <a:bodyPr wrap="square">
            <a:spAutoFit/>
          </a:bodyPr>
          <a:lstStyle/>
          <a:p>
            <a:r>
              <a:rPr lang="en-US" sz="2400" dirty="0">
                <a:solidFill>
                  <a:schemeClr val="bg1"/>
                </a:solidFill>
              </a:rPr>
              <a:t>Alerting rules in Prometheus are used to define conditions based on Prometheus expression language (</a:t>
            </a:r>
            <a:r>
              <a:rPr lang="en-US" sz="2400" dirty="0" err="1">
                <a:solidFill>
                  <a:schemeClr val="bg1"/>
                </a:solidFill>
              </a:rPr>
              <a:t>PromQL</a:t>
            </a:r>
            <a:r>
              <a:rPr lang="en-US" sz="2400" dirty="0">
                <a:solidFill>
                  <a:schemeClr val="bg1"/>
                </a:solidFill>
              </a:rPr>
              <a:t>) expressions. These rules trigger alerts when certain criteria are met, allowing you to proactively monitor and respond to potential issues in your system.</a:t>
            </a:r>
          </a:p>
        </p:txBody>
      </p:sp>
    </p:spTree>
    <p:extLst>
      <p:ext uri="{BB962C8B-B14F-4D97-AF65-F5344CB8AC3E}">
        <p14:creationId xmlns:p14="http://schemas.microsoft.com/office/powerpoint/2010/main" val="15372451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iterate type="lt">
                                    <p:tmAbs val="50"/>
                                  </p:iterate>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iterate type="lt">
                                    <p:tmAbs val="50"/>
                                  </p:iterate>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iterate type="lt">
                                    <p:tmAbs val="50"/>
                                  </p:iterate>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iterate type="lt">
                                    <p:tmAbs val="50"/>
                                  </p:iterate>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iterate type="lt">
                                    <p:tmAbs val="50"/>
                                  </p:iterate>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iterate type="lt">
                                    <p:tmAbs val="50"/>
                                  </p:iterate>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iterate type="lt">
                                    <p:tmAbs val="50"/>
                                  </p:iterate>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iterate type="lt">
                                    <p:tmAbs val="50"/>
                                  </p:iterate>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up)">
                                      <p:cBhvr>
                                        <p:cTn id="57" dur="500"/>
                                        <p:tgtEl>
                                          <p:spTgt spid="5"/>
                                        </p:tgtEl>
                                      </p:cBhvr>
                                    </p:animEffect>
                                  </p:childTnLst>
                                </p:cTn>
                              </p:par>
                              <p:par>
                                <p:cTn id="58" presetID="22" presetClass="entr" presetSubtype="1"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up)">
                                      <p:cBhvr>
                                        <p:cTn id="6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671F13-6B31-9BBC-9D20-7F1FB52B0D85}"/>
              </a:ext>
            </a:extLst>
          </p:cNvPr>
          <p:cNvSpPr/>
          <p:nvPr/>
        </p:nvSpPr>
        <p:spPr>
          <a:xfrm>
            <a:off x="-33804" y="0"/>
            <a:ext cx="1942991" cy="8229600"/>
          </a:xfrm>
          <a:prstGeom prst="rect">
            <a:avLst/>
          </a:prstGeom>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198DB0A-BC47-F4A6-1A3D-EE365950C8B0}"/>
              </a:ext>
            </a:extLst>
          </p:cNvPr>
          <p:cNvSpPr/>
          <p:nvPr/>
        </p:nvSpPr>
        <p:spPr>
          <a:xfrm>
            <a:off x="1909187" y="0"/>
            <a:ext cx="5011397" cy="8229600"/>
          </a:xfrm>
          <a:prstGeom prst="rect">
            <a:avLst/>
          </a:prstGeom>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686E05-E798-EDDF-C982-BB6569EAA096}"/>
              </a:ext>
            </a:extLst>
          </p:cNvPr>
          <p:cNvSpPr/>
          <p:nvPr/>
        </p:nvSpPr>
        <p:spPr>
          <a:xfrm>
            <a:off x="6920584" y="0"/>
            <a:ext cx="5167583" cy="8229600"/>
          </a:xfrm>
          <a:prstGeom prst="rect">
            <a:avLst/>
          </a:prstGeom>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0ED6F5-E2C1-A1BB-EEB5-CA50093EACD4}"/>
              </a:ext>
            </a:extLst>
          </p:cNvPr>
          <p:cNvSpPr/>
          <p:nvPr/>
        </p:nvSpPr>
        <p:spPr>
          <a:xfrm>
            <a:off x="-33804" y="0"/>
            <a:ext cx="1942991" cy="1256044"/>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3600" b="1" dirty="0">
                <a:solidFill>
                  <a:schemeClr val="tx1"/>
                </a:solidFill>
              </a:rPr>
              <a:t>Type</a:t>
            </a:r>
          </a:p>
        </p:txBody>
      </p:sp>
      <p:sp>
        <p:nvSpPr>
          <p:cNvPr id="9" name="Rectangle 8">
            <a:extLst>
              <a:ext uri="{FF2B5EF4-FFF2-40B4-BE49-F238E27FC236}">
                <a16:creationId xmlns:a16="http://schemas.microsoft.com/office/drawing/2014/main" id="{60E4BDE2-DC39-FBB2-455B-58CFC75BD41A}"/>
              </a:ext>
            </a:extLst>
          </p:cNvPr>
          <p:cNvSpPr/>
          <p:nvPr/>
        </p:nvSpPr>
        <p:spPr>
          <a:xfrm>
            <a:off x="1909187" y="0"/>
            <a:ext cx="4943789" cy="1256044"/>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3600" b="1" dirty="0">
                <a:solidFill>
                  <a:schemeClr val="tx1"/>
                </a:solidFill>
              </a:rPr>
              <a:t>Recording Rules</a:t>
            </a:r>
          </a:p>
        </p:txBody>
      </p:sp>
      <p:sp>
        <p:nvSpPr>
          <p:cNvPr id="10" name="Rectangle 9">
            <a:extLst>
              <a:ext uri="{FF2B5EF4-FFF2-40B4-BE49-F238E27FC236}">
                <a16:creationId xmlns:a16="http://schemas.microsoft.com/office/drawing/2014/main" id="{E9E412E2-219E-BE14-C373-12C4494DD3B2}"/>
              </a:ext>
            </a:extLst>
          </p:cNvPr>
          <p:cNvSpPr/>
          <p:nvPr/>
        </p:nvSpPr>
        <p:spPr>
          <a:xfrm>
            <a:off x="6852976" y="0"/>
            <a:ext cx="5235191" cy="1256044"/>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3600" b="1" dirty="0">
                <a:solidFill>
                  <a:schemeClr val="tx1"/>
                </a:solidFill>
              </a:rPr>
              <a:t>Alerting Rules</a:t>
            </a:r>
          </a:p>
        </p:txBody>
      </p:sp>
      <p:sp>
        <p:nvSpPr>
          <p:cNvPr id="11" name="Rectangle 10">
            <a:extLst>
              <a:ext uri="{FF2B5EF4-FFF2-40B4-BE49-F238E27FC236}">
                <a16:creationId xmlns:a16="http://schemas.microsoft.com/office/drawing/2014/main" id="{E8B96284-EBAD-B6E1-EC55-11AFDC8B42F9}"/>
              </a:ext>
            </a:extLst>
          </p:cNvPr>
          <p:cNvSpPr/>
          <p:nvPr/>
        </p:nvSpPr>
        <p:spPr>
          <a:xfrm>
            <a:off x="0" y="1257719"/>
            <a:ext cx="1909187" cy="1575916"/>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3600" b="1" i="0" dirty="0">
                <a:solidFill>
                  <a:srgbClr val="111111"/>
                </a:solidFill>
                <a:effectLst/>
                <a:latin typeface="-apple-system"/>
              </a:rPr>
              <a:t>Purpose</a:t>
            </a:r>
            <a:endParaRPr lang="en-US" sz="3600" b="1" dirty="0">
              <a:solidFill>
                <a:schemeClr val="tx1"/>
              </a:solidFill>
            </a:endParaRPr>
          </a:p>
        </p:txBody>
      </p:sp>
      <p:sp>
        <p:nvSpPr>
          <p:cNvPr id="12" name="Rectangle 11">
            <a:extLst>
              <a:ext uri="{FF2B5EF4-FFF2-40B4-BE49-F238E27FC236}">
                <a16:creationId xmlns:a16="http://schemas.microsoft.com/office/drawing/2014/main" id="{D48E81DC-270D-03EE-DD1E-EBCCCED65DB5}"/>
              </a:ext>
            </a:extLst>
          </p:cNvPr>
          <p:cNvSpPr/>
          <p:nvPr/>
        </p:nvSpPr>
        <p:spPr>
          <a:xfrm>
            <a:off x="1942991" y="1257718"/>
            <a:ext cx="4943789" cy="1575917"/>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2400" dirty="0">
                <a:solidFill>
                  <a:schemeClr val="tx1"/>
                </a:solidFill>
              </a:rPr>
              <a:t>Rules allow you to precompute frequently needed or computationally expensive expressions and save their result as a new set of time series.</a:t>
            </a:r>
          </a:p>
        </p:txBody>
      </p:sp>
      <p:sp>
        <p:nvSpPr>
          <p:cNvPr id="13" name="Rectangle 12">
            <a:extLst>
              <a:ext uri="{FF2B5EF4-FFF2-40B4-BE49-F238E27FC236}">
                <a16:creationId xmlns:a16="http://schemas.microsoft.com/office/drawing/2014/main" id="{873BD51E-3974-B957-00FD-AFBD35487410}"/>
              </a:ext>
            </a:extLst>
          </p:cNvPr>
          <p:cNvSpPr/>
          <p:nvPr/>
        </p:nvSpPr>
        <p:spPr>
          <a:xfrm>
            <a:off x="6886781" y="1257719"/>
            <a:ext cx="5201386" cy="1575916"/>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2400" dirty="0">
                <a:solidFill>
                  <a:schemeClr val="tx1"/>
                </a:solidFill>
              </a:rPr>
              <a:t>Alerting rules </a:t>
            </a:r>
            <a:r>
              <a:rPr lang="en-US" sz="2400" b="1" dirty="0">
                <a:solidFill>
                  <a:schemeClr val="tx1"/>
                </a:solidFill>
              </a:rPr>
              <a:t>define conditions </a:t>
            </a:r>
            <a:r>
              <a:rPr lang="en-US" sz="2400" dirty="0">
                <a:solidFill>
                  <a:schemeClr val="tx1"/>
                </a:solidFill>
              </a:rPr>
              <a:t>that </a:t>
            </a:r>
            <a:r>
              <a:rPr lang="en-US" sz="2400" b="1" dirty="0">
                <a:solidFill>
                  <a:schemeClr val="tx1"/>
                </a:solidFill>
              </a:rPr>
              <a:t>trigger alerts when rule match</a:t>
            </a:r>
            <a:r>
              <a:rPr lang="en-US" sz="2400" dirty="0">
                <a:solidFill>
                  <a:schemeClr val="tx1"/>
                </a:solidFill>
              </a:rPr>
              <a:t>. These rules are based on </a:t>
            </a:r>
            <a:r>
              <a:rPr lang="en-US" sz="2400" dirty="0" err="1">
                <a:solidFill>
                  <a:schemeClr val="tx1"/>
                </a:solidFill>
              </a:rPr>
              <a:t>PromQL</a:t>
            </a:r>
            <a:r>
              <a:rPr lang="en-US" sz="2400" dirty="0">
                <a:solidFill>
                  <a:schemeClr val="tx1"/>
                </a:solidFill>
              </a:rPr>
              <a:t> queries.</a:t>
            </a:r>
          </a:p>
        </p:txBody>
      </p:sp>
      <p:sp>
        <p:nvSpPr>
          <p:cNvPr id="17" name="Rectangle 16">
            <a:extLst>
              <a:ext uri="{FF2B5EF4-FFF2-40B4-BE49-F238E27FC236}">
                <a16:creationId xmlns:a16="http://schemas.microsoft.com/office/drawing/2014/main" id="{6ABBDC39-0F61-73CC-33D0-FE6E5E028C3A}"/>
              </a:ext>
            </a:extLst>
          </p:cNvPr>
          <p:cNvSpPr/>
          <p:nvPr/>
        </p:nvSpPr>
        <p:spPr>
          <a:xfrm>
            <a:off x="2" y="2870478"/>
            <a:ext cx="1909187" cy="1256043"/>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b="1" i="0" dirty="0">
                <a:solidFill>
                  <a:srgbClr val="111111"/>
                </a:solidFill>
                <a:effectLst/>
                <a:latin typeface="-apple-system"/>
              </a:rPr>
              <a:t>Evaluation</a:t>
            </a:r>
            <a:endParaRPr lang="en-US" sz="2800" b="1" dirty="0">
              <a:solidFill>
                <a:schemeClr val="tx1"/>
              </a:solidFill>
            </a:endParaRPr>
          </a:p>
        </p:txBody>
      </p:sp>
      <p:sp>
        <p:nvSpPr>
          <p:cNvPr id="18" name="Rectangle 17">
            <a:extLst>
              <a:ext uri="{FF2B5EF4-FFF2-40B4-BE49-F238E27FC236}">
                <a16:creationId xmlns:a16="http://schemas.microsoft.com/office/drawing/2014/main" id="{D7F7B1FE-201B-49CB-8337-FA0DAA9FB662}"/>
              </a:ext>
            </a:extLst>
          </p:cNvPr>
          <p:cNvSpPr/>
          <p:nvPr/>
        </p:nvSpPr>
        <p:spPr>
          <a:xfrm>
            <a:off x="1942993" y="2870478"/>
            <a:ext cx="4943789" cy="1256044"/>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2400" dirty="0">
                <a:solidFill>
                  <a:schemeClr val="tx1"/>
                </a:solidFill>
              </a:rPr>
              <a:t>Recording rules are evaluated at regular intervals, and their results are saved into their own time series.</a:t>
            </a:r>
          </a:p>
        </p:txBody>
      </p:sp>
      <p:sp>
        <p:nvSpPr>
          <p:cNvPr id="19" name="Rectangle 18">
            <a:extLst>
              <a:ext uri="{FF2B5EF4-FFF2-40B4-BE49-F238E27FC236}">
                <a16:creationId xmlns:a16="http://schemas.microsoft.com/office/drawing/2014/main" id="{0C9E1674-B4BF-567F-8F4A-5EB67064E9D0}"/>
              </a:ext>
            </a:extLst>
          </p:cNvPr>
          <p:cNvSpPr/>
          <p:nvPr/>
        </p:nvSpPr>
        <p:spPr>
          <a:xfrm>
            <a:off x="6886783" y="2870478"/>
            <a:ext cx="5201386" cy="1256043"/>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2400" dirty="0">
                <a:solidFill>
                  <a:schemeClr val="tx1"/>
                </a:solidFill>
              </a:rPr>
              <a:t>Alerting rules are also evaluated at regular intervals.</a:t>
            </a:r>
          </a:p>
        </p:txBody>
      </p:sp>
      <p:sp>
        <p:nvSpPr>
          <p:cNvPr id="20" name="Rectangle 19">
            <a:extLst>
              <a:ext uri="{FF2B5EF4-FFF2-40B4-BE49-F238E27FC236}">
                <a16:creationId xmlns:a16="http://schemas.microsoft.com/office/drawing/2014/main" id="{F79A987D-0F1D-674D-EE21-40562B9AA548}"/>
              </a:ext>
            </a:extLst>
          </p:cNvPr>
          <p:cNvSpPr/>
          <p:nvPr/>
        </p:nvSpPr>
        <p:spPr>
          <a:xfrm>
            <a:off x="0" y="4118149"/>
            <a:ext cx="1909187" cy="1256043"/>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b="1" dirty="0">
                <a:solidFill>
                  <a:srgbClr val="111111"/>
                </a:solidFill>
                <a:latin typeface="-apple-system"/>
              </a:rPr>
              <a:t>Syntax</a:t>
            </a:r>
            <a:endParaRPr lang="en-US" sz="2800" b="1" dirty="0">
              <a:solidFill>
                <a:schemeClr val="tx1"/>
              </a:solidFill>
            </a:endParaRPr>
          </a:p>
        </p:txBody>
      </p:sp>
      <p:sp>
        <p:nvSpPr>
          <p:cNvPr id="21" name="Rectangle 20">
            <a:extLst>
              <a:ext uri="{FF2B5EF4-FFF2-40B4-BE49-F238E27FC236}">
                <a16:creationId xmlns:a16="http://schemas.microsoft.com/office/drawing/2014/main" id="{9E53F081-1CC8-12C9-A387-A94C096F76C3}"/>
              </a:ext>
            </a:extLst>
          </p:cNvPr>
          <p:cNvSpPr/>
          <p:nvPr/>
        </p:nvSpPr>
        <p:spPr>
          <a:xfrm>
            <a:off x="1942991" y="4118149"/>
            <a:ext cx="4943789" cy="1256044"/>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2400" dirty="0">
                <a:solidFill>
                  <a:schemeClr val="tx1"/>
                </a:solidFill>
              </a:rPr>
              <a:t>It specifying the metric name to output to and the </a:t>
            </a:r>
            <a:r>
              <a:rPr lang="en-US" sz="2400" dirty="0" err="1">
                <a:solidFill>
                  <a:schemeClr val="tx1"/>
                </a:solidFill>
              </a:rPr>
              <a:t>PromQL</a:t>
            </a:r>
            <a:r>
              <a:rPr lang="en-US" sz="2400" dirty="0">
                <a:solidFill>
                  <a:schemeClr val="tx1"/>
                </a:solidFill>
              </a:rPr>
              <a:t> expression to evaluate.</a:t>
            </a:r>
          </a:p>
        </p:txBody>
      </p:sp>
      <p:sp>
        <p:nvSpPr>
          <p:cNvPr id="22" name="Rectangle 21">
            <a:extLst>
              <a:ext uri="{FF2B5EF4-FFF2-40B4-BE49-F238E27FC236}">
                <a16:creationId xmlns:a16="http://schemas.microsoft.com/office/drawing/2014/main" id="{69E49009-C6B3-5A66-20BB-FCBD9ABB8E69}"/>
              </a:ext>
            </a:extLst>
          </p:cNvPr>
          <p:cNvSpPr/>
          <p:nvPr/>
        </p:nvSpPr>
        <p:spPr>
          <a:xfrm>
            <a:off x="6886781" y="4118149"/>
            <a:ext cx="5201386" cy="1256043"/>
          </a:xfrm>
          <a:prstGeom prst="rect">
            <a:avLst/>
          </a:prstGeom>
          <a:ln w="5715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r>
              <a:rPr lang="en-US" sz="2400" dirty="0">
                <a:solidFill>
                  <a:schemeClr val="tx1"/>
                </a:solidFill>
              </a:rPr>
              <a:t>Alerting rules specify conditions and labels for identifying the alerts.</a:t>
            </a:r>
          </a:p>
        </p:txBody>
      </p:sp>
    </p:spTree>
    <p:extLst>
      <p:ext uri="{BB962C8B-B14F-4D97-AF65-F5344CB8AC3E}">
        <p14:creationId xmlns:p14="http://schemas.microsoft.com/office/powerpoint/2010/main" val="1945422454"/>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4" y="1244476"/>
            <a:ext cx="12732463"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08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259311" y="3040123"/>
              <a:ext cx="9914491"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7200" dirty="0"/>
                <a:t>LAB for Defining recording rules</a:t>
              </a:r>
            </a:p>
          </p:txBody>
        </p:sp>
      </p:grpSp>
    </p:spTree>
    <p:extLst>
      <p:ext uri="{BB962C8B-B14F-4D97-AF65-F5344CB8AC3E}">
        <p14:creationId xmlns:p14="http://schemas.microsoft.com/office/powerpoint/2010/main" val="1161059178"/>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730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D676073-EC7C-3238-A7E0-C849D30B75C1}"/>
              </a:ext>
            </a:extLst>
          </p:cNvPr>
          <p:cNvSpPr>
            <a:spLocks noGrp="1"/>
          </p:cNvSpPr>
          <p:nvPr>
            <p:ph type="subTitle" idx="1"/>
          </p:nvPr>
        </p:nvSpPr>
        <p:spPr>
          <a:xfrm>
            <a:off x="511920" y="3930463"/>
            <a:ext cx="6096698" cy="924960"/>
          </a:xfrm>
        </p:spPr>
        <p:txBody>
          <a:bodyPr/>
          <a:lstStyle/>
          <a:p>
            <a:r>
              <a:rPr lang="en-US" b="1" dirty="0">
                <a:solidFill>
                  <a:schemeClr val="dk1"/>
                </a:solidFill>
              </a:rPr>
              <a:t>When to use Prometheus?</a:t>
            </a:r>
          </a:p>
        </p:txBody>
      </p:sp>
      <p:sp>
        <p:nvSpPr>
          <p:cNvPr id="4" name="Subtitle 3">
            <a:extLst>
              <a:ext uri="{FF2B5EF4-FFF2-40B4-BE49-F238E27FC236}">
                <a16:creationId xmlns:a16="http://schemas.microsoft.com/office/drawing/2014/main" id="{0978A545-506F-3AA4-CBE6-4E815CB1B1C1}"/>
              </a:ext>
            </a:extLst>
          </p:cNvPr>
          <p:cNvSpPr>
            <a:spLocks noGrp="1"/>
          </p:cNvSpPr>
          <p:nvPr>
            <p:ph type="subTitle" idx="3"/>
          </p:nvPr>
        </p:nvSpPr>
        <p:spPr>
          <a:xfrm>
            <a:off x="511920" y="4679271"/>
            <a:ext cx="8380288" cy="924960"/>
          </a:xfrm>
        </p:spPr>
        <p:txBody>
          <a:bodyPr/>
          <a:lstStyle/>
          <a:p>
            <a:r>
              <a:rPr lang="en-US" b="1" dirty="0">
                <a:solidFill>
                  <a:schemeClr val="dk1"/>
                </a:solidFill>
              </a:rPr>
              <a:t>Prometheus Architecture</a:t>
            </a:r>
          </a:p>
        </p:txBody>
      </p:sp>
      <p:sp>
        <p:nvSpPr>
          <p:cNvPr id="8" name="Subtitle 7">
            <a:extLst>
              <a:ext uri="{FF2B5EF4-FFF2-40B4-BE49-F238E27FC236}">
                <a16:creationId xmlns:a16="http://schemas.microsoft.com/office/drawing/2014/main" id="{35A7F0B2-D68F-49E6-3EA4-2CAF6EB3292B}"/>
              </a:ext>
            </a:extLst>
          </p:cNvPr>
          <p:cNvSpPr>
            <a:spLocks noGrp="1"/>
          </p:cNvSpPr>
          <p:nvPr>
            <p:ph type="subTitle" idx="7"/>
          </p:nvPr>
        </p:nvSpPr>
        <p:spPr>
          <a:xfrm>
            <a:off x="511920" y="1815498"/>
            <a:ext cx="4214224" cy="775680"/>
          </a:xfrm>
        </p:spPr>
        <p:txBody>
          <a:bodyPr/>
          <a:lstStyle/>
          <a:p>
            <a:r>
              <a:rPr lang="en-US" dirty="0"/>
              <a:t>What is Prometheus?</a:t>
            </a:r>
          </a:p>
        </p:txBody>
      </p:sp>
      <p:sp>
        <p:nvSpPr>
          <p:cNvPr id="9" name="Subtitle 8">
            <a:extLst>
              <a:ext uri="{FF2B5EF4-FFF2-40B4-BE49-F238E27FC236}">
                <a16:creationId xmlns:a16="http://schemas.microsoft.com/office/drawing/2014/main" id="{4C514B9C-606C-55BB-C0CB-AABFB103DF91}"/>
              </a:ext>
            </a:extLst>
          </p:cNvPr>
          <p:cNvSpPr>
            <a:spLocks noGrp="1"/>
          </p:cNvSpPr>
          <p:nvPr>
            <p:ph type="subTitle" idx="8"/>
          </p:nvPr>
        </p:nvSpPr>
        <p:spPr>
          <a:xfrm>
            <a:off x="517930" y="2481481"/>
            <a:ext cx="3738240" cy="775680"/>
          </a:xfrm>
        </p:spPr>
        <p:txBody>
          <a:bodyPr/>
          <a:lstStyle/>
          <a:p>
            <a:r>
              <a:rPr lang="en-US" dirty="0"/>
              <a:t>Time series data</a:t>
            </a:r>
          </a:p>
        </p:txBody>
      </p:sp>
      <p:sp>
        <p:nvSpPr>
          <p:cNvPr id="10" name="Subtitle 9">
            <a:extLst>
              <a:ext uri="{FF2B5EF4-FFF2-40B4-BE49-F238E27FC236}">
                <a16:creationId xmlns:a16="http://schemas.microsoft.com/office/drawing/2014/main" id="{BC925669-EBC6-759A-E01D-3943015AE980}"/>
              </a:ext>
            </a:extLst>
          </p:cNvPr>
          <p:cNvSpPr>
            <a:spLocks noGrp="1"/>
          </p:cNvSpPr>
          <p:nvPr>
            <p:ph type="subTitle" idx="9"/>
          </p:nvPr>
        </p:nvSpPr>
        <p:spPr>
          <a:xfrm>
            <a:off x="517930" y="3147464"/>
            <a:ext cx="5920552" cy="775680"/>
          </a:xfrm>
        </p:spPr>
        <p:txBody>
          <a:bodyPr/>
          <a:lstStyle/>
          <a:p>
            <a:r>
              <a:rPr lang="en-US" dirty="0"/>
              <a:t>Prometheus VS ?</a:t>
            </a:r>
          </a:p>
        </p:txBody>
      </p:sp>
      <p:sp>
        <p:nvSpPr>
          <p:cNvPr id="14" name="Title 13">
            <a:extLst>
              <a:ext uri="{FF2B5EF4-FFF2-40B4-BE49-F238E27FC236}">
                <a16:creationId xmlns:a16="http://schemas.microsoft.com/office/drawing/2014/main" id="{5B36C873-C3A6-0054-0986-BEF42B4AA6EC}"/>
              </a:ext>
            </a:extLst>
          </p:cNvPr>
          <p:cNvSpPr>
            <a:spLocks noGrp="1"/>
          </p:cNvSpPr>
          <p:nvPr>
            <p:ph type="title"/>
          </p:nvPr>
        </p:nvSpPr>
        <p:spPr>
          <a:xfrm>
            <a:off x="3369877" y="515992"/>
            <a:ext cx="6790499" cy="863898"/>
          </a:xfrm>
        </p:spPr>
        <p:txBody>
          <a:bodyPr/>
          <a:lstStyle/>
          <a:p>
            <a:pPr marL="0" indent="0">
              <a:buNone/>
            </a:pPr>
            <a:r>
              <a:rPr lang="en-US" sz="4400" b="1" dirty="0"/>
              <a:t>Basic of Prometheus</a:t>
            </a:r>
          </a:p>
        </p:txBody>
      </p:sp>
    </p:spTree>
    <p:extLst>
      <p:ext uri="{BB962C8B-B14F-4D97-AF65-F5344CB8AC3E}">
        <p14:creationId xmlns:p14="http://schemas.microsoft.com/office/powerpoint/2010/main" val="356491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09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8000" dirty="0"/>
                <a:t>Service Discovery</a:t>
              </a:r>
              <a:endParaRPr lang="en-US" sz="7200" dirty="0"/>
            </a:p>
          </p:txBody>
        </p:sp>
      </p:grpSp>
    </p:spTree>
    <p:extLst>
      <p:ext uri="{BB962C8B-B14F-4D97-AF65-F5344CB8AC3E}">
        <p14:creationId xmlns:p14="http://schemas.microsoft.com/office/powerpoint/2010/main" val="2630774428"/>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4618"/>
            <a:ext cx="14630400" cy="8229600"/>
          </a:xfrm>
          <a:prstGeom prst="rect">
            <a:avLst/>
          </a:prstGeom>
        </p:spPr>
      </p:pic>
      <p:sp>
        <p:nvSpPr>
          <p:cNvPr id="4" name="Text 1"/>
          <p:cNvSpPr/>
          <p:nvPr/>
        </p:nvSpPr>
        <p:spPr>
          <a:xfrm>
            <a:off x="968693" y="3697160"/>
            <a:ext cx="5809059" cy="726043"/>
          </a:xfrm>
          <a:prstGeom prst="rect">
            <a:avLst/>
          </a:prstGeom>
          <a:noFill/>
          <a:ln/>
        </p:spPr>
        <p:txBody>
          <a:bodyPr wrap="none" rtlCol="0" anchor="t"/>
          <a:lstStyle/>
          <a:p>
            <a:pPr marL="0" indent="0">
              <a:lnSpc>
                <a:spcPts val="5718"/>
              </a:lnSpc>
              <a:buNone/>
            </a:pPr>
            <a:endParaRPr lang="en-US" sz="4574" dirty="0"/>
          </a:p>
        </p:txBody>
      </p:sp>
      <p:graphicFrame>
        <p:nvGraphicFramePr>
          <p:cNvPr id="12" name="Diagram 11">
            <a:extLst>
              <a:ext uri="{FF2B5EF4-FFF2-40B4-BE49-F238E27FC236}">
                <a16:creationId xmlns:a16="http://schemas.microsoft.com/office/drawing/2014/main" id="{E4E5156B-DE69-5C80-3E27-FF600E3D7705}"/>
              </a:ext>
            </a:extLst>
          </p:cNvPr>
          <p:cNvGraphicFramePr/>
          <p:nvPr>
            <p:extLst>
              <p:ext uri="{D42A27DB-BD31-4B8C-83A1-F6EECF244321}">
                <p14:modId xmlns:p14="http://schemas.microsoft.com/office/powerpoint/2010/main" val="2165901533"/>
              </p:ext>
            </p:extLst>
          </p:nvPr>
        </p:nvGraphicFramePr>
        <p:xfrm>
          <a:off x="2162433" y="432486"/>
          <a:ext cx="9601200" cy="45967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8136" y="0"/>
            <a:ext cx="14630400" cy="8229600"/>
          </a:xfrm>
          <a:prstGeom prst="rect">
            <a:avLst/>
          </a:prstGeom>
          <a:solidFill>
            <a:srgbClr val="0C0C0C"/>
          </a:solidFill>
          <a:ln/>
        </p:spPr>
        <p:txBody>
          <a:bodyPr/>
          <a:lstStyle/>
          <a:p>
            <a:endParaRPr lang="en-US"/>
          </a:p>
        </p:txBody>
      </p:sp>
      <p:sp>
        <p:nvSpPr>
          <p:cNvPr id="4" name="Text 1"/>
          <p:cNvSpPr/>
          <p:nvPr/>
        </p:nvSpPr>
        <p:spPr>
          <a:xfrm>
            <a:off x="414511" y="177642"/>
            <a:ext cx="5809059" cy="726043"/>
          </a:xfrm>
          <a:prstGeom prst="rect">
            <a:avLst/>
          </a:prstGeom>
          <a:noFill/>
          <a:ln/>
        </p:spPr>
        <p:txBody>
          <a:bodyPr wrap="none" rtlCol="0" anchor="t"/>
          <a:lstStyle/>
          <a:p>
            <a:pPr marL="0" indent="0">
              <a:lnSpc>
                <a:spcPts val="5718"/>
              </a:lnSpc>
              <a:buNone/>
            </a:pPr>
            <a:r>
              <a:rPr lang="en-US" sz="6000" b="1" kern="0" spc="-137" dirty="0">
                <a:solidFill>
                  <a:srgbClr val="FFFFFF"/>
                </a:solidFill>
                <a:latin typeface="Overpass" pitchFamily="34" charset="0"/>
                <a:ea typeface="Overpass" pitchFamily="34" charset="-122"/>
                <a:cs typeface="Overpass" pitchFamily="34" charset="-120"/>
              </a:rPr>
              <a:t>HTTP SD</a:t>
            </a:r>
          </a:p>
        </p:txBody>
      </p:sp>
      <p:sp>
        <p:nvSpPr>
          <p:cNvPr id="5" name="Text 2"/>
          <p:cNvSpPr/>
          <p:nvPr/>
        </p:nvSpPr>
        <p:spPr>
          <a:xfrm>
            <a:off x="68136" y="1162473"/>
            <a:ext cx="1957309" cy="363141"/>
          </a:xfrm>
          <a:prstGeom prst="rect">
            <a:avLst/>
          </a:prstGeom>
          <a:noFill/>
          <a:ln/>
        </p:spPr>
        <p:txBody>
          <a:bodyPr wrap="none" rtlCol="0" anchor="t"/>
          <a:lstStyle/>
          <a:p>
            <a:pPr marL="0" indent="0">
              <a:lnSpc>
                <a:spcPts val="2859"/>
              </a:lnSpc>
              <a:buNone/>
            </a:pPr>
            <a:r>
              <a:rPr lang="en-US" sz="3200" b="1" kern="0" spc="-69" dirty="0">
                <a:solidFill>
                  <a:srgbClr val="FFFFFF"/>
                </a:solidFill>
                <a:latin typeface="Overpass" pitchFamily="34" charset="0"/>
                <a:ea typeface="Overpass" pitchFamily="34" charset="-122"/>
                <a:cs typeface="Overpass" pitchFamily="34" charset="-120"/>
              </a:rPr>
              <a:t>Description</a:t>
            </a:r>
            <a:endParaRPr lang="en-US" sz="3200" dirty="0"/>
          </a:p>
        </p:txBody>
      </p:sp>
      <p:sp>
        <p:nvSpPr>
          <p:cNvPr id="6" name="Text 3"/>
          <p:cNvSpPr/>
          <p:nvPr/>
        </p:nvSpPr>
        <p:spPr>
          <a:xfrm>
            <a:off x="733155" y="1700496"/>
            <a:ext cx="13965381" cy="1185148"/>
          </a:xfrm>
          <a:prstGeom prst="rect">
            <a:avLst/>
          </a:prstGeom>
          <a:noFill/>
          <a:ln/>
        </p:spPr>
        <p:txBody>
          <a:bodyPr wrap="square" rtlCol="0" anchor="t"/>
          <a:lstStyle/>
          <a:p>
            <a:pPr>
              <a:lnSpc>
                <a:spcPts val="3110"/>
              </a:lnSpc>
            </a:pPr>
            <a:r>
              <a:rPr lang="en-US" sz="2400" dirty="0">
                <a:solidFill>
                  <a:srgbClr val="E5E0DF"/>
                </a:solidFill>
                <a:latin typeface="Overpass" pitchFamily="34" charset="0"/>
                <a:ea typeface="Overpass" pitchFamily="34" charset="-122"/>
                <a:cs typeface="Overpass" pitchFamily="34" charset="-120"/>
              </a:rPr>
              <a:t>Prometheus provides a generic HTTP Service Discovery, that enables it to discover targets over an HTTP endpoint.</a:t>
            </a:r>
          </a:p>
          <a:p>
            <a:pPr>
              <a:lnSpc>
                <a:spcPts val="3110"/>
              </a:lnSpc>
            </a:pPr>
            <a:r>
              <a:rPr lang="en-US" sz="2400" dirty="0">
                <a:solidFill>
                  <a:srgbClr val="E5E0DF"/>
                </a:solidFill>
                <a:latin typeface="Overpass" pitchFamily="34" charset="0"/>
                <a:ea typeface="Overpass" pitchFamily="34" charset="-122"/>
                <a:cs typeface="Overpass" pitchFamily="34" charset="-120"/>
              </a:rPr>
              <a:t>The HTTP Service Discovery is complimentary to the supported service discovery mechanisms and is an alternative to File-based Service Discovery.</a:t>
            </a:r>
          </a:p>
        </p:txBody>
      </p:sp>
      <p:sp>
        <p:nvSpPr>
          <p:cNvPr id="7" name="Text 4"/>
          <p:cNvSpPr/>
          <p:nvPr/>
        </p:nvSpPr>
        <p:spPr>
          <a:xfrm>
            <a:off x="34068" y="3394092"/>
            <a:ext cx="6578470" cy="363141"/>
          </a:xfrm>
          <a:prstGeom prst="rect">
            <a:avLst/>
          </a:prstGeom>
          <a:noFill/>
          <a:ln/>
        </p:spPr>
        <p:txBody>
          <a:bodyPr wrap="none" rtlCol="0" anchor="t"/>
          <a:lstStyle/>
          <a:p>
            <a:r>
              <a:rPr lang="en-US" sz="2800" b="1" kern="0" spc="-69" dirty="0">
                <a:solidFill>
                  <a:srgbClr val="FFFFFF"/>
                </a:solidFill>
                <a:latin typeface="Overpass" pitchFamily="34" charset="0"/>
                <a:ea typeface="Overpass" pitchFamily="34" charset="-122"/>
              </a:rPr>
              <a:t>Comparison between File-Based SD and HTTP SD</a:t>
            </a:r>
          </a:p>
        </p:txBody>
      </p:sp>
      <p:sp>
        <p:nvSpPr>
          <p:cNvPr id="9" name="Text 6"/>
          <p:cNvSpPr/>
          <p:nvPr/>
        </p:nvSpPr>
        <p:spPr>
          <a:xfrm>
            <a:off x="227393" y="7020573"/>
            <a:ext cx="3332300" cy="363141"/>
          </a:xfrm>
          <a:prstGeom prst="rect">
            <a:avLst/>
          </a:prstGeom>
          <a:noFill/>
          <a:ln/>
        </p:spPr>
        <p:txBody>
          <a:bodyPr wrap="none" rtlCol="0" anchor="t"/>
          <a:lstStyle/>
          <a:p>
            <a:pPr marL="0" indent="0">
              <a:lnSpc>
                <a:spcPts val="2859"/>
              </a:lnSpc>
              <a:buNone/>
            </a:pPr>
            <a:r>
              <a:rPr lang="en-US" sz="2800" b="1" kern="0" spc="-69" dirty="0">
                <a:solidFill>
                  <a:srgbClr val="FFFFFF"/>
                </a:solidFill>
                <a:latin typeface="Overpass" pitchFamily="34" charset="0"/>
                <a:ea typeface="Overpass" pitchFamily="34" charset="-122"/>
                <a:cs typeface="Overpass" pitchFamily="34" charset="-120"/>
              </a:rPr>
              <a:t>Example</a:t>
            </a:r>
            <a:endParaRPr lang="en-US" sz="2287" dirty="0"/>
          </a:p>
        </p:txBody>
      </p:sp>
      <p:sp>
        <p:nvSpPr>
          <p:cNvPr id="10" name="Text 7"/>
          <p:cNvSpPr/>
          <p:nvPr/>
        </p:nvSpPr>
        <p:spPr>
          <a:xfrm>
            <a:off x="656386" y="7446650"/>
            <a:ext cx="14076218" cy="395049"/>
          </a:xfrm>
          <a:prstGeom prst="rect">
            <a:avLst/>
          </a:prstGeom>
          <a:noFill/>
          <a:ln/>
        </p:spPr>
        <p:txBody>
          <a:bodyPr wrap="none" rtlCol="0" anchor="t"/>
          <a:lstStyle/>
          <a:p>
            <a:pPr marL="0" indent="0">
              <a:lnSpc>
                <a:spcPts val="3110"/>
              </a:lnSpc>
              <a:buNone/>
            </a:pPr>
            <a:r>
              <a:rPr lang="en-US" sz="1944" dirty="0">
                <a:solidFill>
                  <a:srgbClr val="E5E0DF"/>
                </a:solidFill>
                <a:latin typeface="Overpass" pitchFamily="34" charset="0"/>
                <a:ea typeface="Overpass" pitchFamily="34" charset="-122"/>
                <a:cs typeface="Overpass" pitchFamily="34" charset="-120"/>
              </a:rPr>
              <a:t>Will do the lab directly.</a:t>
            </a:r>
            <a:endParaRPr lang="en-US" sz="1944" dirty="0"/>
          </a:p>
        </p:txBody>
      </p:sp>
      <p:graphicFrame>
        <p:nvGraphicFramePr>
          <p:cNvPr id="13" name="Table 12">
            <a:extLst>
              <a:ext uri="{FF2B5EF4-FFF2-40B4-BE49-F238E27FC236}">
                <a16:creationId xmlns:a16="http://schemas.microsoft.com/office/drawing/2014/main" id="{4AB26E65-239C-80DB-F45C-38769FB7B01E}"/>
              </a:ext>
            </a:extLst>
          </p:cNvPr>
          <p:cNvGraphicFramePr>
            <a:graphicFrameLocks noGrp="1"/>
          </p:cNvGraphicFramePr>
          <p:nvPr>
            <p:extLst>
              <p:ext uri="{D42A27DB-BD31-4B8C-83A1-F6EECF244321}">
                <p14:modId xmlns:p14="http://schemas.microsoft.com/office/powerpoint/2010/main" val="1787550923"/>
              </p:ext>
            </p:extLst>
          </p:nvPr>
        </p:nvGraphicFramePr>
        <p:xfrm>
          <a:off x="733155" y="4112851"/>
          <a:ext cx="10448108" cy="2578735"/>
        </p:xfrm>
        <a:graphic>
          <a:graphicData uri="http://schemas.openxmlformats.org/drawingml/2006/table">
            <a:tbl>
              <a:tblPr>
                <a:tableStyleId>{35758FB7-9AC5-4552-8A53-C91805E547FA}</a:tableStyleId>
              </a:tblPr>
              <a:tblGrid>
                <a:gridCol w="2349254">
                  <a:extLst>
                    <a:ext uri="{9D8B030D-6E8A-4147-A177-3AD203B41FA5}">
                      <a16:colId xmlns:a16="http://schemas.microsoft.com/office/drawing/2014/main" val="1822589015"/>
                    </a:ext>
                  </a:extLst>
                </a:gridCol>
                <a:gridCol w="3103737">
                  <a:extLst>
                    <a:ext uri="{9D8B030D-6E8A-4147-A177-3AD203B41FA5}">
                      <a16:colId xmlns:a16="http://schemas.microsoft.com/office/drawing/2014/main" val="4171206380"/>
                    </a:ext>
                  </a:extLst>
                </a:gridCol>
                <a:gridCol w="4995117">
                  <a:extLst>
                    <a:ext uri="{9D8B030D-6E8A-4147-A177-3AD203B41FA5}">
                      <a16:colId xmlns:a16="http://schemas.microsoft.com/office/drawing/2014/main" val="2806313497"/>
                    </a:ext>
                  </a:extLst>
                </a:gridCol>
              </a:tblGrid>
              <a:tr h="365760">
                <a:tc>
                  <a:txBody>
                    <a:bodyPr/>
                    <a:lstStyle/>
                    <a:p>
                      <a:r>
                        <a:rPr lang="en-US" sz="1944" kern="1200">
                          <a:solidFill>
                            <a:schemeClr val="tx1">
                              <a:lumMod val="85000"/>
                              <a:lumOff val="15000"/>
                            </a:schemeClr>
                          </a:solidFill>
                        </a:rPr>
                        <a:t>Item</a:t>
                      </a:r>
                      <a:endParaRPr lang="en-US" sz="1944" kern="120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a:solidFill>
                            <a:schemeClr val="tx1">
                              <a:lumMod val="85000"/>
                              <a:lumOff val="15000"/>
                            </a:schemeClr>
                          </a:solidFill>
                        </a:rPr>
                        <a:t>File SD</a:t>
                      </a:r>
                      <a:endParaRPr lang="en-US" sz="1944" kern="120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dirty="0">
                          <a:solidFill>
                            <a:schemeClr val="tx1">
                              <a:lumMod val="85000"/>
                              <a:lumOff val="15000"/>
                            </a:schemeClr>
                          </a:solidFill>
                        </a:rPr>
                        <a:t>HTTP SD</a:t>
                      </a:r>
                      <a:endParaRPr lang="en-US" sz="1944" kern="1200" dirty="0">
                        <a:solidFill>
                          <a:schemeClr val="tx1">
                            <a:lumMod val="85000"/>
                            <a:lumOff val="15000"/>
                          </a:schemeClr>
                        </a:solidFill>
                        <a:latin typeface="Overpass" pitchFamily="34" charset="0"/>
                        <a:ea typeface="Overpass" pitchFamily="34" charset="-122"/>
                      </a:endParaRPr>
                    </a:p>
                  </a:txBody>
                  <a:tcPr anchor="ctr"/>
                </a:tc>
                <a:extLst>
                  <a:ext uri="{0D108BD9-81ED-4DB2-BD59-A6C34878D82A}">
                    <a16:rowId xmlns:a16="http://schemas.microsoft.com/office/drawing/2014/main" val="1631384000"/>
                  </a:ext>
                </a:extLst>
              </a:tr>
              <a:tr h="365760">
                <a:tc>
                  <a:txBody>
                    <a:bodyPr/>
                    <a:lstStyle/>
                    <a:p>
                      <a:r>
                        <a:rPr lang="en-US" sz="1944" kern="1200">
                          <a:solidFill>
                            <a:schemeClr val="tx1">
                              <a:lumMod val="85000"/>
                              <a:lumOff val="15000"/>
                            </a:schemeClr>
                          </a:solidFill>
                        </a:rPr>
                        <a:t>Event Based</a:t>
                      </a:r>
                      <a:endParaRPr lang="en-US" sz="1944" kern="120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a:solidFill>
                            <a:schemeClr val="tx1">
                              <a:lumMod val="85000"/>
                              <a:lumOff val="15000"/>
                            </a:schemeClr>
                          </a:solidFill>
                        </a:rPr>
                        <a:t>Yes, via inotify</a:t>
                      </a:r>
                      <a:endParaRPr lang="en-US" sz="1944" kern="120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a:solidFill>
                            <a:schemeClr val="tx1">
                              <a:lumMod val="85000"/>
                              <a:lumOff val="15000"/>
                            </a:schemeClr>
                          </a:solidFill>
                        </a:rPr>
                        <a:t>No</a:t>
                      </a:r>
                      <a:endParaRPr lang="en-US" sz="1944" kern="1200">
                        <a:solidFill>
                          <a:schemeClr val="tx1">
                            <a:lumMod val="85000"/>
                            <a:lumOff val="15000"/>
                          </a:schemeClr>
                        </a:solidFill>
                        <a:latin typeface="Overpass" pitchFamily="34" charset="0"/>
                        <a:ea typeface="Overpass" pitchFamily="34" charset="-122"/>
                      </a:endParaRPr>
                    </a:p>
                  </a:txBody>
                  <a:tcPr anchor="ctr"/>
                </a:tc>
                <a:extLst>
                  <a:ext uri="{0D108BD9-81ED-4DB2-BD59-A6C34878D82A}">
                    <a16:rowId xmlns:a16="http://schemas.microsoft.com/office/drawing/2014/main" val="4166913689"/>
                  </a:ext>
                </a:extLst>
              </a:tr>
              <a:tr h="365760">
                <a:tc>
                  <a:txBody>
                    <a:bodyPr/>
                    <a:lstStyle/>
                    <a:p>
                      <a:r>
                        <a:rPr lang="en-US" sz="1944" kern="1200">
                          <a:solidFill>
                            <a:schemeClr val="tx1">
                              <a:lumMod val="85000"/>
                              <a:lumOff val="15000"/>
                            </a:schemeClr>
                          </a:solidFill>
                        </a:rPr>
                        <a:t>Update frequency</a:t>
                      </a:r>
                      <a:endParaRPr lang="en-US" sz="1944" kern="120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a:solidFill>
                            <a:schemeClr val="tx1">
                              <a:lumMod val="85000"/>
                              <a:lumOff val="15000"/>
                            </a:schemeClr>
                          </a:solidFill>
                        </a:rPr>
                        <a:t>Instant, thanks to inotify</a:t>
                      </a:r>
                      <a:endParaRPr lang="en-US" sz="1944" kern="120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dirty="0">
                          <a:solidFill>
                            <a:schemeClr val="tx1">
                              <a:lumMod val="85000"/>
                              <a:lumOff val="15000"/>
                            </a:schemeClr>
                          </a:solidFill>
                        </a:rPr>
                        <a:t>Following </a:t>
                      </a:r>
                      <a:r>
                        <a:rPr lang="en-US" sz="1944" kern="1200" dirty="0" err="1">
                          <a:solidFill>
                            <a:schemeClr val="tx1">
                              <a:lumMod val="85000"/>
                              <a:lumOff val="15000"/>
                            </a:schemeClr>
                          </a:solidFill>
                        </a:rPr>
                        <a:t>refresh_interval</a:t>
                      </a:r>
                      <a:endParaRPr lang="en-US" sz="1944" kern="1200" dirty="0">
                        <a:solidFill>
                          <a:schemeClr val="tx1">
                            <a:lumMod val="85000"/>
                            <a:lumOff val="15000"/>
                          </a:schemeClr>
                        </a:solidFill>
                        <a:latin typeface="Overpass" pitchFamily="34" charset="0"/>
                        <a:ea typeface="Overpass" pitchFamily="34" charset="-122"/>
                      </a:endParaRPr>
                    </a:p>
                  </a:txBody>
                  <a:tcPr anchor="ctr"/>
                </a:tc>
                <a:extLst>
                  <a:ext uri="{0D108BD9-81ED-4DB2-BD59-A6C34878D82A}">
                    <a16:rowId xmlns:a16="http://schemas.microsoft.com/office/drawing/2014/main" val="2293985022"/>
                  </a:ext>
                </a:extLst>
              </a:tr>
              <a:tr h="365760">
                <a:tc>
                  <a:txBody>
                    <a:bodyPr/>
                    <a:lstStyle/>
                    <a:p>
                      <a:r>
                        <a:rPr lang="en-US" sz="1944" kern="1200" dirty="0">
                          <a:solidFill>
                            <a:schemeClr val="tx1">
                              <a:lumMod val="85000"/>
                              <a:lumOff val="15000"/>
                            </a:schemeClr>
                          </a:solidFill>
                        </a:rPr>
                        <a:t>Format</a:t>
                      </a:r>
                      <a:endParaRPr lang="en-US" sz="1944" kern="1200" dirty="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dirty="0">
                          <a:solidFill>
                            <a:schemeClr val="tx1">
                              <a:lumMod val="85000"/>
                              <a:lumOff val="15000"/>
                            </a:schemeClr>
                          </a:solidFill>
                        </a:rPr>
                        <a:t>Yaml or JSON</a:t>
                      </a:r>
                      <a:endParaRPr lang="en-US" sz="1944" kern="1200" dirty="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a:solidFill>
                            <a:schemeClr val="tx1">
                              <a:lumMod val="85000"/>
                              <a:lumOff val="15000"/>
                            </a:schemeClr>
                          </a:solidFill>
                        </a:rPr>
                        <a:t>JSON</a:t>
                      </a:r>
                      <a:endParaRPr lang="en-US" sz="1944" kern="1200">
                        <a:solidFill>
                          <a:schemeClr val="tx1">
                            <a:lumMod val="85000"/>
                            <a:lumOff val="15000"/>
                          </a:schemeClr>
                        </a:solidFill>
                        <a:latin typeface="Overpass" pitchFamily="34" charset="0"/>
                        <a:ea typeface="Overpass" pitchFamily="34" charset="-122"/>
                      </a:endParaRPr>
                    </a:p>
                  </a:txBody>
                  <a:tcPr anchor="ctr"/>
                </a:tc>
                <a:extLst>
                  <a:ext uri="{0D108BD9-81ED-4DB2-BD59-A6C34878D82A}">
                    <a16:rowId xmlns:a16="http://schemas.microsoft.com/office/drawing/2014/main" val="3309244844"/>
                  </a:ext>
                </a:extLst>
              </a:tr>
              <a:tr h="365760">
                <a:tc>
                  <a:txBody>
                    <a:bodyPr/>
                    <a:lstStyle/>
                    <a:p>
                      <a:r>
                        <a:rPr lang="en-US" sz="1944" kern="1200">
                          <a:solidFill>
                            <a:schemeClr val="tx1">
                              <a:lumMod val="85000"/>
                              <a:lumOff val="15000"/>
                            </a:schemeClr>
                          </a:solidFill>
                        </a:rPr>
                        <a:t>Transport</a:t>
                      </a:r>
                      <a:endParaRPr lang="en-US" sz="1944" kern="120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a:solidFill>
                            <a:schemeClr val="tx1">
                              <a:lumMod val="85000"/>
                              <a:lumOff val="15000"/>
                            </a:schemeClr>
                          </a:solidFill>
                        </a:rPr>
                        <a:t>Local file</a:t>
                      </a:r>
                      <a:endParaRPr lang="en-US" sz="1944" kern="120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a:solidFill>
                            <a:schemeClr val="tx1">
                              <a:lumMod val="85000"/>
                              <a:lumOff val="15000"/>
                            </a:schemeClr>
                          </a:solidFill>
                        </a:rPr>
                        <a:t>HTTP/HTTPS</a:t>
                      </a:r>
                      <a:endParaRPr lang="en-US" sz="1944" kern="1200">
                        <a:solidFill>
                          <a:schemeClr val="tx1">
                            <a:lumMod val="85000"/>
                            <a:lumOff val="15000"/>
                          </a:schemeClr>
                        </a:solidFill>
                        <a:latin typeface="Overpass" pitchFamily="34" charset="0"/>
                        <a:ea typeface="Overpass" pitchFamily="34" charset="-122"/>
                      </a:endParaRPr>
                    </a:p>
                  </a:txBody>
                  <a:tcPr anchor="ctr"/>
                </a:tc>
                <a:extLst>
                  <a:ext uri="{0D108BD9-81ED-4DB2-BD59-A6C34878D82A}">
                    <a16:rowId xmlns:a16="http://schemas.microsoft.com/office/drawing/2014/main" val="3203081835"/>
                  </a:ext>
                </a:extLst>
              </a:tr>
              <a:tr h="640080">
                <a:tc>
                  <a:txBody>
                    <a:bodyPr/>
                    <a:lstStyle/>
                    <a:p>
                      <a:r>
                        <a:rPr lang="en-US" sz="1944" kern="1200" dirty="0">
                          <a:solidFill>
                            <a:schemeClr val="tx1">
                              <a:lumMod val="85000"/>
                              <a:lumOff val="15000"/>
                            </a:schemeClr>
                          </a:solidFill>
                        </a:rPr>
                        <a:t>Security</a:t>
                      </a:r>
                      <a:endParaRPr lang="en-US" sz="1944" kern="1200" dirty="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dirty="0">
                          <a:solidFill>
                            <a:schemeClr val="tx1">
                              <a:lumMod val="85000"/>
                              <a:lumOff val="15000"/>
                            </a:schemeClr>
                          </a:solidFill>
                        </a:rPr>
                        <a:t>File-Based security</a:t>
                      </a:r>
                      <a:endParaRPr lang="en-US" sz="1944" kern="1200" dirty="0">
                        <a:solidFill>
                          <a:schemeClr val="tx1">
                            <a:lumMod val="85000"/>
                            <a:lumOff val="15000"/>
                          </a:schemeClr>
                        </a:solidFill>
                        <a:latin typeface="Overpass" pitchFamily="34" charset="0"/>
                        <a:ea typeface="Overpass" pitchFamily="34" charset="-122"/>
                      </a:endParaRPr>
                    </a:p>
                  </a:txBody>
                  <a:tcPr anchor="ctr"/>
                </a:tc>
                <a:tc>
                  <a:txBody>
                    <a:bodyPr/>
                    <a:lstStyle/>
                    <a:p>
                      <a:r>
                        <a:rPr lang="en-US" sz="1944" kern="1200" dirty="0">
                          <a:solidFill>
                            <a:schemeClr val="tx1">
                              <a:lumMod val="85000"/>
                              <a:lumOff val="15000"/>
                            </a:schemeClr>
                          </a:solidFill>
                        </a:rPr>
                        <a:t>TLS, Basic auth, Authorization header, OAuth2</a:t>
                      </a:r>
                      <a:endParaRPr lang="en-US" sz="1944" kern="1200" dirty="0">
                        <a:solidFill>
                          <a:schemeClr val="tx1">
                            <a:lumMod val="85000"/>
                            <a:lumOff val="15000"/>
                          </a:schemeClr>
                        </a:solidFill>
                        <a:latin typeface="Overpass" pitchFamily="34" charset="0"/>
                        <a:ea typeface="Overpass" pitchFamily="34" charset="-122"/>
                      </a:endParaRPr>
                    </a:p>
                  </a:txBody>
                  <a:tcPr anchor="ctr"/>
                </a:tc>
                <a:extLst>
                  <a:ext uri="{0D108BD9-81ED-4DB2-BD59-A6C34878D82A}">
                    <a16:rowId xmlns:a16="http://schemas.microsoft.com/office/drawing/2014/main" val="2711576597"/>
                  </a:ext>
                </a:extLst>
              </a:tr>
            </a:tbl>
          </a:graphicData>
        </a:graphic>
      </p:graphicFrame>
    </p:spTree>
    <p:extLst>
      <p:ext uri="{BB962C8B-B14F-4D97-AF65-F5344CB8AC3E}">
        <p14:creationId xmlns:p14="http://schemas.microsoft.com/office/powerpoint/2010/main" val="3544436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4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wd">
                                    <p:tmAbs val="40"/>
                                  </p:iterate>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type="wd">
                                    <p:tmAbs val="40"/>
                                  </p:iterate>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09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8000"/>
                <a:t>Lab for Service </a:t>
              </a:r>
              <a:r>
                <a:rPr lang="en-US" sz="8000" dirty="0"/>
                <a:t>Discovery</a:t>
              </a:r>
              <a:endParaRPr lang="en-US" sz="7200" dirty="0"/>
            </a:p>
          </p:txBody>
        </p:sp>
      </p:grpSp>
    </p:spTree>
    <p:extLst>
      <p:ext uri="{BB962C8B-B14F-4D97-AF65-F5344CB8AC3E}">
        <p14:creationId xmlns:p14="http://schemas.microsoft.com/office/powerpoint/2010/main" val="3670359596"/>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10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8000" dirty="0"/>
                <a:t>Alert Manager</a:t>
              </a:r>
              <a:endParaRPr lang="en-US" sz="7200" dirty="0"/>
            </a:p>
          </p:txBody>
        </p:sp>
      </p:grpSp>
    </p:spTree>
    <p:extLst>
      <p:ext uri="{BB962C8B-B14F-4D97-AF65-F5344CB8AC3E}">
        <p14:creationId xmlns:p14="http://schemas.microsoft.com/office/powerpoint/2010/main" val="4294674860"/>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D676073-EC7C-3238-A7E0-C849D30B75C1}"/>
              </a:ext>
            </a:extLst>
          </p:cNvPr>
          <p:cNvSpPr>
            <a:spLocks noGrp="1"/>
          </p:cNvSpPr>
          <p:nvPr>
            <p:ph type="subTitle" idx="1"/>
          </p:nvPr>
        </p:nvSpPr>
        <p:spPr>
          <a:xfrm>
            <a:off x="305833" y="3440354"/>
            <a:ext cx="8750952" cy="924960"/>
          </a:xfrm>
        </p:spPr>
        <p:txBody>
          <a:bodyPr/>
          <a:lstStyle/>
          <a:p>
            <a:r>
              <a:rPr lang="en-US" b="1" dirty="0">
                <a:solidFill>
                  <a:schemeClr val="dk1"/>
                </a:solidFill>
              </a:rPr>
              <a:t>Search, download and configure Alert Manager</a:t>
            </a:r>
          </a:p>
        </p:txBody>
      </p:sp>
      <p:sp>
        <p:nvSpPr>
          <p:cNvPr id="4" name="Subtitle 3">
            <a:extLst>
              <a:ext uri="{FF2B5EF4-FFF2-40B4-BE49-F238E27FC236}">
                <a16:creationId xmlns:a16="http://schemas.microsoft.com/office/drawing/2014/main" id="{0978A545-506F-3AA4-CBE6-4E815CB1B1C1}"/>
              </a:ext>
            </a:extLst>
          </p:cNvPr>
          <p:cNvSpPr>
            <a:spLocks noGrp="1"/>
          </p:cNvSpPr>
          <p:nvPr>
            <p:ph type="subTitle" idx="3"/>
          </p:nvPr>
        </p:nvSpPr>
        <p:spPr>
          <a:xfrm>
            <a:off x="329913" y="4099637"/>
            <a:ext cx="8380288" cy="924960"/>
          </a:xfrm>
        </p:spPr>
        <p:txBody>
          <a:bodyPr/>
          <a:lstStyle/>
          <a:p>
            <a:r>
              <a:rPr lang="en-US" b="1" dirty="0">
                <a:solidFill>
                  <a:schemeClr val="dk1"/>
                </a:solidFill>
              </a:rPr>
              <a:t>Integration of Alert Manager with Prometheus.</a:t>
            </a:r>
          </a:p>
        </p:txBody>
      </p:sp>
      <p:sp>
        <p:nvSpPr>
          <p:cNvPr id="5" name="Subtitle 4">
            <a:extLst>
              <a:ext uri="{FF2B5EF4-FFF2-40B4-BE49-F238E27FC236}">
                <a16:creationId xmlns:a16="http://schemas.microsoft.com/office/drawing/2014/main" id="{0900CA19-DB67-6433-8A72-BE5D95A236F0}"/>
              </a:ext>
            </a:extLst>
          </p:cNvPr>
          <p:cNvSpPr>
            <a:spLocks noGrp="1"/>
          </p:cNvSpPr>
          <p:nvPr>
            <p:ph type="subTitle" idx="4"/>
          </p:nvPr>
        </p:nvSpPr>
        <p:spPr>
          <a:xfrm>
            <a:off x="1755048" y="6714911"/>
            <a:ext cx="3738240" cy="924960"/>
          </a:xfrm>
        </p:spPr>
        <p:txBody>
          <a:bodyPr/>
          <a:lstStyle/>
          <a:p>
            <a:r>
              <a:rPr lang="en-US" b="1" dirty="0">
                <a:solidFill>
                  <a:schemeClr val="dk1"/>
                </a:solidFill>
              </a:rPr>
              <a:t>Lab</a:t>
            </a:r>
          </a:p>
        </p:txBody>
      </p:sp>
      <p:sp>
        <p:nvSpPr>
          <p:cNvPr id="8" name="Subtitle 7">
            <a:extLst>
              <a:ext uri="{FF2B5EF4-FFF2-40B4-BE49-F238E27FC236}">
                <a16:creationId xmlns:a16="http://schemas.microsoft.com/office/drawing/2014/main" id="{35A7F0B2-D68F-49E6-3EA4-2CAF6EB3292B}"/>
              </a:ext>
            </a:extLst>
          </p:cNvPr>
          <p:cNvSpPr>
            <a:spLocks noGrp="1"/>
          </p:cNvSpPr>
          <p:nvPr>
            <p:ph type="subTitle" idx="7"/>
          </p:nvPr>
        </p:nvSpPr>
        <p:spPr>
          <a:xfrm>
            <a:off x="305833" y="1366634"/>
            <a:ext cx="4214224" cy="775680"/>
          </a:xfrm>
        </p:spPr>
        <p:txBody>
          <a:bodyPr/>
          <a:lstStyle/>
          <a:p>
            <a:r>
              <a:rPr lang="en-US" dirty="0"/>
              <a:t>What is Alert Manager?</a:t>
            </a:r>
          </a:p>
        </p:txBody>
      </p:sp>
      <p:sp>
        <p:nvSpPr>
          <p:cNvPr id="9" name="Subtitle 8">
            <a:extLst>
              <a:ext uri="{FF2B5EF4-FFF2-40B4-BE49-F238E27FC236}">
                <a16:creationId xmlns:a16="http://schemas.microsoft.com/office/drawing/2014/main" id="{4C514B9C-606C-55BB-C0CB-AABFB103DF91}"/>
              </a:ext>
            </a:extLst>
          </p:cNvPr>
          <p:cNvSpPr>
            <a:spLocks noGrp="1"/>
          </p:cNvSpPr>
          <p:nvPr>
            <p:ph type="subTitle" idx="8"/>
          </p:nvPr>
        </p:nvSpPr>
        <p:spPr>
          <a:xfrm>
            <a:off x="305833" y="2031737"/>
            <a:ext cx="3738240" cy="775680"/>
          </a:xfrm>
        </p:spPr>
        <p:txBody>
          <a:bodyPr/>
          <a:lstStyle/>
          <a:p>
            <a:r>
              <a:rPr lang="en-US" dirty="0"/>
              <a:t>Why we use?</a:t>
            </a:r>
          </a:p>
        </p:txBody>
      </p:sp>
      <p:sp>
        <p:nvSpPr>
          <p:cNvPr id="10" name="Subtitle 9">
            <a:extLst>
              <a:ext uri="{FF2B5EF4-FFF2-40B4-BE49-F238E27FC236}">
                <a16:creationId xmlns:a16="http://schemas.microsoft.com/office/drawing/2014/main" id="{BC925669-EBC6-759A-E01D-3943015AE980}"/>
              </a:ext>
            </a:extLst>
          </p:cNvPr>
          <p:cNvSpPr>
            <a:spLocks noGrp="1"/>
          </p:cNvSpPr>
          <p:nvPr>
            <p:ph type="subTitle" idx="9"/>
          </p:nvPr>
        </p:nvSpPr>
        <p:spPr>
          <a:xfrm>
            <a:off x="305833" y="2677181"/>
            <a:ext cx="5920552" cy="775680"/>
          </a:xfrm>
        </p:spPr>
        <p:txBody>
          <a:bodyPr/>
          <a:lstStyle/>
          <a:p>
            <a:r>
              <a:rPr lang="en-US" dirty="0"/>
              <a:t>Core features of Alert Manager.</a:t>
            </a:r>
          </a:p>
        </p:txBody>
      </p:sp>
      <p:sp>
        <p:nvSpPr>
          <p:cNvPr id="11" name="Subtitle 10">
            <a:extLst>
              <a:ext uri="{FF2B5EF4-FFF2-40B4-BE49-F238E27FC236}">
                <a16:creationId xmlns:a16="http://schemas.microsoft.com/office/drawing/2014/main" id="{B2A293DD-29E0-B56D-048D-9C10AFC1968E}"/>
              </a:ext>
            </a:extLst>
          </p:cNvPr>
          <p:cNvSpPr>
            <a:spLocks noGrp="1"/>
          </p:cNvSpPr>
          <p:nvPr>
            <p:ph type="subTitle" idx="13"/>
          </p:nvPr>
        </p:nvSpPr>
        <p:spPr>
          <a:xfrm>
            <a:off x="329913" y="5264395"/>
            <a:ext cx="3738240" cy="775680"/>
          </a:xfrm>
        </p:spPr>
        <p:txBody>
          <a:bodyPr/>
          <a:lstStyle/>
          <a:p>
            <a:r>
              <a:rPr lang="en-US" dirty="0"/>
              <a:t>Lab for core feature.</a:t>
            </a:r>
          </a:p>
        </p:txBody>
      </p:sp>
      <p:sp>
        <p:nvSpPr>
          <p:cNvPr id="12" name="Subtitle 11">
            <a:extLst>
              <a:ext uri="{FF2B5EF4-FFF2-40B4-BE49-F238E27FC236}">
                <a16:creationId xmlns:a16="http://schemas.microsoft.com/office/drawing/2014/main" id="{F73391FE-9B11-7CB3-D18E-D5DF1D6CF240}"/>
              </a:ext>
            </a:extLst>
          </p:cNvPr>
          <p:cNvSpPr>
            <a:spLocks noGrp="1"/>
          </p:cNvSpPr>
          <p:nvPr>
            <p:ph type="subTitle" idx="14"/>
          </p:nvPr>
        </p:nvSpPr>
        <p:spPr>
          <a:xfrm>
            <a:off x="329913" y="5939231"/>
            <a:ext cx="9477972" cy="775680"/>
          </a:xfrm>
        </p:spPr>
        <p:txBody>
          <a:bodyPr/>
          <a:lstStyle/>
          <a:p>
            <a:r>
              <a:rPr lang="en-US" dirty="0"/>
              <a:t>High-availability Alert Manager setup</a:t>
            </a:r>
          </a:p>
        </p:txBody>
      </p:sp>
      <p:sp>
        <p:nvSpPr>
          <p:cNvPr id="14" name="Title 13">
            <a:extLst>
              <a:ext uri="{FF2B5EF4-FFF2-40B4-BE49-F238E27FC236}">
                <a16:creationId xmlns:a16="http://schemas.microsoft.com/office/drawing/2014/main" id="{5B36C873-C3A6-0054-0986-BEF42B4AA6EC}"/>
              </a:ext>
            </a:extLst>
          </p:cNvPr>
          <p:cNvSpPr>
            <a:spLocks noGrp="1"/>
          </p:cNvSpPr>
          <p:nvPr>
            <p:ph type="title"/>
          </p:nvPr>
        </p:nvSpPr>
        <p:spPr>
          <a:xfrm>
            <a:off x="4379728" y="403266"/>
            <a:ext cx="4224528" cy="863898"/>
          </a:xfrm>
        </p:spPr>
        <p:txBody>
          <a:bodyPr/>
          <a:lstStyle/>
          <a:p>
            <a:r>
              <a:rPr lang="en-US" b="1" dirty="0"/>
              <a:t>Alert Manager</a:t>
            </a:r>
          </a:p>
        </p:txBody>
      </p:sp>
      <p:sp>
        <p:nvSpPr>
          <p:cNvPr id="6" name="Subtitle 3">
            <a:extLst>
              <a:ext uri="{FF2B5EF4-FFF2-40B4-BE49-F238E27FC236}">
                <a16:creationId xmlns:a16="http://schemas.microsoft.com/office/drawing/2014/main" id="{8641C3A2-34EE-9A84-F30B-EFB27C0903C5}"/>
              </a:ext>
            </a:extLst>
          </p:cNvPr>
          <p:cNvSpPr txBox="1">
            <a:spLocks/>
          </p:cNvSpPr>
          <p:nvPr/>
        </p:nvSpPr>
        <p:spPr>
          <a:xfrm>
            <a:off x="305833" y="4758920"/>
            <a:ext cx="9895016" cy="924960"/>
          </a:xfrm>
          <a:prstGeom prst="rect">
            <a:avLst/>
          </a:prstGeom>
          <a:ln>
            <a:noFill/>
          </a:ln>
        </p:spPr>
        <p:txBody>
          <a:bodyPr spcFirstLastPara="1" wrap="square" lIns="91425" tIns="91425" rIns="91425" bIns="91425" anchor="t" anchorCtr="0">
            <a:noAutofit/>
          </a:bodyPr>
          <a:lstStyle>
            <a:lvl1pPr marL="342900" lvl="0" indent="-342900" algn="l" defTabSz="914400" rtl="0" eaLnBrk="1" latinLnBrk="0" hangingPunct="1">
              <a:lnSpc>
                <a:spcPct val="100000"/>
              </a:lnSpc>
              <a:spcBef>
                <a:spcPts val="0"/>
              </a:spcBef>
              <a:spcAft>
                <a:spcPts val="0"/>
              </a:spcAft>
              <a:buSzPts val="1400"/>
              <a:buFont typeface="Arial" pitchFamily="34" charset="0"/>
              <a:buNone/>
              <a:defRPr sz="3200" kern="1200">
                <a:solidFill>
                  <a:schemeClr val="tx1"/>
                </a:solidFill>
                <a:latin typeface="+mn-lt"/>
                <a:ea typeface="+mn-ea"/>
                <a:cs typeface="+mn-cs"/>
              </a:defRPr>
            </a:lvl1pPr>
            <a:lvl2pPr marL="742950" lvl="1" indent="-285750" algn="ctr" defTabSz="914400" rtl="0" eaLnBrk="1" latinLnBrk="0" hangingPunct="1">
              <a:lnSpc>
                <a:spcPct val="100000"/>
              </a:lnSpc>
              <a:spcBef>
                <a:spcPts val="0"/>
              </a:spcBef>
              <a:spcAft>
                <a:spcPts val="0"/>
              </a:spcAft>
              <a:buSzPts val="1400"/>
              <a:buFont typeface="Arial" pitchFamily="34" charset="0"/>
              <a:buNone/>
              <a:defRPr sz="2800" kern="1200">
                <a:solidFill>
                  <a:schemeClr val="tx1"/>
                </a:solidFill>
                <a:latin typeface="+mn-lt"/>
                <a:ea typeface="+mn-ea"/>
                <a:cs typeface="+mn-cs"/>
              </a:defRPr>
            </a:lvl2pPr>
            <a:lvl3pPr marL="1143000" lvl="2" indent="-228600" algn="ctr" defTabSz="914400" rtl="0" eaLnBrk="1" latinLnBrk="0" hangingPunct="1">
              <a:lnSpc>
                <a:spcPct val="100000"/>
              </a:lnSpc>
              <a:spcBef>
                <a:spcPts val="0"/>
              </a:spcBef>
              <a:spcAft>
                <a:spcPts val="0"/>
              </a:spcAft>
              <a:buSzPts val="1400"/>
              <a:buFont typeface="Arial" pitchFamily="34" charset="0"/>
              <a:buNone/>
              <a:defRPr sz="2400" kern="1200">
                <a:solidFill>
                  <a:schemeClr val="tx1"/>
                </a:solidFill>
                <a:latin typeface="+mn-lt"/>
                <a:ea typeface="+mn-ea"/>
                <a:cs typeface="+mn-cs"/>
              </a:defRPr>
            </a:lvl3pPr>
            <a:lvl4pPr marL="1600200" lvl="3"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4pPr>
            <a:lvl5pPr marL="2057400" lvl="4"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5pPr>
            <a:lvl6pPr marL="2514600" lvl="5"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6pPr>
            <a:lvl7pPr marL="2971800" lvl="6"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7pPr>
            <a:lvl8pPr marL="3429000" lvl="7"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8pPr>
            <a:lvl9pPr marL="3886200" lvl="8" indent="-228600" algn="ctr" defTabSz="914400" rtl="0" eaLnBrk="1" latinLnBrk="0" hangingPunct="1">
              <a:lnSpc>
                <a:spcPct val="100000"/>
              </a:lnSpc>
              <a:spcBef>
                <a:spcPts val="0"/>
              </a:spcBef>
              <a:spcAft>
                <a:spcPts val="0"/>
              </a:spcAft>
              <a:buSzPts val="1400"/>
              <a:buFont typeface="Arial" pitchFamily="34" charset="0"/>
              <a:buNone/>
              <a:defRPr sz="2000" kern="1200">
                <a:solidFill>
                  <a:schemeClr val="tx1"/>
                </a:solidFill>
                <a:latin typeface="+mn-lt"/>
                <a:ea typeface="+mn-ea"/>
                <a:cs typeface="+mn-cs"/>
              </a:defRPr>
            </a:lvl9pPr>
          </a:lstStyle>
          <a:p>
            <a:r>
              <a:rPr lang="en-US" b="1" dirty="0">
                <a:solidFill>
                  <a:schemeClr val="dk1"/>
                </a:solidFill>
              </a:rPr>
              <a:t>Lab for Integration of SMTP Server + Gmail Notification</a:t>
            </a:r>
          </a:p>
        </p:txBody>
      </p:sp>
    </p:spTree>
    <p:extLst>
      <p:ext uri="{BB962C8B-B14F-4D97-AF65-F5344CB8AC3E}">
        <p14:creationId xmlns:p14="http://schemas.microsoft.com/office/powerpoint/2010/main" val="328643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7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70"/>
                                  </p:iterate>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70"/>
                                  </p:iterate>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70"/>
                                  </p:iterate>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70"/>
                                  </p:iterate>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70"/>
                                  </p:iterate>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70"/>
                                  </p:iterate>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wd">
                                    <p:tmAbs val="70"/>
                                  </p:iterate>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wd">
                                    <p:tmAbs val="70"/>
                                  </p:iterate>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P spid="8" grpId="0" build="p"/>
      <p:bldP spid="9" grpId="0" build="p"/>
      <p:bldP spid="10" grpId="0" build="p"/>
      <p:bldP spid="11" grpId="0" build="p"/>
      <p:bldP spid="12" grpId="0" build="p"/>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5C1451-BA5D-269B-EB9F-CCAD7DB9F47A}"/>
              </a:ext>
            </a:extLst>
          </p:cNvPr>
          <p:cNvSpPr/>
          <p:nvPr/>
        </p:nvSpPr>
        <p:spPr>
          <a:xfrm>
            <a:off x="4629150" y="3006090"/>
            <a:ext cx="5718962" cy="221742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D8822E-E1E7-8005-5B40-96139AF689BF}"/>
              </a:ext>
            </a:extLst>
          </p:cNvPr>
          <p:cNvSpPr/>
          <p:nvPr/>
        </p:nvSpPr>
        <p:spPr>
          <a:xfrm>
            <a:off x="5324035" y="3579821"/>
            <a:ext cx="131064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Retrieval</a:t>
            </a:r>
          </a:p>
        </p:txBody>
      </p:sp>
      <p:sp>
        <p:nvSpPr>
          <p:cNvPr id="19" name="Rectangle 18">
            <a:extLst>
              <a:ext uri="{FF2B5EF4-FFF2-40B4-BE49-F238E27FC236}">
                <a16:creationId xmlns:a16="http://schemas.microsoft.com/office/drawing/2014/main" id="{CBA1303A-4426-51C4-A73C-1BFF384BB0AC}"/>
              </a:ext>
            </a:extLst>
          </p:cNvPr>
          <p:cNvSpPr/>
          <p:nvPr/>
        </p:nvSpPr>
        <p:spPr>
          <a:xfrm>
            <a:off x="7175782" y="3566160"/>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ADDB51-7229-B9AC-508E-4911E6CA5588}"/>
              </a:ext>
            </a:extLst>
          </p:cNvPr>
          <p:cNvSpPr/>
          <p:nvPr/>
        </p:nvSpPr>
        <p:spPr>
          <a:xfrm>
            <a:off x="8984558" y="3586653"/>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HTTP Server</a:t>
            </a:r>
          </a:p>
        </p:txBody>
      </p:sp>
      <p:sp>
        <p:nvSpPr>
          <p:cNvPr id="21" name="TextBox 20">
            <a:extLst>
              <a:ext uri="{FF2B5EF4-FFF2-40B4-BE49-F238E27FC236}">
                <a16:creationId xmlns:a16="http://schemas.microsoft.com/office/drawing/2014/main" id="{EA3B0B83-8809-B8C7-1D4F-29B3EB6EEB0F}"/>
              </a:ext>
            </a:extLst>
          </p:cNvPr>
          <p:cNvSpPr txBox="1"/>
          <p:nvPr/>
        </p:nvSpPr>
        <p:spPr>
          <a:xfrm>
            <a:off x="7347098" y="3769667"/>
            <a:ext cx="852731" cy="461665"/>
          </a:xfrm>
          <a:prstGeom prst="rect">
            <a:avLst/>
          </a:prstGeom>
          <a:noFill/>
        </p:spPr>
        <p:txBody>
          <a:bodyPr wrap="square" rtlCol="0">
            <a:spAutoFit/>
          </a:bodyPr>
          <a:lstStyle/>
          <a:p>
            <a:r>
              <a:rPr lang="en-US" sz="2400" dirty="0"/>
              <a:t>TSDB</a:t>
            </a:r>
            <a:endParaRPr lang="en-US" dirty="0"/>
          </a:p>
        </p:txBody>
      </p:sp>
      <p:sp>
        <p:nvSpPr>
          <p:cNvPr id="22" name="TextBox 21">
            <a:extLst>
              <a:ext uri="{FF2B5EF4-FFF2-40B4-BE49-F238E27FC236}">
                <a16:creationId xmlns:a16="http://schemas.microsoft.com/office/drawing/2014/main" id="{C0D4BD65-CCB2-D5DD-97D2-422532C87532}"/>
              </a:ext>
            </a:extLst>
          </p:cNvPr>
          <p:cNvSpPr txBox="1"/>
          <p:nvPr/>
        </p:nvSpPr>
        <p:spPr>
          <a:xfrm>
            <a:off x="5402579" y="3057525"/>
            <a:ext cx="3688257" cy="461665"/>
          </a:xfrm>
          <a:prstGeom prst="rect">
            <a:avLst/>
          </a:prstGeom>
          <a:noFill/>
        </p:spPr>
        <p:txBody>
          <a:bodyPr wrap="square" rtlCol="0">
            <a:spAutoFit/>
          </a:bodyPr>
          <a:lstStyle/>
          <a:p>
            <a:r>
              <a:rPr lang="en-US" sz="2400" dirty="0">
                <a:solidFill>
                  <a:schemeClr val="bg1"/>
                </a:solidFill>
              </a:rPr>
              <a:t>           Prometheus Server</a:t>
            </a:r>
          </a:p>
        </p:txBody>
      </p:sp>
      <p:sp>
        <p:nvSpPr>
          <p:cNvPr id="23" name="Rectangle 22">
            <a:extLst>
              <a:ext uri="{FF2B5EF4-FFF2-40B4-BE49-F238E27FC236}">
                <a16:creationId xmlns:a16="http://schemas.microsoft.com/office/drawing/2014/main" id="{FDCBAF3D-E0ED-8F3C-0FFD-38AF9A034991}"/>
              </a:ext>
            </a:extLst>
          </p:cNvPr>
          <p:cNvSpPr/>
          <p:nvPr/>
        </p:nvSpPr>
        <p:spPr>
          <a:xfrm>
            <a:off x="1193016" y="5238982"/>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6995ED-9042-CCFA-581A-86082BE6CAE3}"/>
              </a:ext>
            </a:extLst>
          </p:cNvPr>
          <p:cNvSpPr txBox="1"/>
          <p:nvPr/>
        </p:nvSpPr>
        <p:spPr>
          <a:xfrm>
            <a:off x="5213501" y="31897"/>
            <a:ext cx="2215999" cy="461665"/>
          </a:xfrm>
          <a:prstGeom prst="rect">
            <a:avLst/>
          </a:prstGeom>
          <a:noFill/>
        </p:spPr>
        <p:txBody>
          <a:bodyPr wrap="square" rtlCol="0">
            <a:spAutoFit/>
          </a:bodyPr>
          <a:lstStyle/>
          <a:p>
            <a:r>
              <a:rPr lang="en-US" sz="2400" dirty="0">
                <a:solidFill>
                  <a:schemeClr val="bg1"/>
                </a:solidFill>
              </a:rPr>
              <a:t>Service discover</a:t>
            </a:r>
          </a:p>
        </p:txBody>
      </p:sp>
      <p:grpSp>
        <p:nvGrpSpPr>
          <p:cNvPr id="8" name="Group 7">
            <a:extLst>
              <a:ext uri="{FF2B5EF4-FFF2-40B4-BE49-F238E27FC236}">
                <a16:creationId xmlns:a16="http://schemas.microsoft.com/office/drawing/2014/main" id="{8278DF5C-9D18-BE69-77B9-6019B443B571}"/>
              </a:ext>
            </a:extLst>
          </p:cNvPr>
          <p:cNvGrpSpPr/>
          <p:nvPr/>
        </p:nvGrpSpPr>
        <p:grpSpPr>
          <a:xfrm>
            <a:off x="2958154" y="3645710"/>
            <a:ext cx="942708" cy="736904"/>
            <a:chOff x="2958154" y="3645710"/>
            <a:chExt cx="942708" cy="736904"/>
          </a:xfrm>
        </p:grpSpPr>
        <p:sp>
          <p:nvSpPr>
            <p:cNvPr id="25" name="Rectangle 24">
              <a:extLst>
                <a:ext uri="{FF2B5EF4-FFF2-40B4-BE49-F238E27FC236}">
                  <a16:creationId xmlns:a16="http://schemas.microsoft.com/office/drawing/2014/main" id="{FFFEFDF1-26D6-557C-4E57-748C9654A3FA}"/>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507A060-C090-0680-E021-76679E363CF5}"/>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Pull metrics</a:t>
              </a:r>
            </a:p>
          </p:txBody>
        </p:sp>
      </p:grpSp>
      <p:cxnSp>
        <p:nvCxnSpPr>
          <p:cNvPr id="28" name="Straight Connector 27">
            <a:extLst>
              <a:ext uri="{FF2B5EF4-FFF2-40B4-BE49-F238E27FC236}">
                <a16:creationId xmlns:a16="http://schemas.microsoft.com/office/drawing/2014/main" id="{BEC88D19-DE57-9801-C1FD-1BE311F846BA}"/>
              </a:ext>
            </a:extLst>
          </p:cNvPr>
          <p:cNvCxnSpPr>
            <a:cxnSpLocks/>
            <a:stCxn id="26" idx="3"/>
            <a:endCxn id="18" idx="1"/>
          </p:cNvCxnSpPr>
          <p:nvPr/>
        </p:nvCxnSpPr>
        <p:spPr>
          <a:xfrm flipV="1">
            <a:off x="3900862" y="4014161"/>
            <a:ext cx="1423173" cy="1"/>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B81F7D-29AE-7107-8C53-C5C1EF277B79}"/>
              </a:ext>
            </a:extLst>
          </p:cNvPr>
          <p:cNvCxnSpPr>
            <a:cxnSpLocks/>
          </p:cNvCxnSpPr>
          <p:nvPr/>
        </p:nvCxnSpPr>
        <p:spPr>
          <a:xfrm flipV="1">
            <a:off x="2238195" y="4014162"/>
            <a:ext cx="658842" cy="13662"/>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9A6C90-BB66-3856-FA5F-8DD51280D739}"/>
              </a:ext>
            </a:extLst>
          </p:cNvPr>
          <p:cNvCxnSpPr>
            <a:cxnSpLocks/>
            <a:endCxn id="23" idx="0"/>
          </p:cNvCxnSpPr>
          <p:nvPr/>
        </p:nvCxnSpPr>
        <p:spPr>
          <a:xfrm>
            <a:off x="2279265" y="4027824"/>
            <a:ext cx="0" cy="1211158"/>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582FE17-7067-F510-4B71-B88A4660C693}"/>
              </a:ext>
            </a:extLst>
          </p:cNvPr>
          <p:cNvSpPr/>
          <p:nvPr/>
        </p:nvSpPr>
        <p:spPr>
          <a:xfrm>
            <a:off x="1362094" y="5380184"/>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419D2D-B3F9-32E3-E8AA-542A6BF88043}"/>
              </a:ext>
            </a:extLst>
          </p:cNvPr>
          <p:cNvSpPr/>
          <p:nvPr/>
        </p:nvSpPr>
        <p:spPr>
          <a:xfrm>
            <a:off x="1497817" y="5543782"/>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66023D5B-A576-09B4-D2AF-7570A3EAB019}"/>
              </a:ext>
            </a:extLst>
          </p:cNvPr>
          <p:cNvGrpSpPr/>
          <p:nvPr/>
        </p:nvGrpSpPr>
        <p:grpSpPr>
          <a:xfrm>
            <a:off x="1805511" y="6001131"/>
            <a:ext cx="1584456" cy="375535"/>
            <a:chOff x="1876113" y="6706103"/>
            <a:chExt cx="1750523" cy="461665"/>
          </a:xfrm>
        </p:grpSpPr>
        <p:sp>
          <p:nvSpPr>
            <p:cNvPr id="45" name="Rectangle 44">
              <a:extLst>
                <a:ext uri="{FF2B5EF4-FFF2-40B4-BE49-F238E27FC236}">
                  <a16:creationId xmlns:a16="http://schemas.microsoft.com/office/drawing/2014/main" id="{E1AF1303-C45E-6071-3614-87E7F4A7BB87}"/>
                </a:ext>
              </a:extLst>
            </p:cNvPr>
            <p:cNvSpPr/>
            <p:nvPr/>
          </p:nvSpPr>
          <p:spPr>
            <a:xfrm>
              <a:off x="1876113" y="6706103"/>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75B1AF1-48FB-F120-2244-31819407DBB8}"/>
                </a:ext>
              </a:extLst>
            </p:cNvPr>
            <p:cNvSpPr txBox="1"/>
            <p:nvPr/>
          </p:nvSpPr>
          <p:spPr>
            <a:xfrm>
              <a:off x="1884444" y="6751389"/>
              <a:ext cx="1742192" cy="409501"/>
            </a:xfrm>
            <a:prstGeom prst="rect">
              <a:avLst/>
            </a:prstGeom>
            <a:noFill/>
          </p:spPr>
          <p:txBody>
            <a:bodyPr wrap="square" rtlCol="0">
              <a:spAutoFit/>
            </a:bodyPr>
            <a:lstStyle/>
            <a:p>
              <a:r>
                <a:rPr lang="en-US" dirty="0">
                  <a:solidFill>
                    <a:schemeClr val="bg1"/>
                  </a:solidFill>
                </a:rPr>
                <a:t>Node Exporter</a:t>
              </a:r>
            </a:p>
          </p:txBody>
        </p:sp>
      </p:grpSp>
      <p:grpSp>
        <p:nvGrpSpPr>
          <p:cNvPr id="7" name="Group 6">
            <a:extLst>
              <a:ext uri="{FF2B5EF4-FFF2-40B4-BE49-F238E27FC236}">
                <a16:creationId xmlns:a16="http://schemas.microsoft.com/office/drawing/2014/main" id="{394D9B09-34A8-9404-E05A-C45542659D77}"/>
              </a:ext>
            </a:extLst>
          </p:cNvPr>
          <p:cNvGrpSpPr/>
          <p:nvPr/>
        </p:nvGrpSpPr>
        <p:grpSpPr>
          <a:xfrm>
            <a:off x="1377666" y="2126710"/>
            <a:ext cx="1764293" cy="461665"/>
            <a:chOff x="1377666" y="2126710"/>
            <a:chExt cx="1764293" cy="461665"/>
          </a:xfrm>
        </p:grpSpPr>
        <p:sp>
          <p:nvSpPr>
            <p:cNvPr id="47" name="Rectangle 46">
              <a:extLst>
                <a:ext uri="{FF2B5EF4-FFF2-40B4-BE49-F238E27FC236}">
                  <a16:creationId xmlns:a16="http://schemas.microsoft.com/office/drawing/2014/main" id="{728516D0-5887-E255-4818-E81A976300E2}"/>
                </a:ext>
              </a:extLst>
            </p:cNvPr>
            <p:cNvSpPr/>
            <p:nvPr/>
          </p:nvSpPr>
          <p:spPr>
            <a:xfrm>
              <a:off x="1377666" y="2126710"/>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D08AA24-A5AD-E868-7A45-720DBF5DF758}"/>
                </a:ext>
              </a:extLst>
            </p:cNvPr>
            <p:cNvSpPr txBox="1"/>
            <p:nvPr/>
          </p:nvSpPr>
          <p:spPr>
            <a:xfrm>
              <a:off x="1416570" y="2181652"/>
              <a:ext cx="1725389" cy="369332"/>
            </a:xfrm>
            <a:prstGeom prst="rect">
              <a:avLst/>
            </a:prstGeom>
            <a:noFill/>
          </p:spPr>
          <p:txBody>
            <a:bodyPr wrap="square" rtlCol="0">
              <a:spAutoFit/>
            </a:bodyPr>
            <a:lstStyle/>
            <a:p>
              <a:r>
                <a:rPr lang="en-US" dirty="0">
                  <a:solidFill>
                    <a:schemeClr val="bg1"/>
                  </a:solidFill>
                </a:rPr>
                <a:t>Push Gateway</a:t>
              </a:r>
            </a:p>
          </p:txBody>
        </p:sp>
      </p:grpSp>
      <p:cxnSp>
        <p:nvCxnSpPr>
          <p:cNvPr id="49" name="Straight Connector 48">
            <a:extLst>
              <a:ext uri="{FF2B5EF4-FFF2-40B4-BE49-F238E27FC236}">
                <a16:creationId xmlns:a16="http://schemas.microsoft.com/office/drawing/2014/main" id="{2BD40BCE-68AB-E5D1-6AF5-E9A764B79A73}"/>
              </a:ext>
            </a:extLst>
          </p:cNvPr>
          <p:cNvCxnSpPr>
            <a:cxnSpLocks/>
            <a:endCxn id="48" idx="2"/>
          </p:cNvCxnSpPr>
          <p:nvPr/>
        </p:nvCxnSpPr>
        <p:spPr>
          <a:xfrm flipV="1">
            <a:off x="2279265" y="2550984"/>
            <a:ext cx="0" cy="1449516"/>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75D334D9-0240-1D58-283C-65510058AE0D}"/>
              </a:ext>
            </a:extLst>
          </p:cNvPr>
          <p:cNvSpPr/>
          <p:nvPr/>
        </p:nvSpPr>
        <p:spPr>
          <a:xfrm>
            <a:off x="317645" y="251631"/>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22316B-8451-5B9C-967D-7F95C3742D6B}"/>
              </a:ext>
            </a:extLst>
          </p:cNvPr>
          <p:cNvSpPr/>
          <p:nvPr/>
        </p:nvSpPr>
        <p:spPr>
          <a:xfrm>
            <a:off x="486723" y="392833"/>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3417C7D-0541-8DD5-BED9-EA82CE9600C3}"/>
              </a:ext>
            </a:extLst>
          </p:cNvPr>
          <p:cNvSpPr/>
          <p:nvPr/>
        </p:nvSpPr>
        <p:spPr>
          <a:xfrm>
            <a:off x="622446" y="556431"/>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52ACBEB-C35D-1BD8-7DC4-DFD00893D827}"/>
              </a:ext>
            </a:extLst>
          </p:cNvPr>
          <p:cNvSpPr txBox="1"/>
          <p:nvPr/>
        </p:nvSpPr>
        <p:spPr>
          <a:xfrm>
            <a:off x="701750" y="712381"/>
            <a:ext cx="1729916" cy="369332"/>
          </a:xfrm>
          <a:prstGeom prst="rect">
            <a:avLst/>
          </a:prstGeom>
          <a:noFill/>
        </p:spPr>
        <p:txBody>
          <a:bodyPr wrap="square" rtlCol="0">
            <a:spAutoFit/>
          </a:bodyPr>
          <a:lstStyle/>
          <a:p>
            <a:r>
              <a:rPr lang="en-US" dirty="0">
                <a:solidFill>
                  <a:schemeClr val="bg1"/>
                </a:solidFill>
              </a:rPr>
              <a:t>Short-lived jobs</a:t>
            </a:r>
          </a:p>
        </p:txBody>
      </p:sp>
      <p:cxnSp>
        <p:nvCxnSpPr>
          <p:cNvPr id="57" name="Straight Connector 56">
            <a:extLst>
              <a:ext uri="{FF2B5EF4-FFF2-40B4-BE49-F238E27FC236}">
                <a16:creationId xmlns:a16="http://schemas.microsoft.com/office/drawing/2014/main" id="{EA645CF9-EDAD-856B-262D-A7B7F4D04E44}"/>
              </a:ext>
            </a:extLst>
          </p:cNvPr>
          <p:cNvCxnSpPr>
            <a:cxnSpLocks/>
            <a:stCxn id="55" idx="2"/>
            <a:endCxn id="47" idx="0"/>
          </p:cNvCxnSpPr>
          <p:nvPr/>
        </p:nvCxnSpPr>
        <p:spPr>
          <a:xfrm>
            <a:off x="1556295" y="1412799"/>
            <a:ext cx="696633" cy="713911"/>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724E020A-2CF6-8DA7-3023-A161FC24723B}"/>
              </a:ext>
            </a:extLst>
          </p:cNvPr>
          <p:cNvSpPr/>
          <p:nvPr/>
        </p:nvSpPr>
        <p:spPr>
          <a:xfrm>
            <a:off x="4651348" y="80432"/>
            <a:ext cx="4439488" cy="164870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414604E-4A2E-A4EF-01ED-348EDBD2D6EB}"/>
              </a:ext>
            </a:extLst>
          </p:cNvPr>
          <p:cNvSpPr txBox="1"/>
          <p:nvPr/>
        </p:nvSpPr>
        <p:spPr>
          <a:xfrm>
            <a:off x="1488432" y="5593772"/>
            <a:ext cx="2003419" cy="400110"/>
          </a:xfrm>
          <a:prstGeom prst="rect">
            <a:avLst/>
          </a:prstGeom>
          <a:noFill/>
        </p:spPr>
        <p:txBody>
          <a:bodyPr wrap="square" rtlCol="0">
            <a:spAutoFit/>
          </a:bodyPr>
          <a:lstStyle/>
          <a:p>
            <a:r>
              <a:rPr lang="en-US" sz="2000" dirty="0">
                <a:solidFill>
                  <a:schemeClr val="bg1"/>
                </a:solidFill>
              </a:rPr>
              <a:t>Client Machines</a:t>
            </a:r>
            <a:endParaRPr lang="en-US" sz="1400" dirty="0">
              <a:solidFill>
                <a:schemeClr val="bg1"/>
              </a:solidFill>
            </a:endParaRPr>
          </a:p>
        </p:txBody>
      </p:sp>
      <p:sp>
        <p:nvSpPr>
          <p:cNvPr id="64" name="Rectangle 63">
            <a:extLst>
              <a:ext uri="{FF2B5EF4-FFF2-40B4-BE49-F238E27FC236}">
                <a16:creationId xmlns:a16="http://schemas.microsoft.com/office/drawing/2014/main" id="{99800782-9634-1BD9-C53C-0A37AAC224BB}"/>
              </a:ext>
            </a:extLst>
          </p:cNvPr>
          <p:cNvSpPr/>
          <p:nvPr/>
        </p:nvSpPr>
        <p:spPr>
          <a:xfrm>
            <a:off x="4732727" y="754017"/>
            <a:ext cx="133970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65" name="Rectangle 64">
            <a:extLst>
              <a:ext uri="{FF2B5EF4-FFF2-40B4-BE49-F238E27FC236}">
                <a16:creationId xmlns:a16="http://schemas.microsoft.com/office/drawing/2014/main" id="{EB0B64BF-6004-0ABB-7759-59E098A60645}"/>
              </a:ext>
            </a:extLst>
          </p:cNvPr>
          <p:cNvSpPr/>
          <p:nvPr/>
        </p:nvSpPr>
        <p:spPr>
          <a:xfrm>
            <a:off x="6219053" y="676271"/>
            <a:ext cx="851800"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file_sd</a:t>
            </a:r>
            <a:endParaRPr lang="en-US" dirty="0"/>
          </a:p>
        </p:txBody>
      </p:sp>
      <p:sp>
        <p:nvSpPr>
          <p:cNvPr id="66" name="Rectangle 65">
            <a:extLst>
              <a:ext uri="{FF2B5EF4-FFF2-40B4-BE49-F238E27FC236}">
                <a16:creationId xmlns:a16="http://schemas.microsoft.com/office/drawing/2014/main" id="{B16FC4CA-E15A-62A3-9AEF-400FF82E89B2}"/>
              </a:ext>
            </a:extLst>
          </p:cNvPr>
          <p:cNvSpPr/>
          <p:nvPr/>
        </p:nvSpPr>
        <p:spPr>
          <a:xfrm>
            <a:off x="7193747" y="675550"/>
            <a:ext cx="1695071"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http_sd_configs</a:t>
            </a:r>
            <a:endParaRPr lang="en-US" dirty="0"/>
          </a:p>
        </p:txBody>
      </p:sp>
      <p:sp>
        <p:nvSpPr>
          <p:cNvPr id="67" name="Rectangle 66">
            <a:extLst>
              <a:ext uri="{FF2B5EF4-FFF2-40B4-BE49-F238E27FC236}">
                <a16:creationId xmlns:a16="http://schemas.microsoft.com/office/drawing/2014/main" id="{370D91DD-B919-C8A1-0C8B-41C97F218EDA}"/>
              </a:ext>
            </a:extLst>
          </p:cNvPr>
          <p:cNvSpPr/>
          <p:nvPr/>
        </p:nvSpPr>
        <p:spPr>
          <a:xfrm>
            <a:off x="5213500" y="2231080"/>
            <a:ext cx="1080971" cy="53914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4F6B2F94-2F80-0C33-D654-B2B153F81EBB}"/>
              </a:ext>
            </a:extLst>
          </p:cNvPr>
          <p:cNvCxnSpPr>
            <a:cxnSpLocks/>
            <a:stCxn id="67" idx="2"/>
            <a:endCxn id="18" idx="0"/>
          </p:cNvCxnSpPr>
          <p:nvPr/>
        </p:nvCxnSpPr>
        <p:spPr>
          <a:xfrm>
            <a:off x="5753986" y="2770227"/>
            <a:ext cx="225369" cy="809594"/>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D647E47-3F30-C3E9-3BA2-81A2B7BD120A}"/>
              </a:ext>
            </a:extLst>
          </p:cNvPr>
          <p:cNvSpPr txBox="1"/>
          <p:nvPr/>
        </p:nvSpPr>
        <p:spPr>
          <a:xfrm>
            <a:off x="5213501" y="2181653"/>
            <a:ext cx="1005552" cy="584775"/>
          </a:xfrm>
          <a:prstGeom prst="rect">
            <a:avLst/>
          </a:prstGeom>
          <a:noFill/>
        </p:spPr>
        <p:txBody>
          <a:bodyPr wrap="square" rtlCol="0">
            <a:spAutoFit/>
          </a:bodyPr>
          <a:lstStyle/>
          <a:p>
            <a:r>
              <a:rPr lang="en-US" sz="1600" dirty="0">
                <a:solidFill>
                  <a:schemeClr val="bg1"/>
                </a:solidFill>
              </a:rPr>
              <a:t>Discovery target</a:t>
            </a:r>
          </a:p>
        </p:txBody>
      </p:sp>
      <p:cxnSp>
        <p:nvCxnSpPr>
          <p:cNvPr id="73" name="Straight Connector 72">
            <a:extLst>
              <a:ext uri="{FF2B5EF4-FFF2-40B4-BE49-F238E27FC236}">
                <a16:creationId xmlns:a16="http://schemas.microsoft.com/office/drawing/2014/main" id="{9D931843-EDD6-77B2-78D8-90B4D3FDD1D0}"/>
              </a:ext>
            </a:extLst>
          </p:cNvPr>
          <p:cNvCxnSpPr>
            <a:cxnSpLocks/>
          </p:cNvCxnSpPr>
          <p:nvPr/>
        </p:nvCxnSpPr>
        <p:spPr>
          <a:xfrm flipV="1">
            <a:off x="5660065" y="1729137"/>
            <a:ext cx="0" cy="452515"/>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5B406DE6-1CA7-67DB-F2D4-F3C25842A192}"/>
              </a:ext>
            </a:extLst>
          </p:cNvPr>
          <p:cNvSpPr/>
          <p:nvPr/>
        </p:nvSpPr>
        <p:spPr>
          <a:xfrm>
            <a:off x="4629149" y="5238982"/>
            <a:ext cx="5718963" cy="55825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Node Hard disk</a:t>
            </a:r>
          </a:p>
        </p:txBody>
      </p:sp>
      <p:grpSp>
        <p:nvGrpSpPr>
          <p:cNvPr id="5" name="Group 4">
            <a:extLst>
              <a:ext uri="{FF2B5EF4-FFF2-40B4-BE49-F238E27FC236}">
                <a16:creationId xmlns:a16="http://schemas.microsoft.com/office/drawing/2014/main" id="{2B70A667-A63B-1D3D-1778-73F47195274D}"/>
              </a:ext>
            </a:extLst>
          </p:cNvPr>
          <p:cNvGrpSpPr/>
          <p:nvPr/>
        </p:nvGrpSpPr>
        <p:grpSpPr>
          <a:xfrm>
            <a:off x="2157461" y="5568419"/>
            <a:ext cx="274204" cy="211917"/>
            <a:chOff x="5213501" y="6500463"/>
            <a:chExt cx="274204" cy="211917"/>
          </a:xfrm>
        </p:grpSpPr>
        <p:sp>
          <p:nvSpPr>
            <p:cNvPr id="3" name="Rectangle 2">
              <a:extLst>
                <a:ext uri="{FF2B5EF4-FFF2-40B4-BE49-F238E27FC236}">
                  <a16:creationId xmlns:a16="http://schemas.microsoft.com/office/drawing/2014/main" id="{F7E54151-3C06-28E6-4498-DF06E87B61F2}"/>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1D1F9FA0-0F55-7DF0-08E7-33AE62797DA3}"/>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15A7BF2-0B90-B33E-4DC7-1B23F078C6A3}"/>
              </a:ext>
            </a:extLst>
          </p:cNvPr>
          <p:cNvGrpSpPr/>
          <p:nvPr/>
        </p:nvGrpSpPr>
        <p:grpSpPr>
          <a:xfrm rot="10800000">
            <a:off x="1223613" y="1081713"/>
            <a:ext cx="274204" cy="211917"/>
            <a:chOff x="5213501" y="6500463"/>
            <a:chExt cx="274204" cy="211917"/>
          </a:xfrm>
        </p:grpSpPr>
        <p:sp>
          <p:nvSpPr>
            <p:cNvPr id="10" name="Rectangle 9">
              <a:extLst>
                <a:ext uri="{FF2B5EF4-FFF2-40B4-BE49-F238E27FC236}">
                  <a16:creationId xmlns:a16="http://schemas.microsoft.com/office/drawing/2014/main" id="{333DB311-9E3E-D286-54E6-792D1437D9C7}"/>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42BAA0D4-E125-4ED2-4B98-55C0AC9CC2AC}"/>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CE96DE3-AE77-E136-F508-1AFC1C6656AB}"/>
              </a:ext>
            </a:extLst>
          </p:cNvPr>
          <p:cNvGrpSpPr/>
          <p:nvPr/>
        </p:nvGrpSpPr>
        <p:grpSpPr>
          <a:xfrm rot="10800000">
            <a:off x="2115826" y="2147791"/>
            <a:ext cx="274204" cy="211917"/>
            <a:chOff x="5213501" y="6500463"/>
            <a:chExt cx="274204" cy="211917"/>
          </a:xfrm>
        </p:grpSpPr>
        <p:sp>
          <p:nvSpPr>
            <p:cNvPr id="13" name="Rectangle 12">
              <a:extLst>
                <a:ext uri="{FF2B5EF4-FFF2-40B4-BE49-F238E27FC236}">
                  <a16:creationId xmlns:a16="http://schemas.microsoft.com/office/drawing/2014/main" id="{B50D06F6-E3D6-56E6-1711-E84B5BDD0C19}"/>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2DF85DA-1D04-8018-B43B-5A44660655DD}"/>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CD78515E-D9B4-336C-2023-3E7892ABF3D4}"/>
              </a:ext>
            </a:extLst>
          </p:cNvPr>
          <p:cNvGrpSpPr/>
          <p:nvPr/>
        </p:nvGrpSpPr>
        <p:grpSpPr>
          <a:xfrm>
            <a:off x="6113643" y="4159432"/>
            <a:ext cx="274204" cy="211917"/>
            <a:chOff x="5213501" y="6500463"/>
            <a:chExt cx="274204" cy="211917"/>
          </a:xfrm>
        </p:grpSpPr>
        <p:sp>
          <p:nvSpPr>
            <p:cNvPr id="16" name="Rectangle 15">
              <a:extLst>
                <a:ext uri="{FF2B5EF4-FFF2-40B4-BE49-F238E27FC236}">
                  <a16:creationId xmlns:a16="http://schemas.microsoft.com/office/drawing/2014/main" id="{E6E4F283-84F5-8C34-F0C7-9B18D4111945}"/>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9EB31B6-4F61-C209-F6D9-3F109D2C20A6}"/>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C69AFC44-42A4-532A-2EBB-1BE48B346AF4}"/>
              </a:ext>
            </a:extLst>
          </p:cNvPr>
          <p:cNvGrpSpPr/>
          <p:nvPr/>
        </p:nvGrpSpPr>
        <p:grpSpPr>
          <a:xfrm>
            <a:off x="6395548" y="4222340"/>
            <a:ext cx="274204" cy="211917"/>
            <a:chOff x="5213501" y="6500463"/>
            <a:chExt cx="274204" cy="211917"/>
          </a:xfrm>
        </p:grpSpPr>
        <p:sp>
          <p:nvSpPr>
            <p:cNvPr id="35" name="Rectangle 34">
              <a:extLst>
                <a:ext uri="{FF2B5EF4-FFF2-40B4-BE49-F238E27FC236}">
                  <a16:creationId xmlns:a16="http://schemas.microsoft.com/office/drawing/2014/main" id="{321EEE6D-2E10-282F-C1D2-0124E6866A7E}"/>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014C9D3-4281-1FF7-397D-BC8FF6E3F518}"/>
                </a:ext>
              </a:extLst>
            </p:cNvPr>
            <p:cNvSpPr/>
            <p:nvPr/>
          </p:nvSpPr>
          <p:spPr>
            <a:xfrm>
              <a:off x="5213501" y="6500463"/>
              <a:ext cx="274204" cy="211917"/>
            </a:xfrm>
            <a:prstGeom prst="triangle">
              <a:avLst>
                <a:gd name="adj" fmla="val 50723"/>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6845B3B8-E207-240D-0C69-17AE4EABD021}"/>
              </a:ext>
            </a:extLst>
          </p:cNvPr>
          <p:cNvGrpSpPr/>
          <p:nvPr/>
        </p:nvGrpSpPr>
        <p:grpSpPr>
          <a:xfrm rot="10800000">
            <a:off x="5513426" y="1654166"/>
            <a:ext cx="293277" cy="318346"/>
            <a:chOff x="5213501" y="6500463"/>
            <a:chExt cx="274204" cy="211917"/>
          </a:xfrm>
        </p:grpSpPr>
        <p:sp>
          <p:nvSpPr>
            <p:cNvPr id="38" name="Rectangle 37">
              <a:extLst>
                <a:ext uri="{FF2B5EF4-FFF2-40B4-BE49-F238E27FC236}">
                  <a16:creationId xmlns:a16="http://schemas.microsoft.com/office/drawing/2014/main" id="{CCB2195E-D9E3-01BA-CE47-77789729CB09}"/>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7D7B648C-DA93-C280-C9D2-9F4C05BD5C55}"/>
                </a:ext>
              </a:extLst>
            </p:cNvPr>
            <p:cNvSpPr/>
            <p:nvPr/>
          </p:nvSpPr>
          <p:spPr>
            <a:xfrm>
              <a:off x="5213501" y="6500463"/>
              <a:ext cx="274204" cy="211917"/>
            </a:xfrm>
            <a:prstGeom prst="triangle">
              <a:avLst>
                <a:gd name="adj" fmla="val 46091"/>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F295B312-27C2-310D-79F6-34BAD293AECD}"/>
              </a:ext>
            </a:extLst>
          </p:cNvPr>
          <p:cNvGrpSpPr/>
          <p:nvPr/>
        </p:nvGrpSpPr>
        <p:grpSpPr>
          <a:xfrm rot="10800000">
            <a:off x="6387846" y="3610494"/>
            <a:ext cx="222298" cy="159173"/>
            <a:chOff x="5213501" y="6500463"/>
            <a:chExt cx="274204" cy="211917"/>
          </a:xfrm>
        </p:grpSpPr>
        <p:sp>
          <p:nvSpPr>
            <p:cNvPr id="41" name="Rectangle 40">
              <a:extLst>
                <a:ext uri="{FF2B5EF4-FFF2-40B4-BE49-F238E27FC236}">
                  <a16:creationId xmlns:a16="http://schemas.microsoft.com/office/drawing/2014/main" id="{EEE22482-9775-58CC-148B-1364D1EB7C59}"/>
                </a:ext>
              </a:extLst>
            </p:cNvPr>
            <p:cNvSpPr/>
            <p:nvPr/>
          </p:nvSpPr>
          <p:spPr>
            <a:xfrm>
              <a:off x="5213501" y="6515100"/>
              <a:ext cx="274204" cy="1910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499B2E2A-8D07-257A-566B-908DCBC2BCF0}"/>
                </a:ext>
              </a:extLst>
            </p:cNvPr>
            <p:cNvSpPr/>
            <p:nvPr/>
          </p:nvSpPr>
          <p:spPr>
            <a:xfrm>
              <a:off x="5213501" y="6500463"/>
              <a:ext cx="274204" cy="211917"/>
            </a:xfrm>
            <a:prstGeom prst="triangle">
              <a:avLst>
                <a:gd name="adj" fmla="val 53232"/>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B58A11D3-DEB5-956F-40B4-52287845CA79}"/>
              </a:ext>
            </a:extLst>
          </p:cNvPr>
          <p:cNvCxnSpPr>
            <a:stCxn id="20" idx="1"/>
            <a:endCxn id="19" idx="3"/>
          </p:cNvCxnSpPr>
          <p:nvPr/>
        </p:nvCxnSpPr>
        <p:spPr>
          <a:xfrm flipH="1" flipV="1">
            <a:off x="8375932" y="4000500"/>
            <a:ext cx="608626" cy="2049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44F7A7B5-51E4-1044-E17C-C6B16EE6E896}"/>
              </a:ext>
            </a:extLst>
          </p:cNvPr>
          <p:cNvGrpSpPr/>
          <p:nvPr/>
        </p:nvGrpSpPr>
        <p:grpSpPr>
          <a:xfrm>
            <a:off x="10658541" y="173150"/>
            <a:ext cx="1644545" cy="1441687"/>
            <a:chOff x="11252041" y="391690"/>
            <a:chExt cx="1594149" cy="1816157"/>
          </a:xfrm>
        </p:grpSpPr>
        <p:pic>
          <p:nvPicPr>
            <p:cNvPr id="31" name="Graphic 30">
              <a:extLst>
                <a:ext uri="{FF2B5EF4-FFF2-40B4-BE49-F238E27FC236}">
                  <a16:creationId xmlns:a16="http://schemas.microsoft.com/office/drawing/2014/main" id="{61040B3F-9C42-B541-FB00-AEA7FE2F0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52041" y="391690"/>
              <a:ext cx="1521724" cy="1521724"/>
            </a:xfrm>
            <a:prstGeom prst="rect">
              <a:avLst/>
            </a:prstGeom>
          </p:spPr>
        </p:pic>
        <p:sp>
          <p:nvSpPr>
            <p:cNvPr id="50" name="Rectangle 49">
              <a:extLst>
                <a:ext uri="{FF2B5EF4-FFF2-40B4-BE49-F238E27FC236}">
                  <a16:creationId xmlns:a16="http://schemas.microsoft.com/office/drawing/2014/main" id="{6F1590FA-A602-0AF2-F382-1CB318975F59}"/>
                </a:ext>
              </a:extLst>
            </p:cNvPr>
            <p:cNvSpPr/>
            <p:nvPr/>
          </p:nvSpPr>
          <p:spPr>
            <a:xfrm>
              <a:off x="11324469" y="1890181"/>
              <a:ext cx="1521721" cy="3176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Alert Manager</a:t>
              </a:r>
            </a:p>
          </p:txBody>
        </p:sp>
      </p:grpSp>
      <p:grpSp>
        <p:nvGrpSpPr>
          <p:cNvPr id="52" name="Group 51">
            <a:extLst>
              <a:ext uri="{FF2B5EF4-FFF2-40B4-BE49-F238E27FC236}">
                <a16:creationId xmlns:a16="http://schemas.microsoft.com/office/drawing/2014/main" id="{80315FA4-7BF4-52B4-FDBF-DA4B4290015D}"/>
              </a:ext>
            </a:extLst>
          </p:cNvPr>
          <p:cNvGrpSpPr/>
          <p:nvPr/>
        </p:nvGrpSpPr>
        <p:grpSpPr>
          <a:xfrm>
            <a:off x="11589782" y="3150738"/>
            <a:ext cx="942708" cy="736904"/>
            <a:chOff x="2958154" y="3645710"/>
            <a:chExt cx="942708" cy="736904"/>
          </a:xfrm>
        </p:grpSpPr>
        <p:sp>
          <p:nvSpPr>
            <p:cNvPr id="58" name="Rectangle 57">
              <a:extLst>
                <a:ext uri="{FF2B5EF4-FFF2-40B4-BE49-F238E27FC236}">
                  <a16:creationId xmlns:a16="http://schemas.microsoft.com/office/drawing/2014/main" id="{52F7F3E6-497D-9B9D-5D9B-B91807E810DC}"/>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B8DE0F1-DAC8-6C67-0377-11B4E8DB11CD}"/>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Push alerts</a:t>
              </a:r>
            </a:p>
          </p:txBody>
        </p:sp>
      </p:grpSp>
      <p:cxnSp>
        <p:nvCxnSpPr>
          <p:cNvPr id="61" name="Straight Arrow Connector 60">
            <a:extLst>
              <a:ext uri="{FF2B5EF4-FFF2-40B4-BE49-F238E27FC236}">
                <a16:creationId xmlns:a16="http://schemas.microsoft.com/office/drawing/2014/main" id="{B7761C09-2581-AD36-15E7-E3E719290156}"/>
              </a:ext>
            </a:extLst>
          </p:cNvPr>
          <p:cNvCxnSpPr>
            <a:stCxn id="17" idx="3"/>
            <a:endCxn id="59" idx="1"/>
          </p:cNvCxnSpPr>
          <p:nvPr/>
        </p:nvCxnSpPr>
        <p:spPr>
          <a:xfrm flipV="1">
            <a:off x="10348112" y="3519190"/>
            <a:ext cx="1249999" cy="59561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24A394A-9B50-8125-6233-17CECCB9CAEE}"/>
              </a:ext>
            </a:extLst>
          </p:cNvPr>
          <p:cNvCxnSpPr>
            <a:cxnSpLocks/>
            <a:stCxn id="58" idx="0"/>
            <a:endCxn id="50" idx="2"/>
          </p:cNvCxnSpPr>
          <p:nvPr/>
        </p:nvCxnSpPr>
        <p:spPr>
          <a:xfrm flipH="1" flipV="1">
            <a:off x="11518173" y="1614837"/>
            <a:ext cx="542963" cy="1535901"/>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D4ABD36-6516-1F13-B79B-D6C2E9B7AA9D}"/>
              </a:ext>
            </a:extLst>
          </p:cNvPr>
          <p:cNvSpPr/>
          <p:nvPr/>
        </p:nvSpPr>
        <p:spPr>
          <a:xfrm>
            <a:off x="13258798" y="173150"/>
            <a:ext cx="133970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Pagerduty</a:t>
            </a:r>
            <a:endParaRPr lang="en-US" dirty="0"/>
          </a:p>
        </p:txBody>
      </p:sp>
      <p:cxnSp>
        <p:nvCxnSpPr>
          <p:cNvPr id="76" name="Straight Arrow Connector 75">
            <a:extLst>
              <a:ext uri="{FF2B5EF4-FFF2-40B4-BE49-F238E27FC236}">
                <a16:creationId xmlns:a16="http://schemas.microsoft.com/office/drawing/2014/main" id="{FC699EE9-FC6C-3D52-35DB-B76AC666F314}"/>
              </a:ext>
            </a:extLst>
          </p:cNvPr>
          <p:cNvCxnSpPr>
            <a:cxnSpLocks/>
            <a:stCxn id="31" idx="3"/>
            <a:endCxn id="74" idx="1"/>
          </p:cNvCxnSpPr>
          <p:nvPr/>
        </p:nvCxnSpPr>
        <p:spPr>
          <a:xfrm flipV="1">
            <a:off x="12228371" y="493562"/>
            <a:ext cx="1030427" cy="28357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1C9618A0-60B3-3F64-4EE0-D99AE321E382}"/>
              </a:ext>
            </a:extLst>
          </p:cNvPr>
          <p:cNvSpPr/>
          <p:nvPr/>
        </p:nvSpPr>
        <p:spPr>
          <a:xfrm>
            <a:off x="13249273" y="970345"/>
            <a:ext cx="1339703" cy="283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Email</a:t>
            </a:r>
          </a:p>
        </p:txBody>
      </p:sp>
      <p:cxnSp>
        <p:nvCxnSpPr>
          <p:cNvPr id="80" name="Straight Arrow Connector 79">
            <a:extLst>
              <a:ext uri="{FF2B5EF4-FFF2-40B4-BE49-F238E27FC236}">
                <a16:creationId xmlns:a16="http://schemas.microsoft.com/office/drawing/2014/main" id="{2492F756-007A-7C0F-2933-E670D7D38036}"/>
              </a:ext>
            </a:extLst>
          </p:cNvPr>
          <p:cNvCxnSpPr>
            <a:cxnSpLocks/>
            <a:endCxn id="79" idx="1"/>
          </p:cNvCxnSpPr>
          <p:nvPr/>
        </p:nvCxnSpPr>
        <p:spPr>
          <a:xfrm>
            <a:off x="12228371" y="821266"/>
            <a:ext cx="1020902" cy="29086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D2063E7-DED4-B053-3821-1FF7B5AE502A}"/>
              </a:ext>
            </a:extLst>
          </p:cNvPr>
          <p:cNvCxnSpPr>
            <a:cxnSpLocks/>
          </p:cNvCxnSpPr>
          <p:nvPr/>
        </p:nvCxnSpPr>
        <p:spPr>
          <a:xfrm flipH="1">
            <a:off x="10355813" y="4627900"/>
            <a:ext cx="1242298" cy="0"/>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68E50CDC-192E-95AA-21F9-094E8B7DEAF5}"/>
              </a:ext>
            </a:extLst>
          </p:cNvPr>
          <p:cNvGrpSpPr/>
          <p:nvPr/>
        </p:nvGrpSpPr>
        <p:grpSpPr>
          <a:xfrm>
            <a:off x="11583516" y="4220303"/>
            <a:ext cx="951075" cy="487848"/>
            <a:chOff x="2925377" y="3645710"/>
            <a:chExt cx="1597362" cy="736904"/>
          </a:xfrm>
        </p:grpSpPr>
        <p:sp>
          <p:nvSpPr>
            <p:cNvPr id="89" name="Rectangle 88">
              <a:extLst>
                <a:ext uri="{FF2B5EF4-FFF2-40B4-BE49-F238E27FC236}">
                  <a16:creationId xmlns:a16="http://schemas.microsoft.com/office/drawing/2014/main" id="{805FBB3A-C91F-5689-D90C-95477A71659C}"/>
                </a:ext>
              </a:extLst>
            </p:cNvPr>
            <p:cNvSpPr/>
            <p:nvPr/>
          </p:nvSpPr>
          <p:spPr>
            <a:xfrm>
              <a:off x="2958154" y="3645710"/>
              <a:ext cx="1500896"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B02B7913-1815-5C02-DB92-9F82E460B75E}"/>
                </a:ext>
              </a:extLst>
            </p:cNvPr>
            <p:cNvSpPr txBox="1"/>
            <p:nvPr/>
          </p:nvSpPr>
          <p:spPr>
            <a:xfrm>
              <a:off x="2925377" y="3742569"/>
              <a:ext cx="1597362" cy="557883"/>
            </a:xfrm>
            <a:prstGeom prst="rect">
              <a:avLst/>
            </a:prstGeom>
            <a:noFill/>
          </p:spPr>
          <p:txBody>
            <a:bodyPr wrap="square" rtlCol="0">
              <a:spAutoFit/>
            </a:bodyPr>
            <a:lstStyle/>
            <a:p>
              <a:r>
                <a:rPr lang="en-US" dirty="0" err="1">
                  <a:solidFill>
                    <a:schemeClr val="bg1"/>
                  </a:solidFill>
                </a:rPr>
                <a:t>PromQl</a:t>
              </a:r>
              <a:endParaRPr lang="en-US" sz="1400" dirty="0">
                <a:solidFill>
                  <a:schemeClr val="bg1"/>
                </a:solidFill>
              </a:endParaRPr>
            </a:p>
          </p:txBody>
        </p:sp>
      </p:grpSp>
      <p:sp>
        <p:nvSpPr>
          <p:cNvPr id="91" name="Rectangle 90">
            <a:extLst>
              <a:ext uri="{FF2B5EF4-FFF2-40B4-BE49-F238E27FC236}">
                <a16:creationId xmlns:a16="http://schemas.microsoft.com/office/drawing/2014/main" id="{C625A796-FB10-F571-2B40-3987A05A9744}"/>
              </a:ext>
            </a:extLst>
          </p:cNvPr>
          <p:cNvSpPr/>
          <p:nvPr/>
        </p:nvSpPr>
        <p:spPr>
          <a:xfrm>
            <a:off x="13400942" y="4016915"/>
            <a:ext cx="115252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Prometheus</a:t>
            </a:r>
            <a:r>
              <a:rPr lang="en-US" dirty="0">
                <a:solidFill>
                  <a:schemeClr val="bg1"/>
                </a:solidFill>
              </a:rPr>
              <a:t> Web UI</a:t>
            </a:r>
          </a:p>
        </p:txBody>
      </p:sp>
      <p:cxnSp>
        <p:nvCxnSpPr>
          <p:cNvPr id="92" name="Straight Arrow Connector 91">
            <a:extLst>
              <a:ext uri="{FF2B5EF4-FFF2-40B4-BE49-F238E27FC236}">
                <a16:creationId xmlns:a16="http://schemas.microsoft.com/office/drawing/2014/main" id="{8CD6E361-2E50-61D0-0BD6-4F1AAFEA4887}"/>
              </a:ext>
            </a:extLst>
          </p:cNvPr>
          <p:cNvCxnSpPr>
            <a:cxnSpLocks/>
            <a:stCxn id="91" idx="1"/>
            <a:endCxn id="90" idx="3"/>
          </p:cNvCxnSpPr>
          <p:nvPr/>
        </p:nvCxnSpPr>
        <p:spPr>
          <a:xfrm flipH="1">
            <a:off x="12534591" y="4337327"/>
            <a:ext cx="866351" cy="13176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79EF522F-C8AF-EDBC-5AF4-AD2FF59F8BA9}"/>
              </a:ext>
            </a:extLst>
          </p:cNvPr>
          <p:cNvSpPr/>
          <p:nvPr/>
        </p:nvSpPr>
        <p:spPr>
          <a:xfrm>
            <a:off x="13398534" y="4827365"/>
            <a:ext cx="1050892"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Grafana</a:t>
            </a:r>
            <a:endParaRPr lang="en-US" dirty="0">
              <a:solidFill>
                <a:schemeClr val="bg1"/>
              </a:solidFill>
            </a:endParaRPr>
          </a:p>
        </p:txBody>
      </p:sp>
      <p:cxnSp>
        <p:nvCxnSpPr>
          <p:cNvPr id="96" name="Straight Arrow Connector 95">
            <a:extLst>
              <a:ext uri="{FF2B5EF4-FFF2-40B4-BE49-F238E27FC236}">
                <a16:creationId xmlns:a16="http://schemas.microsoft.com/office/drawing/2014/main" id="{BAC7203F-74FF-645A-7C37-E7C9505B5C97}"/>
              </a:ext>
            </a:extLst>
          </p:cNvPr>
          <p:cNvCxnSpPr>
            <a:cxnSpLocks/>
            <a:stCxn id="95" idx="1"/>
            <a:endCxn id="90" idx="3"/>
          </p:cNvCxnSpPr>
          <p:nvPr/>
        </p:nvCxnSpPr>
        <p:spPr>
          <a:xfrm flipH="1" flipV="1">
            <a:off x="12534591" y="4469092"/>
            <a:ext cx="863943" cy="678685"/>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8F0A4DCF-4FA5-42F7-7EFB-63CADF768CC3}"/>
              </a:ext>
            </a:extLst>
          </p:cNvPr>
          <p:cNvSpPr/>
          <p:nvPr/>
        </p:nvSpPr>
        <p:spPr>
          <a:xfrm>
            <a:off x="13437384" y="5582760"/>
            <a:ext cx="1050892"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API Clients</a:t>
            </a:r>
            <a:endParaRPr lang="en-US" dirty="0">
              <a:solidFill>
                <a:schemeClr val="bg1"/>
              </a:solidFill>
            </a:endParaRPr>
          </a:p>
        </p:txBody>
      </p:sp>
      <p:cxnSp>
        <p:nvCxnSpPr>
          <p:cNvPr id="101" name="Straight Arrow Connector 100">
            <a:extLst>
              <a:ext uri="{FF2B5EF4-FFF2-40B4-BE49-F238E27FC236}">
                <a16:creationId xmlns:a16="http://schemas.microsoft.com/office/drawing/2014/main" id="{AF7444A8-AC44-A0BC-E2F5-5FAA1FDBA4C1}"/>
              </a:ext>
            </a:extLst>
          </p:cNvPr>
          <p:cNvCxnSpPr>
            <a:cxnSpLocks/>
            <a:stCxn id="100" idx="1"/>
            <a:endCxn id="90" idx="2"/>
          </p:cNvCxnSpPr>
          <p:nvPr/>
        </p:nvCxnSpPr>
        <p:spPr>
          <a:xfrm flipH="1" flipV="1">
            <a:off x="12059054" y="4653758"/>
            <a:ext cx="1378330" cy="1249414"/>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DAC48EE-6E45-E9EF-81AC-D7D282DF7DC7}"/>
              </a:ext>
            </a:extLst>
          </p:cNvPr>
          <p:cNvSpPr/>
          <p:nvPr/>
        </p:nvSpPr>
        <p:spPr>
          <a:xfrm>
            <a:off x="13268868" y="1432542"/>
            <a:ext cx="1339703" cy="283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60" name="Straight Arrow Connector 59">
            <a:extLst>
              <a:ext uri="{FF2B5EF4-FFF2-40B4-BE49-F238E27FC236}">
                <a16:creationId xmlns:a16="http://schemas.microsoft.com/office/drawing/2014/main" id="{8F746CF5-0E32-F257-2572-8885D9D06236}"/>
              </a:ext>
            </a:extLst>
          </p:cNvPr>
          <p:cNvCxnSpPr>
            <a:cxnSpLocks/>
            <a:endCxn id="29" idx="1"/>
          </p:cNvCxnSpPr>
          <p:nvPr/>
        </p:nvCxnSpPr>
        <p:spPr>
          <a:xfrm>
            <a:off x="12200811" y="898816"/>
            <a:ext cx="1068057" cy="675512"/>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19D31147-1F59-2ECB-B5B0-9CE81ED1F6C9}"/>
              </a:ext>
            </a:extLst>
          </p:cNvPr>
          <p:cNvSpPr/>
          <p:nvPr/>
        </p:nvSpPr>
        <p:spPr>
          <a:xfrm>
            <a:off x="13290697" y="1878239"/>
            <a:ext cx="1339703" cy="2835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r>
              <a:rPr lang="en-US" baseline="30000" dirty="0"/>
              <a:t>rd</a:t>
            </a:r>
            <a:r>
              <a:rPr lang="en-US" dirty="0"/>
              <a:t> Party</a:t>
            </a:r>
          </a:p>
        </p:txBody>
      </p:sp>
      <p:cxnSp>
        <p:nvCxnSpPr>
          <p:cNvPr id="75" name="Straight Arrow Connector 74">
            <a:extLst>
              <a:ext uri="{FF2B5EF4-FFF2-40B4-BE49-F238E27FC236}">
                <a16:creationId xmlns:a16="http://schemas.microsoft.com/office/drawing/2014/main" id="{AAE0F0CD-4EB9-94D6-2C3B-32E1E7FE5300}"/>
              </a:ext>
            </a:extLst>
          </p:cNvPr>
          <p:cNvCxnSpPr>
            <a:cxnSpLocks/>
            <a:endCxn id="72" idx="1"/>
          </p:cNvCxnSpPr>
          <p:nvPr/>
        </p:nvCxnSpPr>
        <p:spPr>
          <a:xfrm>
            <a:off x="12061136" y="878097"/>
            <a:ext cx="1229561" cy="1141928"/>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901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2500"/>
                            </p:stCondLst>
                            <p:childTnLst>
                              <p:par>
                                <p:cTn id="15" presetID="1"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2500"/>
                            </p:stCondLst>
                            <p:childTnLst>
                              <p:par>
                                <p:cTn id="18" presetID="53" presetClass="entr" presetSubtype="16"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par>
                          <p:cTn id="23" fill="hold">
                            <p:stCondLst>
                              <p:cond delay="3000"/>
                            </p:stCondLst>
                            <p:childTnLst>
                              <p:par>
                                <p:cTn id="24" presetID="53" presetClass="entr" presetSubtype="16"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childTnLst>
                          </p:cTn>
                        </p:par>
                        <p:par>
                          <p:cTn id="29" fill="hold">
                            <p:stCondLst>
                              <p:cond delay="3500"/>
                            </p:stCondLst>
                            <p:childTnLst>
                              <p:par>
                                <p:cTn id="30" presetID="53" presetClass="entr" presetSubtype="16"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childTnLst>
                          </p:cTn>
                        </p:par>
                        <p:par>
                          <p:cTn id="35" fill="hold">
                            <p:stCondLst>
                              <p:cond delay="4000"/>
                            </p:stCondLst>
                            <p:childTnLst>
                              <p:par>
                                <p:cTn id="36" presetID="53" presetClass="entr" presetSubtype="16"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childTnLst>
                          </p:cTn>
                        </p:par>
                        <p:par>
                          <p:cTn id="41" fill="hold">
                            <p:stCondLst>
                              <p:cond delay="4500"/>
                            </p:stCondLst>
                            <p:childTnLst>
                              <p:par>
                                <p:cTn id="42" presetID="53" presetClass="entr" presetSubtype="16"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childTnLst>
                                </p:cTn>
                              </p:par>
                            </p:childTnLst>
                          </p:cTn>
                        </p:par>
                        <p:par>
                          <p:cTn id="47" fill="hold">
                            <p:stCondLst>
                              <p:cond delay="5000"/>
                            </p:stCondLst>
                            <p:childTnLst>
                              <p:par>
                                <p:cTn id="48" presetID="53" presetClass="entr" presetSubtype="16"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p:cTn id="50" dur="500" fill="hold"/>
                                        <p:tgtEl>
                                          <p:spTgt spid="43"/>
                                        </p:tgtEl>
                                        <p:attrNameLst>
                                          <p:attrName>ppt_w</p:attrName>
                                        </p:attrNameLst>
                                      </p:cBhvr>
                                      <p:tavLst>
                                        <p:tav tm="0">
                                          <p:val>
                                            <p:fltVal val="0"/>
                                          </p:val>
                                        </p:tav>
                                        <p:tav tm="100000">
                                          <p:val>
                                            <p:strVal val="#ppt_w"/>
                                          </p:val>
                                        </p:tav>
                                      </p:tavLst>
                                    </p:anim>
                                    <p:anim calcmode="lin" valueType="num">
                                      <p:cBhvr>
                                        <p:cTn id="51" dur="500" fill="hold"/>
                                        <p:tgtEl>
                                          <p:spTgt spid="43"/>
                                        </p:tgtEl>
                                        <p:attrNameLst>
                                          <p:attrName>ppt_h</p:attrName>
                                        </p:attrNameLst>
                                      </p:cBhvr>
                                      <p:tavLst>
                                        <p:tav tm="0">
                                          <p:val>
                                            <p:fltVal val="0"/>
                                          </p:val>
                                        </p:tav>
                                        <p:tav tm="100000">
                                          <p:val>
                                            <p:strVal val="#ppt_h"/>
                                          </p:val>
                                        </p:tav>
                                      </p:tavLst>
                                    </p:anim>
                                    <p:animEffect transition="in" filter="fade">
                                      <p:cBhvr>
                                        <p:cTn id="52" dur="500"/>
                                        <p:tgtEl>
                                          <p:spTgt spid="43"/>
                                        </p:tgtEl>
                                      </p:cBhvr>
                                    </p:animEffect>
                                  </p:childTnLst>
                                </p:cTn>
                              </p:par>
                            </p:childTnLst>
                          </p:cTn>
                        </p:par>
                        <p:par>
                          <p:cTn id="53" fill="hold">
                            <p:stCondLst>
                              <p:cond delay="5500"/>
                            </p:stCondLst>
                            <p:childTnLst>
                              <p:par>
                                <p:cTn id="54" presetID="53" presetClass="entr" presetSubtype="16"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fltVal val="0"/>
                                          </p:val>
                                        </p:tav>
                                        <p:tav tm="100000">
                                          <p:val>
                                            <p:strVal val="#ppt_h"/>
                                          </p:val>
                                        </p:tav>
                                      </p:tavLst>
                                    </p:anim>
                                    <p:animEffect transition="in" filter="fade">
                                      <p:cBhvr>
                                        <p:cTn id="58" dur="500"/>
                                        <p:tgtEl>
                                          <p:spTgt spid="44"/>
                                        </p:tgtEl>
                                      </p:cBhvr>
                                    </p:animEffect>
                                  </p:childTnLst>
                                </p:cTn>
                              </p:par>
                            </p:childTnLst>
                          </p:cTn>
                        </p:par>
                        <p:par>
                          <p:cTn id="59" fill="hold">
                            <p:stCondLst>
                              <p:cond delay="6000"/>
                            </p:stCondLst>
                            <p:childTnLst>
                              <p:par>
                                <p:cTn id="60" presetID="22" presetClass="entr" presetSubtype="8" fill="hold" grpId="0" nodeType="after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left)">
                                      <p:cBhvr>
                                        <p:cTn id="62" dur="500"/>
                                        <p:tgtEl>
                                          <p:spTgt spid="63"/>
                                        </p:tgtEl>
                                      </p:cBhvr>
                                    </p:animEffect>
                                  </p:childTnLst>
                                </p:cTn>
                              </p:par>
                            </p:childTnLst>
                          </p:cTn>
                        </p:par>
                        <p:par>
                          <p:cTn id="63" fill="hold">
                            <p:stCondLst>
                              <p:cond delay="6500"/>
                            </p:stCondLst>
                            <p:childTnLst>
                              <p:par>
                                <p:cTn id="64" presetID="53" presetClass="entr" presetSubtype="16" fill="hold" nodeType="after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p:cTn id="66" dur="500" fill="hold"/>
                                        <p:tgtEl>
                                          <p:spTgt spid="6"/>
                                        </p:tgtEl>
                                        <p:attrNameLst>
                                          <p:attrName>ppt_w</p:attrName>
                                        </p:attrNameLst>
                                      </p:cBhvr>
                                      <p:tavLst>
                                        <p:tav tm="0">
                                          <p:val>
                                            <p:fltVal val="0"/>
                                          </p:val>
                                        </p:tav>
                                        <p:tav tm="100000">
                                          <p:val>
                                            <p:strVal val="#ppt_w"/>
                                          </p:val>
                                        </p:tav>
                                      </p:tavLst>
                                    </p:anim>
                                    <p:anim calcmode="lin" valueType="num">
                                      <p:cBhvr>
                                        <p:cTn id="67" dur="500" fill="hold"/>
                                        <p:tgtEl>
                                          <p:spTgt spid="6"/>
                                        </p:tgtEl>
                                        <p:attrNameLst>
                                          <p:attrName>ppt_h</p:attrName>
                                        </p:attrNameLst>
                                      </p:cBhvr>
                                      <p:tavLst>
                                        <p:tav tm="0">
                                          <p:val>
                                            <p:fltVal val="0"/>
                                          </p:val>
                                        </p:tav>
                                        <p:tav tm="100000">
                                          <p:val>
                                            <p:strVal val="#ppt_h"/>
                                          </p:val>
                                        </p:tav>
                                      </p:tavLst>
                                    </p:anim>
                                    <p:animEffect transition="in" filter="fade">
                                      <p:cBhvr>
                                        <p:cTn id="68" dur="500"/>
                                        <p:tgtEl>
                                          <p:spTgt spid="6"/>
                                        </p:tgtEl>
                                      </p:cBhvr>
                                    </p:animEffect>
                                  </p:childTnLst>
                                </p:cTn>
                              </p:par>
                            </p:childTnLst>
                          </p:cTn>
                        </p:par>
                        <p:par>
                          <p:cTn id="69" fill="hold">
                            <p:stCondLst>
                              <p:cond delay="7000"/>
                            </p:stCondLst>
                            <p:childTnLst>
                              <p:par>
                                <p:cTn id="70" presetID="22" presetClass="entr" presetSubtype="2" fill="hold" nodeType="after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right)">
                                      <p:cBhvr>
                                        <p:cTn id="72" dur="500"/>
                                        <p:tgtEl>
                                          <p:spTgt spid="28"/>
                                        </p:tgtEl>
                                      </p:cBhvr>
                                    </p:animEffect>
                                  </p:childTnLst>
                                </p:cTn>
                              </p:par>
                            </p:childTnLst>
                          </p:cTn>
                        </p:par>
                        <p:par>
                          <p:cTn id="73" fill="hold">
                            <p:stCondLst>
                              <p:cond delay="7500"/>
                            </p:stCondLst>
                            <p:childTnLst>
                              <p:par>
                                <p:cTn id="74" presetID="2" presetClass="entr" presetSubtype="9"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 calcmode="lin" valueType="num">
                                      <p:cBhvr additive="base">
                                        <p:cTn id="76" dur="500" fill="hold"/>
                                        <p:tgtEl>
                                          <p:spTgt spid="8"/>
                                        </p:tgtEl>
                                        <p:attrNameLst>
                                          <p:attrName>ppt_x</p:attrName>
                                        </p:attrNameLst>
                                      </p:cBhvr>
                                      <p:tavLst>
                                        <p:tav tm="0">
                                          <p:val>
                                            <p:strVal val="0-#ppt_w/2"/>
                                          </p:val>
                                        </p:tav>
                                        <p:tav tm="100000">
                                          <p:val>
                                            <p:strVal val="#ppt_x"/>
                                          </p:val>
                                        </p:tav>
                                      </p:tavLst>
                                    </p:anim>
                                    <p:anim calcmode="lin" valueType="num">
                                      <p:cBhvr additive="base">
                                        <p:cTn id="77" dur="500" fill="hold"/>
                                        <p:tgtEl>
                                          <p:spTgt spid="8"/>
                                        </p:tgtEl>
                                        <p:attrNameLst>
                                          <p:attrName>ppt_y</p:attrName>
                                        </p:attrNameLst>
                                      </p:cBhvr>
                                      <p:tavLst>
                                        <p:tav tm="0">
                                          <p:val>
                                            <p:strVal val="0-#ppt_h/2"/>
                                          </p:val>
                                        </p:tav>
                                        <p:tav tm="100000">
                                          <p:val>
                                            <p:strVal val="#ppt_y"/>
                                          </p:val>
                                        </p:tav>
                                      </p:tavLst>
                                    </p:anim>
                                  </p:childTnLst>
                                </p:cTn>
                              </p:par>
                            </p:childTnLst>
                          </p:cTn>
                        </p:par>
                        <p:par>
                          <p:cTn id="78" fill="hold">
                            <p:stCondLst>
                              <p:cond delay="8000"/>
                            </p:stCondLst>
                            <p:childTnLst>
                              <p:par>
                                <p:cTn id="79" presetID="22" presetClass="entr" presetSubtype="2" fill="hold" nodeType="after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wipe(right)">
                                      <p:cBhvr>
                                        <p:cTn id="81" dur="500"/>
                                        <p:tgtEl>
                                          <p:spTgt spid="32"/>
                                        </p:tgtEl>
                                      </p:cBhvr>
                                    </p:animEffect>
                                  </p:childTnLst>
                                </p:cTn>
                              </p:par>
                            </p:childTnLst>
                          </p:cTn>
                        </p:par>
                        <p:par>
                          <p:cTn id="82" fill="hold">
                            <p:stCondLst>
                              <p:cond delay="8500"/>
                            </p:stCondLst>
                            <p:childTnLst>
                              <p:par>
                                <p:cTn id="83" presetID="22" presetClass="entr" presetSubtype="1" fill="hold"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up)">
                                      <p:cBhvr>
                                        <p:cTn id="85" dur="500"/>
                                        <p:tgtEl>
                                          <p:spTgt spid="33"/>
                                        </p:tgtEl>
                                      </p:cBhvr>
                                    </p:animEffect>
                                  </p:childTnLst>
                                </p:cTn>
                              </p:par>
                            </p:childTnLst>
                          </p:cTn>
                        </p:par>
                        <p:par>
                          <p:cTn id="86" fill="hold">
                            <p:stCondLst>
                              <p:cond delay="9000"/>
                            </p:stCondLst>
                            <p:childTnLst>
                              <p:par>
                                <p:cTn id="87" presetID="1"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par>
                          <p:cTn id="89" fill="hold">
                            <p:stCondLst>
                              <p:cond delay="9000"/>
                            </p:stCondLst>
                            <p:childTnLst>
                              <p:par>
                                <p:cTn id="90" presetID="0" presetClass="path" presetSubtype="0" repeatCount="2000" accel="50000" decel="50000" fill="hold" nodeType="afterEffect">
                                  <p:stCondLst>
                                    <p:cond delay="0"/>
                                  </p:stCondLst>
                                  <p:childTnLst>
                                    <p:animMotion origin="layout" path="M -0.00011 -0.02681 L -0.00011 -0.02662 C -0.00032 -0.03048 -0.00043 -0.03414 -0.00054 -0.03781 C -0.00076 -0.04051 -0.00097 -0.0434 -0.00097 -0.0463 C -0.00097 -0.11092 -0.00076 -0.07658 -0.00011 -0.11651 C -2.53472E-6 -0.12905 0.00011 -0.14159 0.00033 -0.15432 C 0.00011 -0.16744 -0.00021 -0.18056 -0.00011 -0.19367 C -0.00011 -0.19869 -0.00021 -0.20409 0.00076 -0.20911 C 0.00098 -0.21026 0.00217 -0.20949 0.00293 -0.20988 C 0.0038 -0.21026 0.00456 -0.21123 0.00554 -0.21142 L 0.09191 -0.21219 C 0.11057 -0.21374 0.11155 -0.21412 0.13965 -0.21219 C 0.14497 -0.21181 0.15028 -0.20949 0.15571 -0.20911 L 0.17307 -0.20756 C 0.17839 -0.20776 0.1837 -0.20776 0.18913 -0.20833 C 0.19217 -0.20853 0.1951 -0.2093 0.19824 -0.20988 C 0.21007 -0.21161 0.20671 -0.21123 0.21821 -0.21219 C 0.21962 -0.20949 0.22157 -0.20756 0.22255 -0.20448 C 0.22353 -0.20081 0.22385 -0.1929 0.22385 -0.19271 C 0.22331 -0.17303 0.22342 -0.18152 0.22342 -0.16744 " pathEditMode="relative" rAng="0" ptsTypes="AAAAAAAAAAAAAAAAAAAA">
                                      <p:cBhvr>
                                        <p:cTn id="91" dur="2000" fill="hold"/>
                                        <p:tgtEl>
                                          <p:spTgt spid="5"/>
                                        </p:tgtEl>
                                        <p:attrNameLst>
                                          <p:attrName>ppt_x</p:attrName>
                                          <p:attrName>ppt_y</p:attrName>
                                        </p:attrNameLst>
                                      </p:cBhvr>
                                      <p:rCtr x="11155" y="-9336"/>
                                    </p:animMotion>
                                  </p:childTnLst>
                                </p:cTn>
                              </p:par>
                            </p:childTnLst>
                          </p:cTn>
                        </p:par>
                        <p:par>
                          <p:cTn id="92" fill="hold">
                            <p:stCondLst>
                              <p:cond delay="13000"/>
                            </p:stCondLst>
                            <p:childTnLst>
                              <p:par>
                                <p:cTn id="93" presetID="1" presetClass="exit" presetSubtype="0" fill="hold" nodeType="afterEffect">
                                  <p:stCondLst>
                                    <p:cond delay="0"/>
                                  </p:stCondLst>
                                  <p:childTnLst>
                                    <p:set>
                                      <p:cBhvr>
                                        <p:cTn id="94" dur="1" fill="hold">
                                          <p:stCondLst>
                                            <p:cond delay="0"/>
                                          </p:stCondLst>
                                        </p:cTn>
                                        <p:tgtEl>
                                          <p:spTgt spid="5"/>
                                        </p:tgtEl>
                                        <p:attrNameLst>
                                          <p:attrName>style.visibility</p:attrName>
                                        </p:attrNameLst>
                                      </p:cBhvr>
                                      <p:to>
                                        <p:strVal val="hidden"/>
                                      </p:to>
                                    </p:set>
                                  </p:childTnLst>
                                </p:cTn>
                              </p:par>
                            </p:childTnLst>
                          </p:cTn>
                        </p:par>
                        <p:par>
                          <p:cTn id="95" fill="hold">
                            <p:stCondLst>
                              <p:cond delay="13000"/>
                            </p:stCondLst>
                            <p:childTnLst>
                              <p:par>
                                <p:cTn id="96" presetID="1" presetClass="entr" presetSubtype="0" fill="hold" nodeType="afterEffect">
                                  <p:stCondLst>
                                    <p:cond delay="0"/>
                                  </p:stCondLst>
                                  <p:childTnLst>
                                    <p:set>
                                      <p:cBhvr>
                                        <p:cTn id="97" dur="1" fill="hold">
                                          <p:stCondLst>
                                            <p:cond delay="0"/>
                                          </p:stCondLst>
                                        </p:cTn>
                                        <p:tgtEl>
                                          <p:spTgt spid="15"/>
                                        </p:tgtEl>
                                        <p:attrNameLst>
                                          <p:attrName>style.visibility</p:attrName>
                                        </p:attrNameLst>
                                      </p:cBhvr>
                                      <p:to>
                                        <p:strVal val="visible"/>
                                      </p:to>
                                    </p:set>
                                  </p:childTnLst>
                                </p:cTn>
                              </p:par>
                              <p:par>
                                <p:cTn id="98" presetID="42" presetClass="path" presetSubtype="0" accel="50000" decel="50000" fill="hold" nodeType="withEffect">
                                  <p:stCondLst>
                                    <p:cond delay="0"/>
                                  </p:stCondLst>
                                  <p:childTnLst>
                                    <p:animMotion origin="layout" path="M -1.84028E-6 4.38272E-6 L 0.10211 0.00327 " pathEditMode="relative" rAng="0" ptsTypes="AA">
                                      <p:cBhvr>
                                        <p:cTn id="99" dur="2000" fill="hold"/>
                                        <p:tgtEl>
                                          <p:spTgt spid="15"/>
                                        </p:tgtEl>
                                        <p:attrNameLst>
                                          <p:attrName>ppt_x</p:attrName>
                                          <p:attrName>ppt_y</p:attrName>
                                        </p:attrNameLst>
                                      </p:cBhvr>
                                      <p:rCtr x="5100" y="154"/>
                                    </p:animMotion>
                                  </p:childTnLst>
                                </p:cTn>
                              </p:par>
                            </p:childTnLst>
                          </p:cTn>
                        </p:par>
                        <p:par>
                          <p:cTn id="100" fill="hold">
                            <p:stCondLst>
                              <p:cond delay="15000"/>
                            </p:stCondLst>
                            <p:childTnLst>
                              <p:par>
                                <p:cTn id="101" presetID="22" presetClass="entr" presetSubtype="2" fill="hold" nodeType="after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right)">
                                      <p:cBhvr>
                                        <p:cTn id="103" dur="500"/>
                                        <p:tgtEl>
                                          <p:spTgt spid="30"/>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53"/>
                                        </p:tgtEl>
                                        <p:attrNameLst>
                                          <p:attrName>style.visibility</p:attrName>
                                        </p:attrNameLst>
                                      </p:cBhvr>
                                      <p:to>
                                        <p:strVal val="visible"/>
                                      </p:to>
                                    </p:set>
                                    <p:anim calcmode="lin" valueType="num">
                                      <p:cBhvr>
                                        <p:cTn id="108" dur="500" fill="hold"/>
                                        <p:tgtEl>
                                          <p:spTgt spid="53"/>
                                        </p:tgtEl>
                                        <p:attrNameLst>
                                          <p:attrName>ppt_w</p:attrName>
                                        </p:attrNameLst>
                                      </p:cBhvr>
                                      <p:tavLst>
                                        <p:tav tm="0">
                                          <p:val>
                                            <p:fltVal val="0"/>
                                          </p:val>
                                        </p:tav>
                                        <p:tav tm="100000">
                                          <p:val>
                                            <p:strVal val="#ppt_w"/>
                                          </p:val>
                                        </p:tav>
                                      </p:tavLst>
                                    </p:anim>
                                    <p:anim calcmode="lin" valueType="num">
                                      <p:cBhvr>
                                        <p:cTn id="109" dur="500" fill="hold"/>
                                        <p:tgtEl>
                                          <p:spTgt spid="53"/>
                                        </p:tgtEl>
                                        <p:attrNameLst>
                                          <p:attrName>ppt_h</p:attrName>
                                        </p:attrNameLst>
                                      </p:cBhvr>
                                      <p:tavLst>
                                        <p:tav tm="0">
                                          <p:val>
                                            <p:fltVal val="0"/>
                                          </p:val>
                                        </p:tav>
                                        <p:tav tm="100000">
                                          <p:val>
                                            <p:strVal val="#ppt_h"/>
                                          </p:val>
                                        </p:tav>
                                      </p:tavLst>
                                    </p:anim>
                                    <p:animEffect transition="in" filter="fade">
                                      <p:cBhvr>
                                        <p:cTn id="110" dur="500"/>
                                        <p:tgtEl>
                                          <p:spTgt spid="53"/>
                                        </p:tgtEl>
                                      </p:cBhvr>
                                    </p:animEffect>
                                  </p:childTnLst>
                                </p:cTn>
                              </p:par>
                            </p:childTnLst>
                          </p:cTn>
                        </p:par>
                        <p:par>
                          <p:cTn id="111" fill="hold">
                            <p:stCondLst>
                              <p:cond delay="500"/>
                            </p:stCondLst>
                            <p:childTnLst>
                              <p:par>
                                <p:cTn id="112" presetID="53" presetClass="entr" presetSubtype="16" fill="hold" grpId="0" nodeType="afterEffect">
                                  <p:stCondLst>
                                    <p:cond delay="0"/>
                                  </p:stCondLst>
                                  <p:childTnLst>
                                    <p:set>
                                      <p:cBhvr>
                                        <p:cTn id="113" dur="1" fill="hold">
                                          <p:stCondLst>
                                            <p:cond delay="0"/>
                                          </p:stCondLst>
                                        </p:cTn>
                                        <p:tgtEl>
                                          <p:spTgt spid="54"/>
                                        </p:tgtEl>
                                        <p:attrNameLst>
                                          <p:attrName>style.visibility</p:attrName>
                                        </p:attrNameLst>
                                      </p:cBhvr>
                                      <p:to>
                                        <p:strVal val="visible"/>
                                      </p:to>
                                    </p:set>
                                    <p:anim calcmode="lin" valueType="num">
                                      <p:cBhvr>
                                        <p:cTn id="114" dur="500" fill="hold"/>
                                        <p:tgtEl>
                                          <p:spTgt spid="54"/>
                                        </p:tgtEl>
                                        <p:attrNameLst>
                                          <p:attrName>ppt_w</p:attrName>
                                        </p:attrNameLst>
                                      </p:cBhvr>
                                      <p:tavLst>
                                        <p:tav tm="0">
                                          <p:val>
                                            <p:fltVal val="0"/>
                                          </p:val>
                                        </p:tav>
                                        <p:tav tm="100000">
                                          <p:val>
                                            <p:strVal val="#ppt_w"/>
                                          </p:val>
                                        </p:tav>
                                      </p:tavLst>
                                    </p:anim>
                                    <p:anim calcmode="lin" valueType="num">
                                      <p:cBhvr>
                                        <p:cTn id="115" dur="500" fill="hold"/>
                                        <p:tgtEl>
                                          <p:spTgt spid="54"/>
                                        </p:tgtEl>
                                        <p:attrNameLst>
                                          <p:attrName>ppt_h</p:attrName>
                                        </p:attrNameLst>
                                      </p:cBhvr>
                                      <p:tavLst>
                                        <p:tav tm="0">
                                          <p:val>
                                            <p:fltVal val="0"/>
                                          </p:val>
                                        </p:tav>
                                        <p:tav tm="100000">
                                          <p:val>
                                            <p:strVal val="#ppt_h"/>
                                          </p:val>
                                        </p:tav>
                                      </p:tavLst>
                                    </p:anim>
                                    <p:animEffect transition="in" filter="fade">
                                      <p:cBhvr>
                                        <p:cTn id="116" dur="500"/>
                                        <p:tgtEl>
                                          <p:spTgt spid="54"/>
                                        </p:tgtEl>
                                      </p:cBhvr>
                                    </p:animEffect>
                                  </p:childTnLst>
                                </p:cTn>
                              </p:par>
                            </p:childTnLst>
                          </p:cTn>
                        </p:par>
                        <p:par>
                          <p:cTn id="117" fill="hold">
                            <p:stCondLst>
                              <p:cond delay="1000"/>
                            </p:stCondLst>
                            <p:childTnLst>
                              <p:par>
                                <p:cTn id="118" presetID="53" presetClass="entr" presetSubtype="16" fill="hold" grpId="0" nodeType="afterEffect">
                                  <p:stCondLst>
                                    <p:cond delay="0"/>
                                  </p:stCondLst>
                                  <p:childTnLst>
                                    <p:set>
                                      <p:cBhvr>
                                        <p:cTn id="119" dur="1" fill="hold">
                                          <p:stCondLst>
                                            <p:cond delay="0"/>
                                          </p:stCondLst>
                                        </p:cTn>
                                        <p:tgtEl>
                                          <p:spTgt spid="55"/>
                                        </p:tgtEl>
                                        <p:attrNameLst>
                                          <p:attrName>style.visibility</p:attrName>
                                        </p:attrNameLst>
                                      </p:cBhvr>
                                      <p:to>
                                        <p:strVal val="visible"/>
                                      </p:to>
                                    </p:set>
                                    <p:anim calcmode="lin" valueType="num">
                                      <p:cBhvr>
                                        <p:cTn id="120" dur="500" fill="hold"/>
                                        <p:tgtEl>
                                          <p:spTgt spid="55"/>
                                        </p:tgtEl>
                                        <p:attrNameLst>
                                          <p:attrName>ppt_w</p:attrName>
                                        </p:attrNameLst>
                                      </p:cBhvr>
                                      <p:tavLst>
                                        <p:tav tm="0">
                                          <p:val>
                                            <p:fltVal val="0"/>
                                          </p:val>
                                        </p:tav>
                                        <p:tav tm="100000">
                                          <p:val>
                                            <p:strVal val="#ppt_w"/>
                                          </p:val>
                                        </p:tav>
                                      </p:tavLst>
                                    </p:anim>
                                    <p:anim calcmode="lin" valueType="num">
                                      <p:cBhvr>
                                        <p:cTn id="121" dur="500" fill="hold"/>
                                        <p:tgtEl>
                                          <p:spTgt spid="55"/>
                                        </p:tgtEl>
                                        <p:attrNameLst>
                                          <p:attrName>ppt_h</p:attrName>
                                        </p:attrNameLst>
                                      </p:cBhvr>
                                      <p:tavLst>
                                        <p:tav tm="0">
                                          <p:val>
                                            <p:fltVal val="0"/>
                                          </p:val>
                                        </p:tav>
                                        <p:tav tm="100000">
                                          <p:val>
                                            <p:strVal val="#ppt_h"/>
                                          </p:val>
                                        </p:tav>
                                      </p:tavLst>
                                    </p:anim>
                                    <p:animEffect transition="in" filter="fade">
                                      <p:cBhvr>
                                        <p:cTn id="122" dur="500"/>
                                        <p:tgtEl>
                                          <p:spTgt spid="55"/>
                                        </p:tgtEl>
                                      </p:cBhvr>
                                    </p:animEffect>
                                  </p:childTnLst>
                                </p:cTn>
                              </p:par>
                            </p:childTnLst>
                          </p:cTn>
                        </p:par>
                        <p:par>
                          <p:cTn id="123" fill="hold">
                            <p:stCondLst>
                              <p:cond delay="1500"/>
                            </p:stCondLst>
                            <p:childTnLst>
                              <p:par>
                                <p:cTn id="124" presetID="22" presetClass="entr" presetSubtype="8" fill="hold" grpId="0"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wipe(left)">
                                      <p:cBhvr>
                                        <p:cTn id="126" dur="500"/>
                                        <p:tgtEl>
                                          <p:spTgt spid="56"/>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8" fill="hold" nodeType="clickEffect">
                                  <p:stCondLst>
                                    <p:cond delay="0"/>
                                  </p:stCondLst>
                                  <p:childTnLst>
                                    <p:set>
                                      <p:cBhvr>
                                        <p:cTn id="130" dur="1" fill="hold">
                                          <p:stCondLst>
                                            <p:cond delay="0"/>
                                          </p:stCondLst>
                                        </p:cTn>
                                        <p:tgtEl>
                                          <p:spTgt spid="7"/>
                                        </p:tgtEl>
                                        <p:attrNameLst>
                                          <p:attrName>style.visibility</p:attrName>
                                        </p:attrNameLst>
                                      </p:cBhvr>
                                      <p:to>
                                        <p:strVal val="visible"/>
                                      </p:to>
                                    </p:set>
                                    <p:anim calcmode="lin" valueType="num">
                                      <p:cBhvr additive="base">
                                        <p:cTn id="131" dur="500" fill="hold"/>
                                        <p:tgtEl>
                                          <p:spTgt spid="7"/>
                                        </p:tgtEl>
                                        <p:attrNameLst>
                                          <p:attrName>ppt_x</p:attrName>
                                        </p:attrNameLst>
                                      </p:cBhvr>
                                      <p:tavLst>
                                        <p:tav tm="0">
                                          <p:val>
                                            <p:strVal val="0-#ppt_w/2"/>
                                          </p:val>
                                        </p:tav>
                                        <p:tav tm="100000">
                                          <p:val>
                                            <p:strVal val="#ppt_x"/>
                                          </p:val>
                                        </p:tav>
                                      </p:tavLst>
                                    </p:anim>
                                    <p:anim calcmode="lin" valueType="num">
                                      <p:cBhvr additive="base">
                                        <p:cTn id="1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nodeType="click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wipe(up)">
                                      <p:cBhvr>
                                        <p:cTn id="137" dur="500"/>
                                        <p:tgtEl>
                                          <p:spTgt spid="57"/>
                                        </p:tgtEl>
                                      </p:cBhvr>
                                    </p:animEffect>
                                  </p:childTnLst>
                                </p:cTn>
                              </p:par>
                            </p:childTnLst>
                          </p:cTn>
                        </p:par>
                        <p:par>
                          <p:cTn id="138" fill="hold">
                            <p:stCondLst>
                              <p:cond delay="5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par>
                                <p:cTn id="141" presetID="0" presetClass="path" presetSubtype="0" accel="50000" decel="50000" fill="hold" nodeType="withEffect">
                                  <p:stCondLst>
                                    <p:cond delay="0"/>
                                  </p:stCondLst>
                                  <p:childTnLst>
                                    <p:animMotion origin="layout" path="M -0.0025 -0.00772 L -0.0025 -0.00772 C -0.00141 -0.00386 -0.00033 -0.00019 0.00076 0.00386 C 0.00119 0.00559 0.00141 0.00772 0.00206 0.00965 C 0.0025 0.01119 0.00336 0.01273 0.00402 0.01427 C 0.00553 0.02508 0.00347 0.01235 0.00857 0.03048 C 0.00901 0.03202 0.00944 0.03337 0.00987 0.03511 C 0.01009 0.03607 0.0102 0.03742 0.01053 0.03858 C 0.01096 0.04051 0.01259 0.04649 0.01378 0.049 C 0.0178 0.0571 0.01573 0.05228 0.01964 0.05826 C 0.02029 0.05922 0.02083 0.06057 0.02159 0.06173 C 0.02604 0.06771 0.02724 0.06887 0.03136 0.0733 C 0.03179 0.07446 0.03212 0.07562 0.03266 0.07677 C 0.03494 0.08102 0.03787 0.08449 0.03982 0.08951 C 0.04026 0.09066 0.04058 0.09182 0.04112 0.09298 C 0.04232 0.09549 0.04536 0.10031 0.04698 0.10224 C 0.04753 0.10282 0.04829 0.10282 0.04894 0.1034 C 0.04981 0.10397 0.05067 0.10494 0.05154 0.10571 C 0.05252 0.10841 0.05317 0.11053 0.0548 0.11265 C 0.05556 0.11362 0.05653 0.114 0.0574 0.11497 C 0.05805 0.11555 0.0587 0.11651 0.05935 0.11728 C 0.06174 0.12365 0.05935 0.11825 0.06261 0.12307 C 0.06326 0.12404 0.06456 0.12654 0.06456 0.12654 " pathEditMode="relative" ptsTypes="AAAAAAAAAAAAAAAAAAAAAAA">
                                      <p:cBhvr>
                                        <p:cTn id="142" dur="2000" fill="hold"/>
                                        <p:tgtEl>
                                          <p:spTgt spid="9"/>
                                        </p:tgtEl>
                                        <p:attrNameLst>
                                          <p:attrName>ppt_x</p:attrName>
                                          <p:attrName>ppt_y</p:attrName>
                                        </p:attrNameLst>
                                      </p:cBhvr>
                                    </p:animMotion>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nodeType="click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wipe(right)">
                                      <p:cBhvr>
                                        <p:cTn id="147" dur="500"/>
                                        <p:tgtEl>
                                          <p:spTgt spid="28"/>
                                        </p:tgtEl>
                                      </p:cBhvr>
                                    </p:animEffect>
                                  </p:childTnLst>
                                </p:cTn>
                              </p:par>
                            </p:childTnLst>
                          </p:cTn>
                        </p:par>
                        <p:par>
                          <p:cTn id="148" fill="hold">
                            <p:stCondLst>
                              <p:cond delay="500"/>
                            </p:stCondLst>
                            <p:childTnLst>
                              <p:par>
                                <p:cTn id="149" presetID="22" presetClass="entr" presetSubtype="2" fill="hold" nodeType="after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wipe(right)">
                                      <p:cBhvr>
                                        <p:cTn id="151" dur="500"/>
                                        <p:tgtEl>
                                          <p:spTgt spid="32"/>
                                        </p:tgtEl>
                                      </p:cBhvr>
                                    </p:animEffect>
                                  </p:childTnLst>
                                </p:cTn>
                              </p:par>
                            </p:childTnLst>
                          </p:cTn>
                        </p:par>
                        <p:par>
                          <p:cTn id="152" fill="hold">
                            <p:stCondLst>
                              <p:cond delay="1000"/>
                            </p:stCondLst>
                            <p:childTnLst>
                              <p:par>
                                <p:cTn id="153" presetID="22" presetClass="entr" presetSubtype="4" fill="hold" nodeType="afterEffect">
                                  <p:stCondLst>
                                    <p:cond delay="0"/>
                                  </p:stCondLst>
                                  <p:childTnLst>
                                    <p:set>
                                      <p:cBhvr>
                                        <p:cTn id="154" dur="1" fill="hold">
                                          <p:stCondLst>
                                            <p:cond delay="0"/>
                                          </p:stCondLst>
                                        </p:cTn>
                                        <p:tgtEl>
                                          <p:spTgt spid="49"/>
                                        </p:tgtEl>
                                        <p:attrNameLst>
                                          <p:attrName>style.visibility</p:attrName>
                                        </p:attrNameLst>
                                      </p:cBhvr>
                                      <p:to>
                                        <p:strVal val="visible"/>
                                      </p:to>
                                    </p:set>
                                    <p:animEffect transition="in" filter="wipe(down)">
                                      <p:cBhvr>
                                        <p:cTn id="155" dur="500"/>
                                        <p:tgtEl>
                                          <p:spTgt spid="49"/>
                                        </p:tgtEl>
                                      </p:cBhvr>
                                    </p:animEffect>
                                  </p:childTnLst>
                                </p:cTn>
                              </p:par>
                            </p:childTnLst>
                          </p:cTn>
                        </p:par>
                        <p:par>
                          <p:cTn id="156" fill="hold">
                            <p:stCondLst>
                              <p:cond delay="1500"/>
                            </p:stCondLst>
                            <p:childTnLst>
                              <p:par>
                                <p:cTn id="157" presetID="1" presetClass="entr" presetSubtype="0" fill="hold" nodeType="afterEffect">
                                  <p:stCondLst>
                                    <p:cond delay="0"/>
                                  </p:stCondLst>
                                  <p:childTnLst>
                                    <p:set>
                                      <p:cBhvr>
                                        <p:cTn id="158" dur="1" fill="hold">
                                          <p:stCondLst>
                                            <p:cond delay="0"/>
                                          </p:stCondLst>
                                        </p:cTn>
                                        <p:tgtEl>
                                          <p:spTgt spid="12"/>
                                        </p:tgtEl>
                                        <p:attrNameLst>
                                          <p:attrName>style.visibility</p:attrName>
                                        </p:attrNameLst>
                                      </p:cBhvr>
                                      <p:to>
                                        <p:strVal val="visible"/>
                                      </p:to>
                                    </p:set>
                                  </p:childTnLst>
                                </p:cTn>
                              </p:par>
                              <p:par>
                                <p:cTn id="159" presetID="0" presetClass="path" presetSubtype="0" accel="50000" decel="50000" fill="hold" nodeType="withEffect">
                                  <p:stCondLst>
                                    <p:cond delay="0"/>
                                  </p:stCondLst>
                                  <p:childTnLst>
                                    <p:animMotion origin="layout" path="M 0.00098 0.00058 L 0.00098 0.00058 C 0.00033 0.0054 -0.00054 0.01041 -0.00098 0.01543 C -0.00141 0.0189 -0.00141 0.02257 -0.00163 0.02585 C -0.00184 0.02874 -0.00206 0.03125 -0.00228 0.03395 C -0.00206 0.05671 -0.00206 0.07947 -0.00163 0.10223 C -0.00163 0.10416 -0.00054 0.11728 -0.00032 0.1196 C -0.00011 0.14815 -0.00032 0.17669 0.00033 0.20524 C 0.00054 0.21662 -0.00011 0.21662 0.00423 0.21798 C 0.0102 0.2201 0.01628 0.22338 0.02246 0.22376 C 0.05122 0.22569 0.08019 0.22453 0.10905 0.22492 L 0.13835 0.22839 L 0.14942 0.22955 L 0.15983 0.23071 L 0.19629 0.22955 C 0.20562 0.22936 0.21485 0.22839 0.22429 0.22839 C 0.23123 0.22839 0.23817 0.22916 0.24512 0.22955 C 0.24577 0.23032 0.24664 0.23071 0.24707 0.23186 C 0.24761 0.2336 0.24751 0.23572 0.24772 0.23765 C 0.24816 0.24267 0.24805 0.24787 0.24902 0.2527 C 0.24913 0.25366 0.24989 0.25193 0.25033 0.25154 " pathEditMode="relative" ptsTypes="AAAAAAAAAAAAAAAAAAAAA">
                                      <p:cBhvr>
                                        <p:cTn id="160" dur="2000" fill="hold"/>
                                        <p:tgtEl>
                                          <p:spTgt spid="12"/>
                                        </p:tgtEl>
                                        <p:attrNameLst>
                                          <p:attrName>ppt_x</p:attrName>
                                          <p:attrName>ppt_y</p:attrName>
                                        </p:attrNameLst>
                                      </p:cBhvr>
                                    </p:animMotion>
                                  </p:childTnLst>
                                </p:cTn>
                              </p:par>
                            </p:childTnLst>
                          </p:cTn>
                        </p:par>
                        <p:par>
                          <p:cTn id="161" fill="hold">
                            <p:stCondLst>
                              <p:cond delay="3500"/>
                            </p:stCondLst>
                            <p:childTnLst>
                              <p:par>
                                <p:cTn id="162" presetID="1" presetClass="exit" presetSubtype="0" fill="hold" nodeType="afterEffect">
                                  <p:stCondLst>
                                    <p:cond delay="0"/>
                                  </p:stCondLst>
                                  <p:childTnLst>
                                    <p:set>
                                      <p:cBhvr>
                                        <p:cTn id="163" dur="1" fill="hold">
                                          <p:stCondLst>
                                            <p:cond delay="0"/>
                                          </p:stCondLst>
                                        </p:cTn>
                                        <p:tgtEl>
                                          <p:spTgt spid="12"/>
                                        </p:tgtEl>
                                        <p:attrNameLst>
                                          <p:attrName>style.visibility</p:attrName>
                                        </p:attrNameLst>
                                      </p:cBhvr>
                                      <p:to>
                                        <p:strVal val="hidden"/>
                                      </p:to>
                                    </p:set>
                                  </p:childTnLst>
                                </p:cTn>
                              </p:par>
                            </p:childTnLst>
                          </p:cTn>
                        </p:par>
                        <p:par>
                          <p:cTn id="164" fill="hold">
                            <p:stCondLst>
                              <p:cond delay="3500"/>
                            </p:stCondLst>
                            <p:childTnLst>
                              <p:par>
                                <p:cTn id="165" presetID="1" presetClass="entr" presetSubtype="0" fill="hold" nodeType="afterEffect">
                                  <p:stCondLst>
                                    <p:cond delay="0"/>
                                  </p:stCondLst>
                                  <p:childTnLst>
                                    <p:set>
                                      <p:cBhvr>
                                        <p:cTn id="166" dur="1" fill="hold">
                                          <p:stCondLst>
                                            <p:cond delay="0"/>
                                          </p:stCondLst>
                                        </p:cTn>
                                        <p:tgtEl>
                                          <p:spTgt spid="34"/>
                                        </p:tgtEl>
                                        <p:attrNameLst>
                                          <p:attrName>style.visibility</p:attrName>
                                        </p:attrNameLst>
                                      </p:cBhvr>
                                      <p:to>
                                        <p:strVal val="visible"/>
                                      </p:to>
                                    </p:set>
                                  </p:childTnLst>
                                </p:cTn>
                              </p:par>
                            </p:childTnLst>
                          </p:cTn>
                        </p:par>
                        <p:par>
                          <p:cTn id="167" fill="hold">
                            <p:stCondLst>
                              <p:cond delay="3500"/>
                            </p:stCondLst>
                            <p:childTnLst>
                              <p:par>
                                <p:cTn id="168" presetID="63" presetClass="path" presetSubtype="0" accel="50000" decel="50000" fill="hold" nodeType="afterEffect">
                                  <p:stCondLst>
                                    <p:cond delay="0"/>
                                  </p:stCondLst>
                                  <p:childTnLst>
                                    <p:animMotion origin="layout" path="M 3.92361E-6 1.23457E-6 L 0.11111 -0.00405 " pathEditMode="relative" rAng="0" ptsTypes="AA">
                                      <p:cBhvr>
                                        <p:cTn id="169" dur="2000" fill="hold"/>
                                        <p:tgtEl>
                                          <p:spTgt spid="34"/>
                                        </p:tgtEl>
                                        <p:attrNameLst>
                                          <p:attrName>ppt_x</p:attrName>
                                          <p:attrName>ppt_y</p:attrName>
                                        </p:attrNameLst>
                                      </p:cBhvr>
                                      <p:rCtr x="5556" y="-212"/>
                                    </p:animMotion>
                                  </p:childTnLst>
                                </p:cTn>
                              </p:par>
                            </p:childTnLst>
                          </p:cTn>
                        </p:par>
                        <p:par>
                          <p:cTn id="170" fill="hold">
                            <p:stCondLst>
                              <p:cond delay="5500"/>
                            </p:stCondLst>
                            <p:childTnLst>
                              <p:par>
                                <p:cTn id="171" presetID="22" presetClass="entr" presetSubtype="2" fill="hold" nodeType="afterEffect">
                                  <p:stCondLst>
                                    <p:cond delay="0"/>
                                  </p:stCondLst>
                                  <p:childTnLst>
                                    <p:set>
                                      <p:cBhvr>
                                        <p:cTn id="172" dur="1" fill="hold">
                                          <p:stCondLst>
                                            <p:cond delay="0"/>
                                          </p:stCondLst>
                                        </p:cTn>
                                        <p:tgtEl>
                                          <p:spTgt spid="30"/>
                                        </p:tgtEl>
                                        <p:attrNameLst>
                                          <p:attrName>style.visibility</p:attrName>
                                        </p:attrNameLst>
                                      </p:cBhvr>
                                      <p:to>
                                        <p:strVal val="visible"/>
                                      </p:to>
                                    </p:set>
                                    <p:animEffect transition="in" filter="wipe(right)">
                                      <p:cBhvr>
                                        <p:cTn id="173" dur="500"/>
                                        <p:tgtEl>
                                          <p:spTgt spid="30"/>
                                        </p:tgtEl>
                                      </p:cBhvr>
                                    </p:animEffect>
                                  </p:childTnLst>
                                </p:cTn>
                              </p:par>
                            </p:childTnLst>
                          </p:cTn>
                        </p:par>
                      </p:childTnLst>
                    </p:cTn>
                  </p:par>
                  <p:par>
                    <p:cTn id="174" fill="hold">
                      <p:stCondLst>
                        <p:cond delay="indefinite"/>
                      </p:stCondLst>
                      <p:childTnLst>
                        <p:par>
                          <p:cTn id="175" fill="hold">
                            <p:stCondLst>
                              <p:cond delay="0"/>
                            </p:stCondLst>
                            <p:childTnLst>
                              <p:par>
                                <p:cTn id="176" presetID="21" presetClass="entr" presetSubtype="1" fill="hold" grpId="0" nodeType="clickEffect">
                                  <p:stCondLst>
                                    <p:cond delay="0"/>
                                  </p:stCondLst>
                                  <p:childTnLst>
                                    <p:set>
                                      <p:cBhvr>
                                        <p:cTn id="177" dur="1" fill="hold">
                                          <p:stCondLst>
                                            <p:cond delay="0"/>
                                          </p:stCondLst>
                                        </p:cTn>
                                        <p:tgtEl>
                                          <p:spTgt spid="62"/>
                                        </p:tgtEl>
                                        <p:attrNameLst>
                                          <p:attrName>style.visibility</p:attrName>
                                        </p:attrNameLst>
                                      </p:cBhvr>
                                      <p:to>
                                        <p:strVal val="visible"/>
                                      </p:to>
                                    </p:set>
                                    <p:animEffect transition="in" filter="wheel(1)">
                                      <p:cBhvr>
                                        <p:cTn id="178" dur="2000"/>
                                        <p:tgtEl>
                                          <p:spTgt spid="62"/>
                                        </p:tgtEl>
                                      </p:cBhvr>
                                    </p:animEffect>
                                  </p:childTnLst>
                                </p:cTn>
                              </p:par>
                            </p:childTnLst>
                          </p:cTn>
                        </p:par>
                        <p:par>
                          <p:cTn id="179" fill="hold">
                            <p:stCondLst>
                              <p:cond delay="2000"/>
                            </p:stCondLst>
                            <p:childTnLst>
                              <p:par>
                                <p:cTn id="180" presetID="53" presetClass="entr" presetSubtype="16" fill="hold" grpId="0" nodeType="afterEffect">
                                  <p:stCondLst>
                                    <p:cond delay="0"/>
                                  </p:stCondLst>
                                  <p:childTnLst>
                                    <p:set>
                                      <p:cBhvr>
                                        <p:cTn id="181" dur="1" fill="hold">
                                          <p:stCondLst>
                                            <p:cond delay="0"/>
                                          </p:stCondLst>
                                        </p:cTn>
                                        <p:tgtEl>
                                          <p:spTgt spid="24"/>
                                        </p:tgtEl>
                                        <p:attrNameLst>
                                          <p:attrName>style.visibility</p:attrName>
                                        </p:attrNameLst>
                                      </p:cBhvr>
                                      <p:to>
                                        <p:strVal val="visible"/>
                                      </p:to>
                                    </p:set>
                                    <p:anim calcmode="lin" valueType="num">
                                      <p:cBhvr>
                                        <p:cTn id="182" dur="500" fill="hold"/>
                                        <p:tgtEl>
                                          <p:spTgt spid="24"/>
                                        </p:tgtEl>
                                        <p:attrNameLst>
                                          <p:attrName>ppt_w</p:attrName>
                                        </p:attrNameLst>
                                      </p:cBhvr>
                                      <p:tavLst>
                                        <p:tav tm="0">
                                          <p:val>
                                            <p:fltVal val="0"/>
                                          </p:val>
                                        </p:tav>
                                        <p:tav tm="100000">
                                          <p:val>
                                            <p:strVal val="#ppt_w"/>
                                          </p:val>
                                        </p:tav>
                                      </p:tavLst>
                                    </p:anim>
                                    <p:anim calcmode="lin" valueType="num">
                                      <p:cBhvr>
                                        <p:cTn id="183" dur="500" fill="hold"/>
                                        <p:tgtEl>
                                          <p:spTgt spid="24"/>
                                        </p:tgtEl>
                                        <p:attrNameLst>
                                          <p:attrName>ppt_h</p:attrName>
                                        </p:attrNameLst>
                                      </p:cBhvr>
                                      <p:tavLst>
                                        <p:tav tm="0">
                                          <p:val>
                                            <p:fltVal val="0"/>
                                          </p:val>
                                        </p:tav>
                                        <p:tav tm="100000">
                                          <p:val>
                                            <p:strVal val="#ppt_h"/>
                                          </p:val>
                                        </p:tav>
                                      </p:tavLst>
                                    </p:anim>
                                    <p:animEffect transition="in" filter="fade">
                                      <p:cBhvr>
                                        <p:cTn id="184" dur="500"/>
                                        <p:tgtEl>
                                          <p:spTgt spid="24"/>
                                        </p:tgtEl>
                                      </p:cBhvr>
                                    </p:animEffect>
                                  </p:childTnLst>
                                </p:cTn>
                              </p:par>
                            </p:childTnLst>
                          </p:cTn>
                        </p:par>
                      </p:childTnLst>
                    </p:cTn>
                  </p:par>
                  <p:par>
                    <p:cTn id="185" fill="hold">
                      <p:stCondLst>
                        <p:cond delay="indefinite"/>
                      </p:stCondLst>
                      <p:childTnLst>
                        <p:par>
                          <p:cTn id="186" fill="hold">
                            <p:stCondLst>
                              <p:cond delay="0"/>
                            </p:stCondLst>
                            <p:childTnLst>
                              <p:par>
                                <p:cTn id="187" presetID="47" presetClass="entr" presetSubtype="0" fill="hold" grpId="0" nodeType="clickEffect">
                                  <p:stCondLst>
                                    <p:cond delay="0"/>
                                  </p:stCondLst>
                                  <p:childTnLst>
                                    <p:set>
                                      <p:cBhvr>
                                        <p:cTn id="188" dur="1" fill="hold">
                                          <p:stCondLst>
                                            <p:cond delay="0"/>
                                          </p:stCondLst>
                                        </p:cTn>
                                        <p:tgtEl>
                                          <p:spTgt spid="64"/>
                                        </p:tgtEl>
                                        <p:attrNameLst>
                                          <p:attrName>style.visibility</p:attrName>
                                        </p:attrNameLst>
                                      </p:cBhvr>
                                      <p:to>
                                        <p:strVal val="visible"/>
                                      </p:to>
                                    </p:set>
                                    <p:animEffect transition="in" filter="fade">
                                      <p:cBhvr>
                                        <p:cTn id="189" dur="1000"/>
                                        <p:tgtEl>
                                          <p:spTgt spid="64"/>
                                        </p:tgtEl>
                                      </p:cBhvr>
                                    </p:animEffect>
                                    <p:anim calcmode="lin" valueType="num">
                                      <p:cBhvr>
                                        <p:cTn id="190" dur="1000" fill="hold"/>
                                        <p:tgtEl>
                                          <p:spTgt spid="64"/>
                                        </p:tgtEl>
                                        <p:attrNameLst>
                                          <p:attrName>ppt_x</p:attrName>
                                        </p:attrNameLst>
                                      </p:cBhvr>
                                      <p:tavLst>
                                        <p:tav tm="0">
                                          <p:val>
                                            <p:strVal val="#ppt_x"/>
                                          </p:val>
                                        </p:tav>
                                        <p:tav tm="100000">
                                          <p:val>
                                            <p:strVal val="#ppt_x"/>
                                          </p:val>
                                        </p:tav>
                                      </p:tavLst>
                                    </p:anim>
                                    <p:anim calcmode="lin" valueType="num">
                                      <p:cBhvr>
                                        <p:cTn id="19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2" presetClass="entr" presetSubtype="1" fill="hold" grpId="0" nodeType="clickEffect">
                                  <p:stCondLst>
                                    <p:cond delay="0"/>
                                  </p:stCondLst>
                                  <p:childTnLst>
                                    <p:set>
                                      <p:cBhvr>
                                        <p:cTn id="195" dur="1" fill="hold">
                                          <p:stCondLst>
                                            <p:cond delay="0"/>
                                          </p:stCondLst>
                                        </p:cTn>
                                        <p:tgtEl>
                                          <p:spTgt spid="65"/>
                                        </p:tgtEl>
                                        <p:attrNameLst>
                                          <p:attrName>style.visibility</p:attrName>
                                        </p:attrNameLst>
                                      </p:cBhvr>
                                      <p:to>
                                        <p:strVal val="visible"/>
                                      </p:to>
                                    </p:set>
                                    <p:anim calcmode="lin" valueType="num">
                                      <p:cBhvr additive="base">
                                        <p:cTn id="196" dur="500" fill="hold"/>
                                        <p:tgtEl>
                                          <p:spTgt spid="65"/>
                                        </p:tgtEl>
                                        <p:attrNameLst>
                                          <p:attrName>ppt_x</p:attrName>
                                        </p:attrNameLst>
                                      </p:cBhvr>
                                      <p:tavLst>
                                        <p:tav tm="0">
                                          <p:val>
                                            <p:strVal val="#ppt_x"/>
                                          </p:val>
                                        </p:tav>
                                        <p:tav tm="100000">
                                          <p:val>
                                            <p:strVal val="#ppt_x"/>
                                          </p:val>
                                        </p:tav>
                                      </p:tavLst>
                                    </p:anim>
                                    <p:anim calcmode="lin" valueType="num">
                                      <p:cBhvr additive="base">
                                        <p:cTn id="197"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3" fill="hold" grpId="0" nodeType="clickEffect">
                                  <p:stCondLst>
                                    <p:cond delay="0"/>
                                  </p:stCondLst>
                                  <p:childTnLst>
                                    <p:set>
                                      <p:cBhvr>
                                        <p:cTn id="201" dur="1" fill="hold">
                                          <p:stCondLst>
                                            <p:cond delay="0"/>
                                          </p:stCondLst>
                                        </p:cTn>
                                        <p:tgtEl>
                                          <p:spTgt spid="66"/>
                                        </p:tgtEl>
                                        <p:attrNameLst>
                                          <p:attrName>style.visibility</p:attrName>
                                        </p:attrNameLst>
                                      </p:cBhvr>
                                      <p:to>
                                        <p:strVal val="visible"/>
                                      </p:to>
                                    </p:set>
                                    <p:anim calcmode="lin" valueType="num">
                                      <p:cBhvr additive="base">
                                        <p:cTn id="202" dur="500" fill="hold"/>
                                        <p:tgtEl>
                                          <p:spTgt spid="66"/>
                                        </p:tgtEl>
                                        <p:attrNameLst>
                                          <p:attrName>ppt_x</p:attrName>
                                        </p:attrNameLst>
                                      </p:cBhvr>
                                      <p:tavLst>
                                        <p:tav tm="0">
                                          <p:val>
                                            <p:strVal val="1+#ppt_w/2"/>
                                          </p:val>
                                        </p:tav>
                                        <p:tav tm="100000">
                                          <p:val>
                                            <p:strVal val="#ppt_x"/>
                                          </p:val>
                                        </p:tav>
                                      </p:tavLst>
                                    </p:anim>
                                    <p:anim calcmode="lin" valueType="num">
                                      <p:cBhvr additive="base">
                                        <p:cTn id="203"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22" presetClass="entr" presetSubtype="4" fill="hold" nodeType="clickEffect">
                                  <p:stCondLst>
                                    <p:cond delay="0"/>
                                  </p:stCondLst>
                                  <p:childTnLst>
                                    <p:set>
                                      <p:cBhvr>
                                        <p:cTn id="207" dur="1" fill="hold">
                                          <p:stCondLst>
                                            <p:cond delay="0"/>
                                          </p:stCondLst>
                                        </p:cTn>
                                        <p:tgtEl>
                                          <p:spTgt spid="68"/>
                                        </p:tgtEl>
                                        <p:attrNameLst>
                                          <p:attrName>style.visibility</p:attrName>
                                        </p:attrNameLst>
                                      </p:cBhvr>
                                      <p:to>
                                        <p:strVal val="visible"/>
                                      </p:to>
                                    </p:set>
                                    <p:animEffect transition="in" filter="wipe(down)">
                                      <p:cBhvr>
                                        <p:cTn id="208" dur="500"/>
                                        <p:tgtEl>
                                          <p:spTgt spid="68"/>
                                        </p:tgtEl>
                                      </p:cBhvr>
                                    </p:animEffect>
                                  </p:childTnLst>
                                </p:cTn>
                              </p:par>
                            </p:childTnLst>
                          </p:cTn>
                        </p:par>
                        <p:par>
                          <p:cTn id="209" fill="hold">
                            <p:stCondLst>
                              <p:cond delay="500"/>
                            </p:stCondLst>
                            <p:childTnLst>
                              <p:par>
                                <p:cTn id="210" presetID="53" presetClass="entr" presetSubtype="16" fill="hold" grpId="0" nodeType="afterEffect">
                                  <p:stCondLst>
                                    <p:cond delay="0"/>
                                  </p:stCondLst>
                                  <p:childTnLst>
                                    <p:set>
                                      <p:cBhvr>
                                        <p:cTn id="211" dur="1" fill="hold">
                                          <p:stCondLst>
                                            <p:cond delay="0"/>
                                          </p:stCondLst>
                                        </p:cTn>
                                        <p:tgtEl>
                                          <p:spTgt spid="71"/>
                                        </p:tgtEl>
                                        <p:attrNameLst>
                                          <p:attrName>style.visibility</p:attrName>
                                        </p:attrNameLst>
                                      </p:cBhvr>
                                      <p:to>
                                        <p:strVal val="visible"/>
                                      </p:to>
                                    </p:set>
                                    <p:anim calcmode="lin" valueType="num">
                                      <p:cBhvr>
                                        <p:cTn id="212" dur="500" fill="hold"/>
                                        <p:tgtEl>
                                          <p:spTgt spid="71"/>
                                        </p:tgtEl>
                                        <p:attrNameLst>
                                          <p:attrName>ppt_w</p:attrName>
                                        </p:attrNameLst>
                                      </p:cBhvr>
                                      <p:tavLst>
                                        <p:tav tm="0">
                                          <p:val>
                                            <p:fltVal val="0"/>
                                          </p:val>
                                        </p:tav>
                                        <p:tav tm="100000">
                                          <p:val>
                                            <p:strVal val="#ppt_w"/>
                                          </p:val>
                                        </p:tav>
                                      </p:tavLst>
                                    </p:anim>
                                    <p:anim calcmode="lin" valueType="num">
                                      <p:cBhvr>
                                        <p:cTn id="213" dur="500" fill="hold"/>
                                        <p:tgtEl>
                                          <p:spTgt spid="71"/>
                                        </p:tgtEl>
                                        <p:attrNameLst>
                                          <p:attrName>ppt_h</p:attrName>
                                        </p:attrNameLst>
                                      </p:cBhvr>
                                      <p:tavLst>
                                        <p:tav tm="0">
                                          <p:val>
                                            <p:fltVal val="0"/>
                                          </p:val>
                                        </p:tav>
                                        <p:tav tm="100000">
                                          <p:val>
                                            <p:strVal val="#ppt_h"/>
                                          </p:val>
                                        </p:tav>
                                      </p:tavLst>
                                    </p:anim>
                                    <p:animEffect transition="in" filter="fade">
                                      <p:cBhvr>
                                        <p:cTn id="214" dur="500"/>
                                        <p:tgtEl>
                                          <p:spTgt spid="71"/>
                                        </p:tgtEl>
                                      </p:cBhvr>
                                    </p:animEffect>
                                  </p:childTnLst>
                                </p:cTn>
                              </p:par>
                              <p:par>
                                <p:cTn id="215" presetID="21" presetClass="entr" presetSubtype="1" fill="hold" grpId="0" nodeType="withEffect">
                                  <p:stCondLst>
                                    <p:cond delay="0"/>
                                  </p:stCondLst>
                                  <p:childTnLst>
                                    <p:set>
                                      <p:cBhvr>
                                        <p:cTn id="216" dur="1" fill="hold">
                                          <p:stCondLst>
                                            <p:cond delay="0"/>
                                          </p:stCondLst>
                                        </p:cTn>
                                        <p:tgtEl>
                                          <p:spTgt spid="67"/>
                                        </p:tgtEl>
                                        <p:attrNameLst>
                                          <p:attrName>style.visibility</p:attrName>
                                        </p:attrNameLst>
                                      </p:cBhvr>
                                      <p:to>
                                        <p:strVal val="visible"/>
                                      </p:to>
                                    </p:set>
                                    <p:animEffect transition="in" filter="wheel(1)">
                                      <p:cBhvr>
                                        <p:cTn id="217" dur="1000"/>
                                        <p:tgtEl>
                                          <p:spTgt spid="67"/>
                                        </p:tgtEl>
                                      </p:cBhvr>
                                    </p:animEffect>
                                  </p:childTnLst>
                                </p:cTn>
                              </p:par>
                            </p:childTnLst>
                          </p:cTn>
                        </p:par>
                        <p:par>
                          <p:cTn id="218" fill="hold">
                            <p:stCondLst>
                              <p:cond delay="1500"/>
                            </p:stCondLst>
                            <p:childTnLst>
                              <p:par>
                                <p:cTn id="219" presetID="22" presetClass="entr" presetSubtype="4" fill="hold" nodeType="afterEffect">
                                  <p:stCondLst>
                                    <p:cond delay="0"/>
                                  </p:stCondLst>
                                  <p:childTnLst>
                                    <p:set>
                                      <p:cBhvr>
                                        <p:cTn id="220" dur="1" fill="hold">
                                          <p:stCondLst>
                                            <p:cond delay="0"/>
                                          </p:stCondLst>
                                        </p:cTn>
                                        <p:tgtEl>
                                          <p:spTgt spid="73"/>
                                        </p:tgtEl>
                                        <p:attrNameLst>
                                          <p:attrName>style.visibility</p:attrName>
                                        </p:attrNameLst>
                                      </p:cBhvr>
                                      <p:to>
                                        <p:strVal val="visible"/>
                                      </p:to>
                                    </p:set>
                                    <p:animEffect transition="in" filter="wipe(down)">
                                      <p:cBhvr>
                                        <p:cTn id="221" dur="500"/>
                                        <p:tgtEl>
                                          <p:spTgt spid="73"/>
                                        </p:tgtEl>
                                      </p:cBhvr>
                                    </p:animEffect>
                                  </p:childTnLst>
                                </p:cTn>
                              </p:par>
                            </p:childTnLst>
                          </p:cTn>
                        </p:par>
                        <p:par>
                          <p:cTn id="222" fill="hold">
                            <p:stCondLst>
                              <p:cond delay="2000"/>
                            </p:stCondLst>
                            <p:childTnLst>
                              <p:par>
                                <p:cTn id="223" presetID="1" presetClass="entr" presetSubtype="0" fill="hold" nodeType="afterEffect">
                                  <p:stCondLst>
                                    <p:cond delay="0"/>
                                  </p:stCondLst>
                                  <p:childTnLst>
                                    <p:set>
                                      <p:cBhvr>
                                        <p:cTn id="224" dur="1" fill="hold">
                                          <p:stCondLst>
                                            <p:cond delay="0"/>
                                          </p:stCondLst>
                                        </p:cTn>
                                        <p:tgtEl>
                                          <p:spTgt spid="37"/>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0" presetClass="path" presetSubtype="0" accel="50000" decel="50000" fill="hold" nodeType="clickEffect">
                                  <p:stCondLst>
                                    <p:cond delay="0"/>
                                  </p:stCondLst>
                                  <p:childTnLst>
                                    <p:animMotion origin="layout" path="M -0.00076 -0.00964 L -0.00076 -0.00964 C -0.00065 0.00251 -0.00239 0.02759 0.00054 0.04476 C 0.00097 0.04707 0.00141 0.04939 0.00184 0.0517 L 0.0038 0.06212 L 0.0051 0.06906 L 0.00575 0.07253 C 0.00597 0.07678 0.00607 0.08102 0.0064 0.08527 C 0.00651 0.08758 0.00694 0.0897 0.00705 0.09221 C 0.00738 0.10745 0.00716 0.12307 0.0077 0.13851 C 0.00781 0.14082 0.00857 0.14314 0.009 0.14545 C 0.00922 0.14661 0.00911 0.14796 0.00965 0.14892 L 0.01161 0.1524 C 0.01367 0.16339 0.01031 0.14603 0.01356 0.1605 C 0.01399 0.16262 0.01421 0.16513 0.01486 0.16744 C 0.0153 0.16898 0.01584 0.17034 0.01616 0.17207 C 0.01649 0.17342 0.0166 0.17516 0.01682 0.1767 C 0.01703 0.17786 0.01725 0.17882 0.01747 0.18017 C 0.01855 0.18692 0.01779 0.18384 0.01877 0.1929 C 0.01888 0.19445 0.0192 0.1958 0.01942 0.19753 C 0.02018 0.2039 0.01985 0.20332 0.02137 0.21027 C 0.02181 0.21219 0.02311 0.21644 0.02398 0.21837 C 0.02474 0.21991 0.02571 0.22126 0.02658 0.223 C 0.0281 0.22628 0.02886 0.23129 0.03114 0.23341 C 0.03797 0.23939 0.03353 0.23669 0.04481 0.23804 C 0.04893 0.2392 0.04774 0.24074 0.04937 0.23804 L 0.05262 0.24036 " pathEditMode="relative" ptsTypes="AAAAAAAAAAAAAAAAAAAAAAAAAAA">
                                      <p:cBhvr>
                                        <p:cTn id="228" dur="2000" fill="hold"/>
                                        <p:tgtEl>
                                          <p:spTgt spid="37"/>
                                        </p:tgtEl>
                                        <p:attrNameLst>
                                          <p:attrName>ppt_x</p:attrName>
                                          <p:attrName>ppt_y</p:attrName>
                                        </p:attrNameLst>
                                      </p:cBhvr>
                                    </p:animMotion>
                                  </p:childTnLst>
                                </p:cTn>
                              </p:par>
                            </p:childTnLst>
                          </p:cTn>
                        </p:par>
                        <p:par>
                          <p:cTn id="229" fill="hold">
                            <p:stCondLst>
                              <p:cond delay="2000"/>
                            </p:stCondLst>
                            <p:childTnLst>
                              <p:par>
                                <p:cTn id="230" presetID="1" presetClass="exit" presetSubtype="0" fill="hold" nodeType="afterEffect">
                                  <p:stCondLst>
                                    <p:cond delay="0"/>
                                  </p:stCondLst>
                                  <p:childTnLst>
                                    <p:set>
                                      <p:cBhvr>
                                        <p:cTn id="231" dur="1" fill="hold">
                                          <p:stCondLst>
                                            <p:cond delay="0"/>
                                          </p:stCondLst>
                                        </p:cTn>
                                        <p:tgtEl>
                                          <p:spTgt spid="37"/>
                                        </p:tgtEl>
                                        <p:attrNameLst>
                                          <p:attrName>style.visibility</p:attrName>
                                        </p:attrNameLst>
                                      </p:cBhvr>
                                      <p:to>
                                        <p:strVal val="hidden"/>
                                      </p:to>
                                    </p:set>
                                  </p:childTnLst>
                                </p:cTn>
                              </p:par>
                            </p:childTnLst>
                          </p:cTn>
                        </p:par>
                        <p:par>
                          <p:cTn id="232" fill="hold">
                            <p:stCondLst>
                              <p:cond delay="2000"/>
                            </p:stCondLst>
                            <p:childTnLst>
                              <p:par>
                                <p:cTn id="233" presetID="1" presetClass="entr" presetSubtype="0" fill="hold" nodeType="afterEffect">
                                  <p:stCondLst>
                                    <p:cond delay="0"/>
                                  </p:stCondLst>
                                  <p:childTnLst>
                                    <p:set>
                                      <p:cBhvr>
                                        <p:cTn id="234" dur="1" fill="hold">
                                          <p:stCondLst>
                                            <p:cond delay="0"/>
                                          </p:stCondLst>
                                        </p:cTn>
                                        <p:tgtEl>
                                          <p:spTgt spid="40"/>
                                        </p:tgtEl>
                                        <p:attrNameLst>
                                          <p:attrName>style.visibility</p:attrName>
                                        </p:attrNameLst>
                                      </p:cBhvr>
                                      <p:to>
                                        <p:strVal val="visible"/>
                                      </p:to>
                                    </p:set>
                                  </p:childTnLst>
                                </p:cTn>
                              </p:par>
                            </p:childTnLst>
                          </p:cTn>
                        </p:par>
                        <p:par>
                          <p:cTn id="235" fill="hold">
                            <p:stCondLst>
                              <p:cond delay="2000"/>
                            </p:stCondLst>
                            <p:childTnLst>
                              <p:par>
                                <p:cTn id="236" presetID="0" presetClass="path" presetSubtype="0" accel="50000" decel="50000" fill="hold" nodeType="afterEffect">
                                  <p:stCondLst>
                                    <p:cond delay="0"/>
                                  </p:stCondLst>
                                  <p:childTnLst>
                                    <p:animMotion origin="layout" path="M -0.00163 -0.00656 L -0.00163 -0.00636 C 0.03439 -0.01408 0.04101 -0.01755 0.08159 -0.01466 C 0.08669 -0.01427 0.09169 -0.01119 0.09657 -0.00887 C 0.09809 -0.00829 0.09201 -0.01003 0.09201 -0.00984 " pathEditMode="relative" rAng="0" ptsTypes="AAAAA">
                                      <p:cBhvr>
                                        <p:cTn id="237" dur="2000" fill="hold"/>
                                        <p:tgtEl>
                                          <p:spTgt spid="40"/>
                                        </p:tgtEl>
                                        <p:attrNameLst>
                                          <p:attrName>ppt_x</p:attrName>
                                          <p:attrName>ppt_y</p:attrName>
                                        </p:attrNameLst>
                                      </p:cBhvr>
                                      <p:rCtr x="4915" y="-463"/>
                                    </p:animMotion>
                                  </p:childTnLst>
                                </p:cTn>
                              </p:par>
                            </p:childTnLst>
                          </p:cTn>
                        </p:par>
                        <p:par>
                          <p:cTn id="238" fill="hold">
                            <p:stCondLst>
                              <p:cond delay="4000"/>
                            </p:stCondLst>
                            <p:childTnLst>
                              <p:par>
                                <p:cTn id="239" presetID="22" presetClass="entr" presetSubtype="2" fill="hold" nodeType="afterEffect">
                                  <p:stCondLst>
                                    <p:cond delay="0"/>
                                  </p:stCondLst>
                                  <p:childTnLst>
                                    <p:set>
                                      <p:cBhvr>
                                        <p:cTn id="240" dur="1" fill="hold">
                                          <p:stCondLst>
                                            <p:cond delay="0"/>
                                          </p:stCondLst>
                                        </p:cTn>
                                        <p:tgtEl>
                                          <p:spTgt spid="30"/>
                                        </p:tgtEl>
                                        <p:attrNameLst>
                                          <p:attrName>style.visibility</p:attrName>
                                        </p:attrNameLst>
                                      </p:cBhvr>
                                      <p:to>
                                        <p:strVal val="visible"/>
                                      </p:to>
                                    </p:set>
                                    <p:animEffect transition="in" filter="wipe(right)">
                                      <p:cBhvr>
                                        <p:cTn id="241" dur="500"/>
                                        <p:tgtEl>
                                          <p:spTgt spid="30"/>
                                        </p:tgtEl>
                                      </p:cBhvr>
                                    </p:animEffect>
                                  </p:childTnLst>
                                </p:cTn>
                              </p:par>
                            </p:childTnLst>
                          </p:cTn>
                        </p:par>
                      </p:childTnLst>
                    </p:cTn>
                  </p:par>
                  <p:par>
                    <p:cTn id="242" fill="hold">
                      <p:stCondLst>
                        <p:cond delay="indefinite"/>
                      </p:stCondLst>
                      <p:childTnLst>
                        <p:par>
                          <p:cTn id="243" fill="hold">
                            <p:stCondLst>
                              <p:cond delay="0"/>
                            </p:stCondLst>
                            <p:childTnLst>
                              <p:par>
                                <p:cTn id="244" presetID="53" presetClass="entr" presetSubtype="16" fill="hold" nodeType="clickEffect">
                                  <p:stCondLst>
                                    <p:cond delay="0"/>
                                  </p:stCondLst>
                                  <p:childTnLst>
                                    <p:set>
                                      <p:cBhvr>
                                        <p:cTn id="245" dur="1" fill="hold">
                                          <p:stCondLst>
                                            <p:cond delay="0"/>
                                          </p:stCondLst>
                                        </p:cTn>
                                        <p:tgtEl>
                                          <p:spTgt spid="51"/>
                                        </p:tgtEl>
                                        <p:attrNameLst>
                                          <p:attrName>style.visibility</p:attrName>
                                        </p:attrNameLst>
                                      </p:cBhvr>
                                      <p:to>
                                        <p:strVal val="visible"/>
                                      </p:to>
                                    </p:set>
                                    <p:anim calcmode="lin" valueType="num">
                                      <p:cBhvr>
                                        <p:cTn id="246" dur="500" fill="hold"/>
                                        <p:tgtEl>
                                          <p:spTgt spid="51"/>
                                        </p:tgtEl>
                                        <p:attrNameLst>
                                          <p:attrName>ppt_w</p:attrName>
                                        </p:attrNameLst>
                                      </p:cBhvr>
                                      <p:tavLst>
                                        <p:tav tm="0">
                                          <p:val>
                                            <p:fltVal val="0"/>
                                          </p:val>
                                        </p:tav>
                                        <p:tav tm="100000">
                                          <p:val>
                                            <p:strVal val="#ppt_w"/>
                                          </p:val>
                                        </p:tav>
                                      </p:tavLst>
                                    </p:anim>
                                    <p:anim calcmode="lin" valueType="num">
                                      <p:cBhvr>
                                        <p:cTn id="247" dur="500" fill="hold"/>
                                        <p:tgtEl>
                                          <p:spTgt spid="51"/>
                                        </p:tgtEl>
                                        <p:attrNameLst>
                                          <p:attrName>ppt_h</p:attrName>
                                        </p:attrNameLst>
                                      </p:cBhvr>
                                      <p:tavLst>
                                        <p:tav tm="0">
                                          <p:val>
                                            <p:fltVal val="0"/>
                                          </p:val>
                                        </p:tav>
                                        <p:tav tm="100000">
                                          <p:val>
                                            <p:strVal val="#ppt_h"/>
                                          </p:val>
                                        </p:tav>
                                      </p:tavLst>
                                    </p:anim>
                                    <p:animEffect transition="in" filter="fade">
                                      <p:cBhvr>
                                        <p:cTn id="248" dur="500"/>
                                        <p:tgtEl>
                                          <p:spTgt spid="51"/>
                                        </p:tgtEl>
                                      </p:cBhvr>
                                    </p:animEffect>
                                  </p:childTnLst>
                                </p:cTn>
                              </p:par>
                            </p:childTnLst>
                          </p:cTn>
                        </p:par>
                        <p:par>
                          <p:cTn id="249" fill="hold">
                            <p:stCondLst>
                              <p:cond delay="500"/>
                            </p:stCondLst>
                            <p:childTnLst>
                              <p:par>
                                <p:cTn id="250" presetID="53" presetClass="entr" presetSubtype="16" fill="hold" nodeType="afterEffect">
                                  <p:stCondLst>
                                    <p:cond delay="0"/>
                                  </p:stCondLst>
                                  <p:childTnLst>
                                    <p:set>
                                      <p:cBhvr>
                                        <p:cTn id="251" dur="1" fill="hold">
                                          <p:stCondLst>
                                            <p:cond delay="0"/>
                                          </p:stCondLst>
                                        </p:cTn>
                                        <p:tgtEl>
                                          <p:spTgt spid="52"/>
                                        </p:tgtEl>
                                        <p:attrNameLst>
                                          <p:attrName>style.visibility</p:attrName>
                                        </p:attrNameLst>
                                      </p:cBhvr>
                                      <p:to>
                                        <p:strVal val="visible"/>
                                      </p:to>
                                    </p:set>
                                    <p:anim calcmode="lin" valueType="num">
                                      <p:cBhvr>
                                        <p:cTn id="252" dur="500" fill="hold"/>
                                        <p:tgtEl>
                                          <p:spTgt spid="52"/>
                                        </p:tgtEl>
                                        <p:attrNameLst>
                                          <p:attrName>ppt_w</p:attrName>
                                        </p:attrNameLst>
                                      </p:cBhvr>
                                      <p:tavLst>
                                        <p:tav tm="0">
                                          <p:val>
                                            <p:fltVal val="0"/>
                                          </p:val>
                                        </p:tav>
                                        <p:tav tm="100000">
                                          <p:val>
                                            <p:strVal val="#ppt_w"/>
                                          </p:val>
                                        </p:tav>
                                      </p:tavLst>
                                    </p:anim>
                                    <p:anim calcmode="lin" valueType="num">
                                      <p:cBhvr>
                                        <p:cTn id="253" dur="500" fill="hold"/>
                                        <p:tgtEl>
                                          <p:spTgt spid="52"/>
                                        </p:tgtEl>
                                        <p:attrNameLst>
                                          <p:attrName>ppt_h</p:attrName>
                                        </p:attrNameLst>
                                      </p:cBhvr>
                                      <p:tavLst>
                                        <p:tav tm="0">
                                          <p:val>
                                            <p:fltVal val="0"/>
                                          </p:val>
                                        </p:tav>
                                        <p:tav tm="100000">
                                          <p:val>
                                            <p:strVal val="#ppt_h"/>
                                          </p:val>
                                        </p:tav>
                                      </p:tavLst>
                                    </p:anim>
                                    <p:animEffect transition="in" filter="fade">
                                      <p:cBhvr>
                                        <p:cTn id="254" dur="500"/>
                                        <p:tgtEl>
                                          <p:spTgt spid="52"/>
                                        </p:tgtEl>
                                      </p:cBhvr>
                                    </p:animEffect>
                                  </p:childTnLst>
                                </p:cTn>
                              </p:par>
                            </p:childTnLst>
                          </p:cTn>
                        </p:par>
                        <p:par>
                          <p:cTn id="255" fill="hold">
                            <p:stCondLst>
                              <p:cond delay="1000"/>
                            </p:stCondLst>
                            <p:childTnLst>
                              <p:par>
                                <p:cTn id="256" presetID="22" presetClass="entr" presetSubtype="8" fill="hold" nodeType="afterEffect">
                                  <p:stCondLst>
                                    <p:cond delay="0"/>
                                  </p:stCondLst>
                                  <p:childTnLst>
                                    <p:set>
                                      <p:cBhvr>
                                        <p:cTn id="257" dur="1" fill="hold">
                                          <p:stCondLst>
                                            <p:cond delay="0"/>
                                          </p:stCondLst>
                                        </p:cTn>
                                        <p:tgtEl>
                                          <p:spTgt spid="61"/>
                                        </p:tgtEl>
                                        <p:attrNameLst>
                                          <p:attrName>style.visibility</p:attrName>
                                        </p:attrNameLst>
                                      </p:cBhvr>
                                      <p:to>
                                        <p:strVal val="visible"/>
                                      </p:to>
                                    </p:set>
                                    <p:animEffect transition="in" filter="wipe(left)">
                                      <p:cBhvr>
                                        <p:cTn id="258" dur="500"/>
                                        <p:tgtEl>
                                          <p:spTgt spid="61"/>
                                        </p:tgtEl>
                                      </p:cBhvr>
                                    </p:animEffect>
                                  </p:childTnLst>
                                </p:cTn>
                              </p:par>
                            </p:childTnLst>
                          </p:cTn>
                        </p:par>
                        <p:par>
                          <p:cTn id="259" fill="hold">
                            <p:stCondLst>
                              <p:cond delay="1500"/>
                            </p:stCondLst>
                            <p:childTnLst>
                              <p:par>
                                <p:cTn id="260" presetID="22" presetClass="entr" presetSubtype="4" fill="hold" nodeType="afterEffect">
                                  <p:stCondLst>
                                    <p:cond delay="0"/>
                                  </p:stCondLst>
                                  <p:childTnLst>
                                    <p:set>
                                      <p:cBhvr>
                                        <p:cTn id="261" dur="1" fill="hold">
                                          <p:stCondLst>
                                            <p:cond delay="0"/>
                                          </p:stCondLst>
                                        </p:cTn>
                                        <p:tgtEl>
                                          <p:spTgt spid="69"/>
                                        </p:tgtEl>
                                        <p:attrNameLst>
                                          <p:attrName>style.visibility</p:attrName>
                                        </p:attrNameLst>
                                      </p:cBhvr>
                                      <p:to>
                                        <p:strVal val="visible"/>
                                      </p:to>
                                    </p:set>
                                    <p:animEffect transition="in" filter="wipe(down)">
                                      <p:cBhvr>
                                        <p:cTn id="262" dur="500"/>
                                        <p:tgtEl>
                                          <p:spTgt spid="69"/>
                                        </p:tgtEl>
                                      </p:cBhvr>
                                    </p:animEffect>
                                  </p:childTnLst>
                                </p:cTn>
                              </p:par>
                            </p:childTnLst>
                          </p:cTn>
                        </p:par>
                      </p:childTnLst>
                    </p:cTn>
                  </p:par>
                  <p:par>
                    <p:cTn id="263" fill="hold">
                      <p:stCondLst>
                        <p:cond delay="indefinite"/>
                      </p:stCondLst>
                      <p:childTnLst>
                        <p:par>
                          <p:cTn id="264" fill="hold">
                            <p:stCondLst>
                              <p:cond delay="0"/>
                            </p:stCondLst>
                            <p:childTnLst>
                              <p:par>
                                <p:cTn id="265" presetID="47" presetClass="entr" presetSubtype="0" fill="hold" grpId="0" nodeType="clickEffect">
                                  <p:stCondLst>
                                    <p:cond delay="0"/>
                                  </p:stCondLst>
                                  <p:childTnLst>
                                    <p:set>
                                      <p:cBhvr>
                                        <p:cTn id="266" dur="1" fill="hold">
                                          <p:stCondLst>
                                            <p:cond delay="0"/>
                                          </p:stCondLst>
                                        </p:cTn>
                                        <p:tgtEl>
                                          <p:spTgt spid="74"/>
                                        </p:tgtEl>
                                        <p:attrNameLst>
                                          <p:attrName>style.visibility</p:attrName>
                                        </p:attrNameLst>
                                      </p:cBhvr>
                                      <p:to>
                                        <p:strVal val="visible"/>
                                      </p:to>
                                    </p:set>
                                    <p:animEffect transition="in" filter="fade">
                                      <p:cBhvr>
                                        <p:cTn id="267" dur="1000"/>
                                        <p:tgtEl>
                                          <p:spTgt spid="74"/>
                                        </p:tgtEl>
                                      </p:cBhvr>
                                    </p:animEffect>
                                    <p:anim calcmode="lin" valueType="num">
                                      <p:cBhvr>
                                        <p:cTn id="268" dur="1000" fill="hold"/>
                                        <p:tgtEl>
                                          <p:spTgt spid="74"/>
                                        </p:tgtEl>
                                        <p:attrNameLst>
                                          <p:attrName>ppt_x</p:attrName>
                                        </p:attrNameLst>
                                      </p:cBhvr>
                                      <p:tavLst>
                                        <p:tav tm="0">
                                          <p:val>
                                            <p:strVal val="#ppt_x"/>
                                          </p:val>
                                        </p:tav>
                                        <p:tav tm="100000">
                                          <p:val>
                                            <p:strVal val="#ppt_x"/>
                                          </p:val>
                                        </p:tav>
                                      </p:tavLst>
                                    </p:anim>
                                    <p:anim calcmode="lin" valueType="num">
                                      <p:cBhvr>
                                        <p:cTn id="269" dur="1000" fill="hold"/>
                                        <p:tgtEl>
                                          <p:spTgt spid="74"/>
                                        </p:tgtEl>
                                        <p:attrNameLst>
                                          <p:attrName>ppt_y</p:attrName>
                                        </p:attrNameLst>
                                      </p:cBhvr>
                                      <p:tavLst>
                                        <p:tav tm="0">
                                          <p:val>
                                            <p:strVal val="#ppt_y-.1"/>
                                          </p:val>
                                        </p:tav>
                                        <p:tav tm="100000">
                                          <p:val>
                                            <p:strVal val="#ppt_y"/>
                                          </p:val>
                                        </p:tav>
                                      </p:tavLst>
                                    </p:anim>
                                  </p:childTnLst>
                                </p:cTn>
                              </p:par>
                            </p:childTnLst>
                          </p:cTn>
                        </p:par>
                        <p:par>
                          <p:cTn id="270" fill="hold">
                            <p:stCondLst>
                              <p:cond delay="1000"/>
                            </p:stCondLst>
                            <p:childTnLst>
                              <p:par>
                                <p:cTn id="271" presetID="22" presetClass="entr" presetSubtype="8" fill="hold" nodeType="afterEffect">
                                  <p:stCondLst>
                                    <p:cond delay="0"/>
                                  </p:stCondLst>
                                  <p:childTnLst>
                                    <p:set>
                                      <p:cBhvr>
                                        <p:cTn id="272" dur="1" fill="hold">
                                          <p:stCondLst>
                                            <p:cond delay="0"/>
                                          </p:stCondLst>
                                        </p:cTn>
                                        <p:tgtEl>
                                          <p:spTgt spid="76"/>
                                        </p:tgtEl>
                                        <p:attrNameLst>
                                          <p:attrName>style.visibility</p:attrName>
                                        </p:attrNameLst>
                                      </p:cBhvr>
                                      <p:to>
                                        <p:strVal val="visible"/>
                                      </p:to>
                                    </p:set>
                                    <p:animEffect transition="in" filter="wipe(left)">
                                      <p:cBhvr>
                                        <p:cTn id="273" dur="500"/>
                                        <p:tgtEl>
                                          <p:spTgt spid="76"/>
                                        </p:tgtEl>
                                      </p:cBhvr>
                                    </p:animEffect>
                                  </p:childTnLst>
                                </p:cTn>
                              </p:par>
                            </p:childTnLst>
                          </p:cTn>
                        </p:par>
                      </p:childTnLst>
                    </p:cTn>
                  </p:par>
                  <p:par>
                    <p:cTn id="274" fill="hold">
                      <p:stCondLst>
                        <p:cond delay="indefinite"/>
                      </p:stCondLst>
                      <p:childTnLst>
                        <p:par>
                          <p:cTn id="275" fill="hold">
                            <p:stCondLst>
                              <p:cond delay="0"/>
                            </p:stCondLst>
                            <p:childTnLst>
                              <p:par>
                                <p:cTn id="276" presetID="47" presetClass="entr" presetSubtype="0" fill="hold" grpId="0" nodeType="clickEffect">
                                  <p:stCondLst>
                                    <p:cond delay="0"/>
                                  </p:stCondLst>
                                  <p:childTnLst>
                                    <p:set>
                                      <p:cBhvr>
                                        <p:cTn id="277" dur="1" fill="hold">
                                          <p:stCondLst>
                                            <p:cond delay="0"/>
                                          </p:stCondLst>
                                        </p:cTn>
                                        <p:tgtEl>
                                          <p:spTgt spid="79"/>
                                        </p:tgtEl>
                                        <p:attrNameLst>
                                          <p:attrName>style.visibility</p:attrName>
                                        </p:attrNameLst>
                                      </p:cBhvr>
                                      <p:to>
                                        <p:strVal val="visible"/>
                                      </p:to>
                                    </p:set>
                                    <p:animEffect transition="in" filter="fade">
                                      <p:cBhvr>
                                        <p:cTn id="278" dur="1000"/>
                                        <p:tgtEl>
                                          <p:spTgt spid="79"/>
                                        </p:tgtEl>
                                      </p:cBhvr>
                                    </p:animEffect>
                                    <p:anim calcmode="lin" valueType="num">
                                      <p:cBhvr>
                                        <p:cTn id="279" dur="1000" fill="hold"/>
                                        <p:tgtEl>
                                          <p:spTgt spid="79"/>
                                        </p:tgtEl>
                                        <p:attrNameLst>
                                          <p:attrName>ppt_x</p:attrName>
                                        </p:attrNameLst>
                                      </p:cBhvr>
                                      <p:tavLst>
                                        <p:tav tm="0">
                                          <p:val>
                                            <p:strVal val="#ppt_x"/>
                                          </p:val>
                                        </p:tav>
                                        <p:tav tm="100000">
                                          <p:val>
                                            <p:strVal val="#ppt_x"/>
                                          </p:val>
                                        </p:tav>
                                      </p:tavLst>
                                    </p:anim>
                                    <p:anim calcmode="lin" valueType="num">
                                      <p:cBhvr>
                                        <p:cTn id="280" dur="1000" fill="hold"/>
                                        <p:tgtEl>
                                          <p:spTgt spid="79"/>
                                        </p:tgtEl>
                                        <p:attrNameLst>
                                          <p:attrName>ppt_y</p:attrName>
                                        </p:attrNameLst>
                                      </p:cBhvr>
                                      <p:tavLst>
                                        <p:tav tm="0">
                                          <p:val>
                                            <p:strVal val="#ppt_y-.1"/>
                                          </p:val>
                                        </p:tav>
                                        <p:tav tm="100000">
                                          <p:val>
                                            <p:strVal val="#ppt_y"/>
                                          </p:val>
                                        </p:tav>
                                      </p:tavLst>
                                    </p:anim>
                                  </p:childTnLst>
                                </p:cTn>
                              </p:par>
                            </p:childTnLst>
                          </p:cTn>
                        </p:par>
                        <p:par>
                          <p:cTn id="281" fill="hold">
                            <p:stCondLst>
                              <p:cond delay="1000"/>
                            </p:stCondLst>
                            <p:childTnLst>
                              <p:par>
                                <p:cTn id="282" presetID="22" presetClass="entr" presetSubtype="8" fill="hold" nodeType="afterEffect">
                                  <p:stCondLst>
                                    <p:cond delay="0"/>
                                  </p:stCondLst>
                                  <p:childTnLst>
                                    <p:set>
                                      <p:cBhvr>
                                        <p:cTn id="283" dur="1" fill="hold">
                                          <p:stCondLst>
                                            <p:cond delay="0"/>
                                          </p:stCondLst>
                                        </p:cTn>
                                        <p:tgtEl>
                                          <p:spTgt spid="80"/>
                                        </p:tgtEl>
                                        <p:attrNameLst>
                                          <p:attrName>style.visibility</p:attrName>
                                        </p:attrNameLst>
                                      </p:cBhvr>
                                      <p:to>
                                        <p:strVal val="visible"/>
                                      </p:to>
                                    </p:set>
                                    <p:animEffect transition="in" filter="wipe(left)">
                                      <p:cBhvr>
                                        <p:cTn id="284" dur="500"/>
                                        <p:tgtEl>
                                          <p:spTgt spid="80"/>
                                        </p:tgtEl>
                                      </p:cBhvr>
                                    </p:animEffect>
                                  </p:childTnLst>
                                </p:cTn>
                              </p:par>
                            </p:childTnLst>
                          </p:cTn>
                        </p:par>
                      </p:childTnLst>
                    </p:cTn>
                  </p:par>
                  <p:par>
                    <p:cTn id="285" fill="hold">
                      <p:stCondLst>
                        <p:cond delay="indefinite"/>
                      </p:stCondLst>
                      <p:childTnLst>
                        <p:par>
                          <p:cTn id="286" fill="hold">
                            <p:stCondLst>
                              <p:cond delay="0"/>
                            </p:stCondLst>
                            <p:childTnLst>
                              <p:par>
                                <p:cTn id="287" presetID="47" presetClass="entr" presetSubtype="0" fill="hold" grpId="0" nodeType="clickEffect">
                                  <p:stCondLst>
                                    <p:cond delay="0"/>
                                  </p:stCondLst>
                                  <p:childTnLst>
                                    <p:set>
                                      <p:cBhvr>
                                        <p:cTn id="288" dur="1" fill="hold">
                                          <p:stCondLst>
                                            <p:cond delay="0"/>
                                          </p:stCondLst>
                                        </p:cTn>
                                        <p:tgtEl>
                                          <p:spTgt spid="29"/>
                                        </p:tgtEl>
                                        <p:attrNameLst>
                                          <p:attrName>style.visibility</p:attrName>
                                        </p:attrNameLst>
                                      </p:cBhvr>
                                      <p:to>
                                        <p:strVal val="visible"/>
                                      </p:to>
                                    </p:set>
                                    <p:animEffect transition="in" filter="fade">
                                      <p:cBhvr>
                                        <p:cTn id="289" dur="1000"/>
                                        <p:tgtEl>
                                          <p:spTgt spid="29"/>
                                        </p:tgtEl>
                                      </p:cBhvr>
                                    </p:animEffect>
                                    <p:anim calcmode="lin" valueType="num">
                                      <p:cBhvr>
                                        <p:cTn id="290" dur="1000" fill="hold"/>
                                        <p:tgtEl>
                                          <p:spTgt spid="29"/>
                                        </p:tgtEl>
                                        <p:attrNameLst>
                                          <p:attrName>ppt_x</p:attrName>
                                        </p:attrNameLst>
                                      </p:cBhvr>
                                      <p:tavLst>
                                        <p:tav tm="0">
                                          <p:val>
                                            <p:strVal val="#ppt_x"/>
                                          </p:val>
                                        </p:tav>
                                        <p:tav tm="100000">
                                          <p:val>
                                            <p:strVal val="#ppt_x"/>
                                          </p:val>
                                        </p:tav>
                                      </p:tavLst>
                                    </p:anim>
                                    <p:anim calcmode="lin" valueType="num">
                                      <p:cBhvr>
                                        <p:cTn id="291" dur="1000" fill="hold"/>
                                        <p:tgtEl>
                                          <p:spTgt spid="29"/>
                                        </p:tgtEl>
                                        <p:attrNameLst>
                                          <p:attrName>ppt_y</p:attrName>
                                        </p:attrNameLst>
                                      </p:cBhvr>
                                      <p:tavLst>
                                        <p:tav tm="0">
                                          <p:val>
                                            <p:strVal val="#ppt_y-.1"/>
                                          </p:val>
                                        </p:tav>
                                        <p:tav tm="100000">
                                          <p:val>
                                            <p:strVal val="#ppt_y"/>
                                          </p:val>
                                        </p:tav>
                                      </p:tavLst>
                                    </p:anim>
                                  </p:childTnLst>
                                </p:cTn>
                              </p:par>
                            </p:childTnLst>
                          </p:cTn>
                        </p:par>
                        <p:par>
                          <p:cTn id="292" fill="hold">
                            <p:stCondLst>
                              <p:cond delay="1000"/>
                            </p:stCondLst>
                            <p:childTnLst>
                              <p:par>
                                <p:cTn id="293" presetID="22" presetClass="entr" presetSubtype="8" fill="hold" nodeType="afterEffect">
                                  <p:stCondLst>
                                    <p:cond delay="0"/>
                                  </p:stCondLst>
                                  <p:childTnLst>
                                    <p:set>
                                      <p:cBhvr>
                                        <p:cTn id="294" dur="1" fill="hold">
                                          <p:stCondLst>
                                            <p:cond delay="0"/>
                                          </p:stCondLst>
                                        </p:cTn>
                                        <p:tgtEl>
                                          <p:spTgt spid="60"/>
                                        </p:tgtEl>
                                        <p:attrNameLst>
                                          <p:attrName>style.visibility</p:attrName>
                                        </p:attrNameLst>
                                      </p:cBhvr>
                                      <p:to>
                                        <p:strVal val="visible"/>
                                      </p:to>
                                    </p:set>
                                    <p:animEffect transition="in" filter="wipe(left)">
                                      <p:cBhvr>
                                        <p:cTn id="295" dur="500"/>
                                        <p:tgtEl>
                                          <p:spTgt spid="60"/>
                                        </p:tgtEl>
                                      </p:cBhvr>
                                    </p:animEffect>
                                  </p:childTnLst>
                                </p:cTn>
                              </p:par>
                            </p:childTnLst>
                          </p:cTn>
                        </p:par>
                        <p:par>
                          <p:cTn id="296" fill="hold">
                            <p:stCondLst>
                              <p:cond delay="1500"/>
                            </p:stCondLst>
                            <p:childTnLst>
                              <p:par>
                                <p:cTn id="297" presetID="47" presetClass="entr" presetSubtype="0" fill="hold" grpId="0" nodeType="afterEffect">
                                  <p:stCondLst>
                                    <p:cond delay="0"/>
                                  </p:stCondLst>
                                  <p:childTnLst>
                                    <p:set>
                                      <p:cBhvr>
                                        <p:cTn id="298" dur="1" fill="hold">
                                          <p:stCondLst>
                                            <p:cond delay="0"/>
                                          </p:stCondLst>
                                        </p:cTn>
                                        <p:tgtEl>
                                          <p:spTgt spid="72"/>
                                        </p:tgtEl>
                                        <p:attrNameLst>
                                          <p:attrName>style.visibility</p:attrName>
                                        </p:attrNameLst>
                                      </p:cBhvr>
                                      <p:to>
                                        <p:strVal val="visible"/>
                                      </p:to>
                                    </p:set>
                                    <p:animEffect transition="in" filter="fade">
                                      <p:cBhvr>
                                        <p:cTn id="299" dur="1000"/>
                                        <p:tgtEl>
                                          <p:spTgt spid="72"/>
                                        </p:tgtEl>
                                      </p:cBhvr>
                                    </p:animEffect>
                                    <p:anim calcmode="lin" valueType="num">
                                      <p:cBhvr>
                                        <p:cTn id="300" dur="1000" fill="hold"/>
                                        <p:tgtEl>
                                          <p:spTgt spid="72"/>
                                        </p:tgtEl>
                                        <p:attrNameLst>
                                          <p:attrName>ppt_x</p:attrName>
                                        </p:attrNameLst>
                                      </p:cBhvr>
                                      <p:tavLst>
                                        <p:tav tm="0">
                                          <p:val>
                                            <p:strVal val="#ppt_x"/>
                                          </p:val>
                                        </p:tav>
                                        <p:tav tm="100000">
                                          <p:val>
                                            <p:strVal val="#ppt_x"/>
                                          </p:val>
                                        </p:tav>
                                      </p:tavLst>
                                    </p:anim>
                                    <p:anim calcmode="lin" valueType="num">
                                      <p:cBhvr>
                                        <p:cTn id="301" dur="1000" fill="hold"/>
                                        <p:tgtEl>
                                          <p:spTgt spid="72"/>
                                        </p:tgtEl>
                                        <p:attrNameLst>
                                          <p:attrName>ppt_y</p:attrName>
                                        </p:attrNameLst>
                                      </p:cBhvr>
                                      <p:tavLst>
                                        <p:tav tm="0">
                                          <p:val>
                                            <p:strVal val="#ppt_y-.1"/>
                                          </p:val>
                                        </p:tav>
                                        <p:tav tm="100000">
                                          <p:val>
                                            <p:strVal val="#ppt_y"/>
                                          </p:val>
                                        </p:tav>
                                      </p:tavLst>
                                    </p:anim>
                                  </p:childTnLst>
                                </p:cTn>
                              </p:par>
                            </p:childTnLst>
                          </p:cTn>
                        </p:par>
                        <p:par>
                          <p:cTn id="302" fill="hold">
                            <p:stCondLst>
                              <p:cond delay="2500"/>
                            </p:stCondLst>
                            <p:childTnLst>
                              <p:par>
                                <p:cTn id="303" presetID="22" presetClass="entr" presetSubtype="8" fill="hold" nodeType="afterEffect">
                                  <p:stCondLst>
                                    <p:cond delay="0"/>
                                  </p:stCondLst>
                                  <p:childTnLst>
                                    <p:set>
                                      <p:cBhvr>
                                        <p:cTn id="304" dur="1" fill="hold">
                                          <p:stCondLst>
                                            <p:cond delay="0"/>
                                          </p:stCondLst>
                                        </p:cTn>
                                        <p:tgtEl>
                                          <p:spTgt spid="75"/>
                                        </p:tgtEl>
                                        <p:attrNameLst>
                                          <p:attrName>style.visibility</p:attrName>
                                        </p:attrNameLst>
                                      </p:cBhvr>
                                      <p:to>
                                        <p:strVal val="visible"/>
                                      </p:to>
                                    </p:set>
                                    <p:animEffect transition="in" filter="wipe(left)">
                                      <p:cBhvr>
                                        <p:cTn id="305" dur="500"/>
                                        <p:tgtEl>
                                          <p:spTgt spid="75"/>
                                        </p:tgtEl>
                                      </p:cBhvr>
                                    </p:animEffect>
                                  </p:childTnLst>
                                </p:cTn>
                              </p:par>
                            </p:childTnLst>
                          </p:cTn>
                        </p:par>
                      </p:childTnLst>
                    </p:cTn>
                  </p:par>
                  <p:par>
                    <p:cTn id="306" fill="hold">
                      <p:stCondLst>
                        <p:cond delay="indefinite"/>
                      </p:stCondLst>
                      <p:childTnLst>
                        <p:par>
                          <p:cTn id="307" fill="hold">
                            <p:stCondLst>
                              <p:cond delay="0"/>
                            </p:stCondLst>
                            <p:childTnLst>
                              <p:par>
                                <p:cTn id="308" presetID="47" presetClass="entr" presetSubtype="0" fill="hold" grpId="0" nodeType="clickEffect">
                                  <p:stCondLst>
                                    <p:cond delay="0"/>
                                  </p:stCondLst>
                                  <p:childTnLst>
                                    <p:set>
                                      <p:cBhvr>
                                        <p:cTn id="309" dur="1" fill="hold">
                                          <p:stCondLst>
                                            <p:cond delay="0"/>
                                          </p:stCondLst>
                                        </p:cTn>
                                        <p:tgtEl>
                                          <p:spTgt spid="91"/>
                                        </p:tgtEl>
                                        <p:attrNameLst>
                                          <p:attrName>style.visibility</p:attrName>
                                        </p:attrNameLst>
                                      </p:cBhvr>
                                      <p:to>
                                        <p:strVal val="visible"/>
                                      </p:to>
                                    </p:set>
                                    <p:animEffect transition="in" filter="fade">
                                      <p:cBhvr>
                                        <p:cTn id="310" dur="1000"/>
                                        <p:tgtEl>
                                          <p:spTgt spid="91"/>
                                        </p:tgtEl>
                                      </p:cBhvr>
                                    </p:animEffect>
                                    <p:anim calcmode="lin" valueType="num">
                                      <p:cBhvr>
                                        <p:cTn id="311" dur="1000" fill="hold"/>
                                        <p:tgtEl>
                                          <p:spTgt spid="91"/>
                                        </p:tgtEl>
                                        <p:attrNameLst>
                                          <p:attrName>ppt_x</p:attrName>
                                        </p:attrNameLst>
                                      </p:cBhvr>
                                      <p:tavLst>
                                        <p:tav tm="0">
                                          <p:val>
                                            <p:strVal val="#ppt_x"/>
                                          </p:val>
                                        </p:tav>
                                        <p:tav tm="100000">
                                          <p:val>
                                            <p:strVal val="#ppt_x"/>
                                          </p:val>
                                        </p:tav>
                                      </p:tavLst>
                                    </p:anim>
                                    <p:anim calcmode="lin" valueType="num">
                                      <p:cBhvr>
                                        <p:cTn id="312" dur="1000" fill="hold"/>
                                        <p:tgtEl>
                                          <p:spTgt spid="91"/>
                                        </p:tgtEl>
                                        <p:attrNameLst>
                                          <p:attrName>ppt_y</p:attrName>
                                        </p:attrNameLst>
                                      </p:cBhvr>
                                      <p:tavLst>
                                        <p:tav tm="0">
                                          <p:val>
                                            <p:strVal val="#ppt_y-.1"/>
                                          </p:val>
                                        </p:tav>
                                        <p:tav tm="100000">
                                          <p:val>
                                            <p:strVal val="#ppt_y"/>
                                          </p:val>
                                        </p:tav>
                                      </p:tavLst>
                                    </p:anim>
                                  </p:childTnLst>
                                </p:cTn>
                              </p:par>
                            </p:childTnLst>
                          </p:cTn>
                        </p:par>
                        <p:par>
                          <p:cTn id="313" fill="hold">
                            <p:stCondLst>
                              <p:cond delay="1000"/>
                            </p:stCondLst>
                            <p:childTnLst>
                              <p:par>
                                <p:cTn id="314" presetID="22" presetClass="entr" presetSubtype="2" fill="hold" nodeType="afterEffect">
                                  <p:stCondLst>
                                    <p:cond delay="0"/>
                                  </p:stCondLst>
                                  <p:childTnLst>
                                    <p:set>
                                      <p:cBhvr>
                                        <p:cTn id="315" dur="1" fill="hold">
                                          <p:stCondLst>
                                            <p:cond delay="0"/>
                                          </p:stCondLst>
                                        </p:cTn>
                                        <p:tgtEl>
                                          <p:spTgt spid="92"/>
                                        </p:tgtEl>
                                        <p:attrNameLst>
                                          <p:attrName>style.visibility</p:attrName>
                                        </p:attrNameLst>
                                      </p:cBhvr>
                                      <p:to>
                                        <p:strVal val="visible"/>
                                      </p:to>
                                    </p:set>
                                    <p:animEffect transition="in" filter="wipe(right)">
                                      <p:cBhvr>
                                        <p:cTn id="316" dur="500"/>
                                        <p:tgtEl>
                                          <p:spTgt spid="92"/>
                                        </p:tgtEl>
                                      </p:cBhvr>
                                    </p:animEffect>
                                  </p:childTnLst>
                                </p:cTn>
                              </p:par>
                            </p:childTnLst>
                          </p:cTn>
                        </p:par>
                        <p:par>
                          <p:cTn id="317" fill="hold">
                            <p:stCondLst>
                              <p:cond delay="1500"/>
                            </p:stCondLst>
                            <p:childTnLst>
                              <p:par>
                                <p:cTn id="318" presetID="53" presetClass="entr" presetSubtype="16" fill="hold" nodeType="afterEffect">
                                  <p:stCondLst>
                                    <p:cond delay="0"/>
                                  </p:stCondLst>
                                  <p:childTnLst>
                                    <p:set>
                                      <p:cBhvr>
                                        <p:cTn id="319" dur="1" fill="hold">
                                          <p:stCondLst>
                                            <p:cond delay="0"/>
                                          </p:stCondLst>
                                        </p:cTn>
                                        <p:tgtEl>
                                          <p:spTgt spid="88"/>
                                        </p:tgtEl>
                                        <p:attrNameLst>
                                          <p:attrName>style.visibility</p:attrName>
                                        </p:attrNameLst>
                                      </p:cBhvr>
                                      <p:to>
                                        <p:strVal val="visible"/>
                                      </p:to>
                                    </p:set>
                                    <p:anim calcmode="lin" valueType="num">
                                      <p:cBhvr>
                                        <p:cTn id="320" dur="500" fill="hold"/>
                                        <p:tgtEl>
                                          <p:spTgt spid="88"/>
                                        </p:tgtEl>
                                        <p:attrNameLst>
                                          <p:attrName>ppt_w</p:attrName>
                                        </p:attrNameLst>
                                      </p:cBhvr>
                                      <p:tavLst>
                                        <p:tav tm="0">
                                          <p:val>
                                            <p:fltVal val="0"/>
                                          </p:val>
                                        </p:tav>
                                        <p:tav tm="100000">
                                          <p:val>
                                            <p:strVal val="#ppt_w"/>
                                          </p:val>
                                        </p:tav>
                                      </p:tavLst>
                                    </p:anim>
                                    <p:anim calcmode="lin" valueType="num">
                                      <p:cBhvr>
                                        <p:cTn id="321" dur="500" fill="hold"/>
                                        <p:tgtEl>
                                          <p:spTgt spid="88"/>
                                        </p:tgtEl>
                                        <p:attrNameLst>
                                          <p:attrName>ppt_h</p:attrName>
                                        </p:attrNameLst>
                                      </p:cBhvr>
                                      <p:tavLst>
                                        <p:tav tm="0">
                                          <p:val>
                                            <p:fltVal val="0"/>
                                          </p:val>
                                        </p:tav>
                                        <p:tav tm="100000">
                                          <p:val>
                                            <p:strVal val="#ppt_h"/>
                                          </p:val>
                                        </p:tav>
                                      </p:tavLst>
                                    </p:anim>
                                    <p:animEffect transition="in" filter="fade">
                                      <p:cBhvr>
                                        <p:cTn id="322" dur="500"/>
                                        <p:tgtEl>
                                          <p:spTgt spid="88"/>
                                        </p:tgtEl>
                                      </p:cBhvr>
                                    </p:animEffect>
                                  </p:childTnLst>
                                </p:cTn>
                              </p:par>
                            </p:childTnLst>
                          </p:cTn>
                        </p:par>
                        <p:par>
                          <p:cTn id="323" fill="hold">
                            <p:stCondLst>
                              <p:cond delay="2000"/>
                            </p:stCondLst>
                            <p:childTnLst>
                              <p:par>
                                <p:cTn id="324" presetID="22" presetClass="entr" presetSubtype="8" fill="hold" nodeType="afterEffect">
                                  <p:stCondLst>
                                    <p:cond delay="0"/>
                                  </p:stCondLst>
                                  <p:childTnLst>
                                    <p:set>
                                      <p:cBhvr>
                                        <p:cTn id="325" dur="1" fill="hold">
                                          <p:stCondLst>
                                            <p:cond delay="0"/>
                                          </p:stCondLst>
                                        </p:cTn>
                                        <p:tgtEl>
                                          <p:spTgt spid="82"/>
                                        </p:tgtEl>
                                        <p:attrNameLst>
                                          <p:attrName>style.visibility</p:attrName>
                                        </p:attrNameLst>
                                      </p:cBhvr>
                                      <p:to>
                                        <p:strVal val="visible"/>
                                      </p:to>
                                    </p:set>
                                    <p:animEffect transition="in" filter="wipe(left)">
                                      <p:cBhvr>
                                        <p:cTn id="326" dur="500"/>
                                        <p:tgtEl>
                                          <p:spTgt spid="82"/>
                                        </p:tgtEl>
                                      </p:cBhvr>
                                    </p:animEffect>
                                  </p:childTnLst>
                                </p:cTn>
                              </p:par>
                            </p:childTnLst>
                          </p:cTn>
                        </p:par>
                      </p:childTnLst>
                    </p:cTn>
                  </p:par>
                  <p:par>
                    <p:cTn id="327" fill="hold">
                      <p:stCondLst>
                        <p:cond delay="indefinite"/>
                      </p:stCondLst>
                      <p:childTnLst>
                        <p:par>
                          <p:cTn id="328" fill="hold">
                            <p:stCondLst>
                              <p:cond delay="0"/>
                            </p:stCondLst>
                            <p:childTnLst>
                              <p:par>
                                <p:cTn id="329" presetID="47" presetClass="entr" presetSubtype="0" fill="hold" grpId="0" nodeType="clickEffect">
                                  <p:stCondLst>
                                    <p:cond delay="0"/>
                                  </p:stCondLst>
                                  <p:childTnLst>
                                    <p:set>
                                      <p:cBhvr>
                                        <p:cTn id="330" dur="1" fill="hold">
                                          <p:stCondLst>
                                            <p:cond delay="0"/>
                                          </p:stCondLst>
                                        </p:cTn>
                                        <p:tgtEl>
                                          <p:spTgt spid="95"/>
                                        </p:tgtEl>
                                        <p:attrNameLst>
                                          <p:attrName>style.visibility</p:attrName>
                                        </p:attrNameLst>
                                      </p:cBhvr>
                                      <p:to>
                                        <p:strVal val="visible"/>
                                      </p:to>
                                    </p:set>
                                    <p:animEffect transition="in" filter="fade">
                                      <p:cBhvr>
                                        <p:cTn id="331" dur="1000"/>
                                        <p:tgtEl>
                                          <p:spTgt spid="95"/>
                                        </p:tgtEl>
                                      </p:cBhvr>
                                    </p:animEffect>
                                    <p:anim calcmode="lin" valueType="num">
                                      <p:cBhvr>
                                        <p:cTn id="332" dur="1000" fill="hold"/>
                                        <p:tgtEl>
                                          <p:spTgt spid="95"/>
                                        </p:tgtEl>
                                        <p:attrNameLst>
                                          <p:attrName>ppt_x</p:attrName>
                                        </p:attrNameLst>
                                      </p:cBhvr>
                                      <p:tavLst>
                                        <p:tav tm="0">
                                          <p:val>
                                            <p:strVal val="#ppt_x"/>
                                          </p:val>
                                        </p:tav>
                                        <p:tav tm="100000">
                                          <p:val>
                                            <p:strVal val="#ppt_x"/>
                                          </p:val>
                                        </p:tav>
                                      </p:tavLst>
                                    </p:anim>
                                    <p:anim calcmode="lin" valueType="num">
                                      <p:cBhvr>
                                        <p:cTn id="333" dur="1000" fill="hold"/>
                                        <p:tgtEl>
                                          <p:spTgt spid="95"/>
                                        </p:tgtEl>
                                        <p:attrNameLst>
                                          <p:attrName>ppt_y</p:attrName>
                                        </p:attrNameLst>
                                      </p:cBhvr>
                                      <p:tavLst>
                                        <p:tav tm="0">
                                          <p:val>
                                            <p:strVal val="#ppt_y-.1"/>
                                          </p:val>
                                        </p:tav>
                                        <p:tav tm="100000">
                                          <p:val>
                                            <p:strVal val="#ppt_y"/>
                                          </p:val>
                                        </p:tav>
                                      </p:tavLst>
                                    </p:anim>
                                  </p:childTnLst>
                                </p:cTn>
                              </p:par>
                            </p:childTnLst>
                          </p:cTn>
                        </p:par>
                        <p:par>
                          <p:cTn id="334" fill="hold">
                            <p:stCondLst>
                              <p:cond delay="1000"/>
                            </p:stCondLst>
                            <p:childTnLst>
                              <p:par>
                                <p:cTn id="335" presetID="22" presetClass="entr" presetSubtype="2" fill="hold" nodeType="afterEffect">
                                  <p:stCondLst>
                                    <p:cond delay="0"/>
                                  </p:stCondLst>
                                  <p:childTnLst>
                                    <p:set>
                                      <p:cBhvr>
                                        <p:cTn id="336" dur="1" fill="hold">
                                          <p:stCondLst>
                                            <p:cond delay="0"/>
                                          </p:stCondLst>
                                        </p:cTn>
                                        <p:tgtEl>
                                          <p:spTgt spid="96"/>
                                        </p:tgtEl>
                                        <p:attrNameLst>
                                          <p:attrName>style.visibility</p:attrName>
                                        </p:attrNameLst>
                                      </p:cBhvr>
                                      <p:to>
                                        <p:strVal val="visible"/>
                                      </p:to>
                                    </p:set>
                                    <p:animEffect transition="in" filter="wipe(right)">
                                      <p:cBhvr>
                                        <p:cTn id="337" dur="500"/>
                                        <p:tgtEl>
                                          <p:spTgt spid="96"/>
                                        </p:tgtEl>
                                      </p:cBhvr>
                                    </p:animEffect>
                                  </p:childTnLst>
                                </p:cTn>
                              </p:par>
                            </p:childTnLst>
                          </p:cTn>
                        </p:par>
                        <p:par>
                          <p:cTn id="338" fill="hold">
                            <p:stCondLst>
                              <p:cond delay="1500"/>
                            </p:stCondLst>
                            <p:childTnLst>
                              <p:par>
                                <p:cTn id="339" presetID="22" presetClass="entr" presetSubtype="2" fill="hold" nodeType="afterEffect">
                                  <p:stCondLst>
                                    <p:cond delay="0"/>
                                  </p:stCondLst>
                                  <p:childTnLst>
                                    <p:set>
                                      <p:cBhvr>
                                        <p:cTn id="340" dur="1" fill="hold">
                                          <p:stCondLst>
                                            <p:cond delay="0"/>
                                          </p:stCondLst>
                                        </p:cTn>
                                        <p:tgtEl>
                                          <p:spTgt spid="82"/>
                                        </p:tgtEl>
                                        <p:attrNameLst>
                                          <p:attrName>style.visibility</p:attrName>
                                        </p:attrNameLst>
                                      </p:cBhvr>
                                      <p:to>
                                        <p:strVal val="visible"/>
                                      </p:to>
                                    </p:set>
                                    <p:animEffect transition="in" filter="wipe(right)">
                                      <p:cBhvr>
                                        <p:cTn id="341" dur="500"/>
                                        <p:tgtEl>
                                          <p:spTgt spid="82"/>
                                        </p:tgtEl>
                                      </p:cBhvr>
                                    </p:animEffect>
                                  </p:childTnLst>
                                </p:cTn>
                              </p:par>
                            </p:childTnLst>
                          </p:cTn>
                        </p:par>
                      </p:childTnLst>
                    </p:cTn>
                  </p:par>
                  <p:par>
                    <p:cTn id="342" fill="hold">
                      <p:stCondLst>
                        <p:cond delay="indefinite"/>
                      </p:stCondLst>
                      <p:childTnLst>
                        <p:par>
                          <p:cTn id="343" fill="hold">
                            <p:stCondLst>
                              <p:cond delay="0"/>
                            </p:stCondLst>
                            <p:childTnLst>
                              <p:par>
                                <p:cTn id="344" presetID="47" presetClass="entr" presetSubtype="0" fill="hold" grpId="0" nodeType="clickEffect">
                                  <p:stCondLst>
                                    <p:cond delay="0"/>
                                  </p:stCondLst>
                                  <p:childTnLst>
                                    <p:set>
                                      <p:cBhvr>
                                        <p:cTn id="345" dur="1" fill="hold">
                                          <p:stCondLst>
                                            <p:cond delay="0"/>
                                          </p:stCondLst>
                                        </p:cTn>
                                        <p:tgtEl>
                                          <p:spTgt spid="100"/>
                                        </p:tgtEl>
                                        <p:attrNameLst>
                                          <p:attrName>style.visibility</p:attrName>
                                        </p:attrNameLst>
                                      </p:cBhvr>
                                      <p:to>
                                        <p:strVal val="visible"/>
                                      </p:to>
                                    </p:set>
                                    <p:animEffect transition="in" filter="fade">
                                      <p:cBhvr>
                                        <p:cTn id="346" dur="1000"/>
                                        <p:tgtEl>
                                          <p:spTgt spid="100"/>
                                        </p:tgtEl>
                                      </p:cBhvr>
                                    </p:animEffect>
                                    <p:anim calcmode="lin" valueType="num">
                                      <p:cBhvr>
                                        <p:cTn id="347" dur="1000" fill="hold"/>
                                        <p:tgtEl>
                                          <p:spTgt spid="100"/>
                                        </p:tgtEl>
                                        <p:attrNameLst>
                                          <p:attrName>ppt_x</p:attrName>
                                        </p:attrNameLst>
                                      </p:cBhvr>
                                      <p:tavLst>
                                        <p:tav tm="0">
                                          <p:val>
                                            <p:strVal val="#ppt_x"/>
                                          </p:val>
                                        </p:tav>
                                        <p:tav tm="100000">
                                          <p:val>
                                            <p:strVal val="#ppt_x"/>
                                          </p:val>
                                        </p:tav>
                                      </p:tavLst>
                                    </p:anim>
                                    <p:anim calcmode="lin" valueType="num">
                                      <p:cBhvr>
                                        <p:cTn id="348" dur="1000" fill="hold"/>
                                        <p:tgtEl>
                                          <p:spTgt spid="100"/>
                                        </p:tgtEl>
                                        <p:attrNameLst>
                                          <p:attrName>ppt_y</p:attrName>
                                        </p:attrNameLst>
                                      </p:cBhvr>
                                      <p:tavLst>
                                        <p:tav tm="0">
                                          <p:val>
                                            <p:strVal val="#ppt_y-.1"/>
                                          </p:val>
                                        </p:tav>
                                        <p:tav tm="100000">
                                          <p:val>
                                            <p:strVal val="#ppt_y"/>
                                          </p:val>
                                        </p:tav>
                                      </p:tavLst>
                                    </p:anim>
                                  </p:childTnLst>
                                </p:cTn>
                              </p:par>
                            </p:childTnLst>
                          </p:cTn>
                        </p:par>
                        <p:par>
                          <p:cTn id="349" fill="hold">
                            <p:stCondLst>
                              <p:cond delay="1000"/>
                            </p:stCondLst>
                            <p:childTnLst>
                              <p:par>
                                <p:cTn id="350" presetID="22" presetClass="entr" presetSubtype="2" fill="hold" nodeType="afterEffect">
                                  <p:stCondLst>
                                    <p:cond delay="0"/>
                                  </p:stCondLst>
                                  <p:childTnLst>
                                    <p:set>
                                      <p:cBhvr>
                                        <p:cTn id="351" dur="1" fill="hold">
                                          <p:stCondLst>
                                            <p:cond delay="0"/>
                                          </p:stCondLst>
                                        </p:cTn>
                                        <p:tgtEl>
                                          <p:spTgt spid="101"/>
                                        </p:tgtEl>
                                        <p:attrNameLst>
                                          <p:attrName>style.visibility</p:attrName>
                                        </p:attrNameLst>
                                      </p:cBhvr>
                                      <p:to>
                                        <p:strVal val="visible"/>
                                      </p:to>
                                    </p:set>
                                    <p:animEffect transition="in" filter="wipe(right)">
                                      <p:cBhvr>
                                        <p:cTn id="352" dur="500"/>
                                        <p:tgtEl>
                                          <p:spTgt spid="101"/>
                                        </p:tgtEl>
                                      </p:cBhvr>
                                    </p:animEffect>
                                  </p:childTnLst>
                                </p:cTn>
                              </p:par>
                            </p:childTnLst>
                          </p:cTn>
                        </p:par>
                        <p:par>
                          <p:cTn id="353" fill="hold">
                            <p:stCondLst>
                              <p:cond delay="1500"/>
                            </p:stCondLst>
                            <p:childTnLst>
                              <p:par>
                                <p:cTn id="354" presetID="22" presetClass="entr" presetSubtype="2" fill="hold" nodeType="afterEffect">
                                  <p:stCondLst>
                                    <p:cond delay="0"/>
                                  </p:stCondLst>
                                  <p:childTnLst>
                                    <p:set>
                                      <p:cBhvr>
                                        <p:cTn id="355" dur="1" fill="hold">
                                          <p:stCondLst>
                                            <p:cond delay="0"/>
                                          </p:stCondLst>
                                        </p:cTn>
                                        <p:tgtEl>
                                          <p:spTgt spid="82"/>
                                        </p:tgtEl>
                                        <p:attrNameLst>
                                          <p:attrName>style.visibility</p:attrName>
                                        </p:attrNameLst>
                                      </p:cBhvr>
                                      <p:to>
                                        <p:strVal val="visible"/>
                                      </p:to>
                                    </p:set>
                                    <p:animEffect transition="in" filter="wipe(right)">
                                      <p:cBhvr>
                                        <p:cTn id="35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p:bldP spid="22" grpId="0"/>
      <p:bldP spid="23" grpId="0" animBg="1"/>
      <p:bldP spid="24" grpId="0"/>
      <p:bldP spid="43" grpId="0" animBg="1"/>
      <p:bldP spid="44" grpId="0" animBg="1"/>
      <p:bldP spid="53" grpId="0" animBg="1"/>
      <p:bldP spid="54" grpId="0" animBg="1"/>
      <p:bldP spid="55" grpId="0" animBg="1"/>
      <p:bldP spid="56" grpId="0"/>
      <p:bldP spid="62" grpId="0" animBg="1"/>
      <p:bldP spid="63" grpId="0"/>
      <p:bldP spid="64" grpId="0" animBg="1"/>
      <p:bldP spid="65" grpId="0" animBg="1"/>
      <p:bldP spid="66" grpId="0" animBg="1"/>
      <p:bldP spid="67" grpId="0" animBg="1"/>
      <p:bldP spid="71" grpId="0"/>
      <p:bldP spid="2" grpId="0" animBg="1"/>
      <p:bldP spid="74" grpId="0" animBg="1"/>
      <p:bldP spid="79" grpId="0" animBg="1"/>
      <p:bldP spid="91" grpId="0" animBg="1"/>
      <p:bldP spid="95" grpId="0" animBg="1"/>
      <p:bldP spid="100" grpId="0" animBg="1"/>
      <p:bldP spid="29" grpId="0" animBg="1"/>
      <p:bldP spid="7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5C1451-BA5D-269B-EB9F-CCAD7DB9F47A}"/>
              </a:ext>
            </a:extLst>
          </p:cNvPr>
          <p:cNvSpPr/>
          <p:nvPr/>
        </p:nvSpPr>
        <p:spPr>
          <a:xfrm>
            <a:off x="4629149" y="3006090"/>
            <a:ext cx="6100389" cy="2217420"/>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2D8822E-E1E7-8005-5B40-96139AF689BF}"/>
              </a:ext>
            </a:extLst>
          </p:cNvPr>
          <p:cNvSpPr/>
          <p:nvPr/>
        </p:nvSpPr>
        <p:spPr>
          <a:xfrm>
            <a:off x="5324035" y="3579821"/>
            <a:ext cx="131064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Retrieval</a:t>
            </a:r>
          </a:p>
        </p:txBody>
      </p:sp>
      <p:sp>
        <p:nvSpPr>
          <p:cNvPr id="19" name="Rectangle 18">
            <a:extLst>
              <a:ext uri="{FF2B5EF4-FFF2-40B4-BE49-F238E27FC236}">
                <a16:creationId xmlns:a16="http://schemas.microsoft.com/office/drawing/2014/main" id="{CBA1303A-4426-51C4-A73C-1BFF384BB0AC}"/>
              </a:ext>
            </a:extLst>
          </p:cNvPr>
          <p:cNvSpPr/>
          <p:nvPr/>
        </p:nvSpPr>
        <p:spPr>
          <a:xfrm>
            <a:off x="7175782" y="3566160"/>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1ADDB51-7229-B9AC-508E-4911E6CA5588}"/>
              </a:ext>
            </a:extLst>
          </p:cNvPr>
          <p:cNvSpPr/>
          <p:nvPr/>
        </p:nvSpPr>
        <p:spPr>
          <a:xfrm>
            <a:off x="8984558" y="3586653"/>
            <a:ext cx="1200150"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HTTP Server</a:t>
            </a:r>
          </a:p>
        </p:txBody>
      </p:sp>
      <p:sp>
        <p:nvSpPr>
          <p:cNvPr id="21" name="TextBox 20">
            <a:extLst>
              <a:ext uri="{FF2B5EF4-FFF2-40B4-BE49-F238E27FC236}">
                <a16:creationId xmlns:a16="http://schemas.microsoft.com/office/drawing/2014/main" id="{EA3B0B83-8809-B8C7-1D4F-29B3EB6EEB0F}"/>
              </a:ext>
            </a:extLst>
          </p:cNvPr>
          <p:cNvSpPr txBox="1"/>
          <p:nvPr/>
        </p:nvSpPr>
        <p:spPr>
          <a:xfrm>
            <a:off x="7219655" y="3598663"/>
            <a:ext cx="879316" cy="1477328"/>
          </a:xfrm>
          <a:prstGeom prst="rect">
            <a:avLst/>
          </a:prstGeom>
          <a:noFill/>
        </p:spPr>
        <p:txBody>
          <a:bodyPr wrap="square" rtlCol="0">
            <a:spAutoFit/>
          </a:bodyPr>
          <a:lstStyle/>
          <a:p>
            <a:r>
              <a:rPr lang="en-US" sz="2400" dirty="0"/>
              <a:t>TSDB</a:t>
            </a:r>
          </a:p>
          <a:p>
            <a:endParaRPr lang="en-US" sz="2400" dirty="0"/>
          </a:p>
          <a:p>
            <a:endParaRPr lang="en-US" sz="2400" dirty="0"/>
          </a:p>
          <a:p>
            <a:endParaRPr lang="en-US" dirty="0"/>
          </a:p>
        </p:txBody>
      </p:sp>
      <p:sp>
        <p:nvSpPr>
          <p:cNvPr id="22" name="TextBox 21">
            <a:extLst>
              <a:ext uri="{FF2B5EF4-FFF2-40B4-BE49-F238E27FC236}">
                <a16:creationId xmlns:a16="http://schemas.microsoft.com/office/drawing/2014/main" id="{C0D4BD65-CCB2-D5DD-97D2-422532C87532}"/>
              </a:ext>
            </a:extLst>
          </p:cNvPr>
          <p:cNvSpPr txBox="1"/>
          <p:nvPr/>
        </p:nvSpPr>
        <p:spPr>
          <a:xfrm>
            <a:off x="5402579" y="3057525"/>
            <a:ext cx="3688257" cy="461665"/>
          </a:xfrm>
          <a:prstGeom prst="rect">
            <a:avLst/>
          </a:prstGeom>
          <a:noFill/>
        </p:spPr>
        <p:txBody>
          <a:bodyPr wrap="square" rtlCol="0">
            <a:spAutoFit/>
          </a:bodyPr>
          <a:lstStyle/>
          <a:p>
            <a:r>
              <a:rPr lang="en-US" sz="2400" dirty="0">
                <a:solidFill>
                  <a:schemeClr val="bg1"/>
                </a:solidFill>
              </a:rPr>
              <a:t>           Prometheus Server</a:t>
            </a:r>
          </a:p>
        </p:txBody>
      </p:sp>
      <p:sp>
        <p:nvSpPr>
          <p:cNvPr id="23" name="Rectangle 22">
            <a:extLst>
              <a:ext uri="{FF2B5EF4-FFF2-40B4-BE49-F238E27FC236}">
                <a16:creationId xmlns:a16="http://schemas.microsoft.com/office/drawing/2014/main" id="{FDCBAF3D-E0ED-8F3C-0FFD-38AF9A034991}"/>
              </a:ext>
            </a:extLst>
          </p:cNvPr>
          <p:cNvSpPr/>
          <p:nvPr/>
        </p:nvSpPr>
        <p:spPr>
          <a:xfrm>
            <a:off x="1193016" y="5238982"/>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16995ED-9042-CCFA-581A-86082BE6CAE3}"/>
              </a:ext>
            </a:extLst>
          </p:cNvPr>
          <p:cNvSpPr txBox="1"/>
          <p:nvPr/>
        </p:nvSpPr>
        <p:spPr>
          <a:xfrm>
            <a:off x="5213501" y="31897"/>
            <a:ext cx="2697122" cy="461665"/>
          </a:xfrm>
          <a:prstGeom prst="rect">
            <a:avLst/>
          </a:prstGeom>
          <a:noFill/>
        </p:spPr>
        <p:txBody>
          <a:bodyPr wrap="square" rtlCol="0">
            <a:spAutoFit/>
          </a:bodyPr>
          <a:lstStyle/>
          <a:p>
            <a:r>
              <a:rPr lang="en-US" sz="2400" dirty="0">
                <a:solidFill>
                  <a:schemeClr val="bg1"/>
                </a:solidFill>
              </a:rPr>
              <a:t>Service discover</a:t>
            </a:r>
          </a:p>
        </p:txBody>
      </p:sp>
      <p:sp>
        <p:nvSpPr>
          <p:cNvPr id="25" name="Rectangle 24">
            <a:extLst>
              <a:ext uri="{FF2B5EF4-FFF2-40B4-BE49-F238E27FC236}">
                <a16:creationId xmlns:a16="http://schemas.microsoft.com/office/drawing/2014/main" id="{FFFEFDF1-26D6-557C-4E57-748C9654A3FA}"/>
              </a:ext>
            </a:extLst>
          </p:cNvPr>
          <p:cNvSpPr/>
          <p:nvPr/>
        </p:nvSpPr>
        <p:spPr>
          <a:xfrm>
            <a:off x="2958154" y="3645710"/>
            <a:ext cx="942708" cy="73690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507A060-C090-0680-E021-76679E363CF5}"/>
              </a:ext>
            </a:extLst>
          </p:cNvPr>
          <p:cNvSpPr txBox="1"/>
          <p:nvPr/>
        </p:nvSpPr>
        <p:spPr>
          <a:xfrm>
            <a:off x="2966483" y="3690996"/>
            <a:ext cx="934379" cy="646331"/>
          </a:xfrm>
          <a:prstGeom prst="rect">
            <a:avLst/>
          </a:prstGeom>
          <a:noFill/>
        </p:spPr>
        <p:txBody>
          <a:bodyPr wrap="square" rtlCol="0">
            <a:spAutoFit/>
          </a:bodyPr>
          <a:lstStyle/>
          <a:p>
            <a:r>
              <a:rPr lang="en-US" dirty="0">
                <a:solidFill>
                  <a:schemeClr val="bg1"/>
                </a:solidFill>
              </a:rPr>
              <a:t>Pull metrics</a:t>
            </a:r>
          </a:p>
        </p:txBody>
      </p:sp>
      <p:cxnSp>
        <p:nvCxnSpPr>
          <p:cNvPr id="28" name="Straight Connector 27">
            <a:extLst>
              <a:ext uri="{FF2B5EF4-FFF2-40B4-BE49-F238E27FC236}">
                <a16:creationId xmlns:a16="http://schemas.microsoft.com/office/drawing/2014/main" id="{BEC88D19-DE57-9801-C1FD-1BE311F846BA}"/>
              </a:ext>
            </a:extLst>
          </p:cNvPr>
          <p:cNvCxnSpPr>
            <a:cxnSpLocks/>
            <a:stCxn id="26" idx="3"/>
            <a:endCxn id="18" idx="1"/>
          </p:cNvCxnSpPr>
          <p:nvPr/>
        </p:nvCxnSpPr>
        <p:spPr>
          <a:xfrm flipV="1">
            <a:off x="3900862" y="4014161"/>
            <a:ext cx="1423173" cy="1"/>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B81F7D-29AE-7107-8C53-C5C1EF277B79}"/>
              </a:ext>
            </a:extLst>
          </p:cNvPr>
          <p:cNvCxnSpPr>
            <a:cxnSpLocks/>
          </p:cNvCxnSpPr>
          <p:nvPr/>
        </p:nvCxnSpPr>
        <p:spPr>
          <a:xfrm flipV="1">
            <a:off x="2238195" y="4014162"/>
            <a:ext cx="658842" cy="13662"/>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9A6C90-BB66-3856-FA5F-8DD51280D739}"/>
              </a:ext>
            </a:extLst>
          </p:cNvPr>
          <p:cNvCxnSpPr>
            <a:cxnSpLocks/>
            <a:endCxn id="23" idx="0"/>
          </p:cNvCxnSpPr>
          <p:nvPr/>
        </p:nvCxnSpPr>
        <p:spPr>
          <a:xfrm>
            <a:off x="2279265" y="4027824"/>
            <a:ext cx="0" cy="1211158"/>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Rectangle 42">
            <a:extLst>
              <a:ext uri="{FF2B5EF4-FFF2-40B4-BE49-F238E27FC236}">
                <a16:creationId xmlns:a16="http://schemas.microsoft.com/office/drawing/2014/main" id="{5582FE17-7067-F510-4B71-B88A4660C693}"/>
              </a:ext>
            </a:extLst>
          </p:cNvPr>
          <p:cNvSpPr/>
          <p:nvPr/>
        </p:nvSpPr>
        <p:spPr>
          <a:xfrm>
            <a:off x="1362094" y="5380184"/>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5419D2D-B3F9-32E3-E8AA-542A6BF88043}"/>
              </a:ext>
            </a:extLst>
          </p:cNvPr>
          <p:cNvSpPr/>
          <p:nvPr/>
        </p:nvSpPr>
        <p:spPr>
          <a:xfrm>
            <a:off x="1497817" y="5543782"/>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1AF1303-C45E-6071-3614-87E7F4A7BB87}"/>
              </a:ext>
            </a:extLst>
          </p:cNvPr>
          <p:cNvSpPr/>
          <p:nvPr/>
        </p:nvSpPr>
        <p:spPr>
          <a:xfrm>
            <a:off x="1876113" y="6706103"/>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75B1AF1-48FB-F120-2244-31819407DBB8}"/>
              </a:ext>
            </a:extLst>
          </p:cNvPr>
          <p:cNvSpPr txBox="1"/>
          <p:nvPr/>
        </p:nvSpPr>
        <p:spPr>
          <a:xfrm>
            <a:off x="1884444" y="6751389"/>
            <a:ext cx="1557270" cy="369332"/>
          </a:xfrm>
          <a:prstGeom prst="rect">
            <a:avLst/>
          </a:prstGeom>
          <a:noFill/>
        </p:spPr>
        <p:txBody>
          <a:bodyPr wrap="square" rtlCol="0">
            <a:spAutoFit/>
          </a:bodyPr>
          <a:lstStyle/>
          <a:p>
            <a:r>
              <a:rPr lang="en-US" dirty="0">
                <a:solidFill>
                  <a:schemeClr val="bg1"/>
                </a:solidFill>
              </a:rPr>
              <a:t>Node Exporter</a:t>
            </a:r>
          </a:p>
        </p:txBody>
      </p:sp>
      <p:sp>
        <p:nvSpPr>
          <p:cNvPr id="47" name="Rectangle 46">
            <a:extLst>
              <a:ext uri="{FF2B5EF4-FFF2-40B4-BE49-F238E27FC236}">
                <a16:creationId xmlns:a16="http://schemas.microsoft.com/office/drawing/2014/main" id="{728516D0-5887-E255-4818-E81A976300E2}"/>
              </a:ext>
            </a:extLst>
          </p:cNvPr>
          <p:cNvSpPr/>
          <p:nvPr/>
        </p:nvSpPr>
        <p:spPr>
          <a:xfrm>
            <a:off x="1377666" y="2126710"/>
            <a:ext cx="1750523" cy="46166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D08AA24-A5AD-E868-7A45-720DBF5DF758}"/>
              </a:ext>
            </a:extLst>
          </p:cNvPr>
          <p:cNvSpPr txBox="1"/>
          <p:nvPr/>
        </p:nvSpPr>
        <p:spPr>
          <a:xfrm>
            <a:off x="1416570" y="2181652"/>
            <a:ext cx="1725389" cy="369332"/>
          </a:xfrm>
          <a:prstGeom prst="rect">
            <a:avLst/>
          </a:prstGeom>
          <a:noFill/>
        </p:spPr>
        <p:txBody>
          <a:bodyPr wrap="square" rtlCol="0">
            <a:spAutoFit/>
          </a:bodyPr>
          <a:lstStyle/>
          <a:p>
            <a:r>
              <a:rPr lang="en-US" dirty="0">
                <a:solidFill>
                  <a:schemeClr val="bg1"/>
                </a:solidFill>
              </a:rPr>
              <a:t>Push Gateway</a:t>
            </a:r>
          </a:p>
        </p:txBody>
      </p:sp>
      <p:cxnSp>
        <p:nvCxnSpPr>
          <p:cNvPr id="49" name="Straight Connector 48">
            <a:extLst>
              <a:ext uri="{FF2B5EF4-FFF2-40B4-BE49-F238E27FC236}">
                <a16:creationId xmlns:a16="http://schemas.microsoft.com/office/drawing/2014/main" id="{2BD40BCE-68AB-E5D1-6AF5-E9A764B79A73}"/>
              </a:ext>
            </a:extLst>
          </p:cNvPr>
          <p:cNvCxnSpPr>
            <a:cxnSpLocks/>
            <a:endCxn id="48" idx="2"/>
          </p:cNvCxnSpPr>
          <p:nvPr/>
        </p:nvCxnSpPr>
        <p:spPr>
          <a:xfrm flipV="1">
            <a:off x="2279265" y="2550984"/>
            <a:ext cx="0" cy="1449516"/>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Rectangle 52">
            <a:extLst>
              <a:ext uri="{FF2B5EF4-FFF2-40B4-BE49-F238E27FC236}">
                <a16:creationId xmlns:a16="http://schemas.microsoft.com/office/drawing/2014/main" id="{75D334D9-0240-1D58-283C-65510058AE0D}"/>
              </a:ext>
            </a:extLst>
          </p:cNvPr>
          <p:cNvSpPr/>
          <p:nvPr/>
        </p:nvSpPr>
        <p:spPr>
          <a:xfrm>
            <a:off x="317645" y="251631"/>
            <a:ext cx="2172497" cy="113768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22316B-8451-5B9C-967D-7F95C3742D6B}"/>
              </a:ext>
            </a:extLst>
          </p:cNvPr>
          <p:cNvSpPr/>
          <p:nvPr/>
        </p:nvSpPr>
        <p:spPr>
          <a:xfrm>
            <a:off x="486723" y="392833"/>
            <a:ext cx="2003420" cy="1019966"/>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3417C7D-0541-8DD5-BED9-EA82CE9600C3}"/>
              </a:ext>
            </a:extLst>
          </p:cNvPr>
          <p:cNvSpPr/>
          <p:nvPr/>
        </p:nvSpPr>
        <p:spPr>
          <a:xfrm>
            <a:off x="622446" y="556431"/>
            <a:ext cx="1867697" cy="856368"/>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52ACBEB-C35D-1BD8-7DC4-DFD00893D827}"/>
              </a:ext>
            </a:extLst>
          </p:cNvPr>
          <p:cNvSpPr txBox="1"/>
          <p:nvPr/>
        </p:nvSpPr>
        <p:spPr>
          <a:xfrm>
            <a:off x="701749" y="712381"/>
            <a:ext cx="1788393" cy="369332"/>
          </a:xfrm>
          <a:prstGeom prst="rect">
            <a:avLst/>
          </a:prstGeom>
          <a:noFill/>
        </p:spPr>
        <p:txBody>
          <a:bodyPr wrap="square" rtlCol="0">
            <a:spAutoFit/>
          </a:bodyPr>
          <a:lstStyle/>
          <a:p>
            <a:r>
              <a:rPr lang="en-US" dirty="0">
                <a:solidFill>
                  <a:schemeClr val="bg1"/>
                </a:solidFill>
              </a:rPr>
              <a:t>Short-lived jobs</a:t>
            </a:r>
          </a:p>
        </p:txBody>
      </p:sp>
      <p:cxnSp>
        <p:nvCxnSpPr>
          <p:cNvPr id="57" name="Straight Connector 56">
            <a:extLst>
              <a:ext uri="{FF2B5EF4-FFF2-40B4-BE49-F238E27FC236}">
                <a16:creationId xmlns:a16="http://schemas.microsoft.com/office/drawing/2014/main" id="{EA645CF9-EDAD-856B-262D-A7B7F4D04E44}"/>
              </a:ext>
            </a:extLst>
          </p:cNvPr>
          <p:cNvCxnSpPr>
            <a:cxnSpLocks/>
            <a:stCxn id="55" idx="2"/>
            <a:endCxn id="47" idx="0"/>
          </p:cNvCxnSpPr>
          <p:nvPr/>
        </p:nvCxnSpPr>
        <p:spPr>
          <a:xfrm>
            <a:off x="1556295" y="1412799"/>
            <a:ext cx="696633" cy="713911"/>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ctangle 61">
            <a:extLst>
              <a:ext uri="{FF2B5EF4-FFF2-40B4-BE49-F238E27FC236}">
                <a16:creationId xmlns:a16="http://schemas.microsoft.com/office/drawing/2014/main" id="{724E020A-2CF6-8DA7-3023-A161FC24723B}"/>
              </a:ext>
            </a:extLst>
          </p:cNvPr>
          <p:cNvSpPr/>
          <p:nvPr/>
        </p:nvSpPr>
        <p:spPr>
          <a:xfrm>
            <a:off x="4651348" y="80432"/>
            <a:ext cx="4439488" cy="164870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4414604E-4A2E-A4EF-01ED-348EDBD2D6EB}"/>
              </a:ext>
            </a:extLst>
          </p:cNvPr>
          <p:cNvSpPr txBox="1"/>
          <p:nvPr/>
        </p:nvSpPr>
        <p:spPr>
          <a:xfrm>
            <a:off x="1692018" y="5593772"/>
            <a:ext cx="1585664" cy="523220"/>
          </a:xfrm>
          <a:prstGeom prst="rect">
            <a:avLst/>
          </a:prstGeom>
          <a:noFill/>
        </p:spPr>
        <p:txBody>
          <a:bodyPr wrap="square" rtlCol="0">
            <a:spAutoFit/>
          </a:bodyPr>
          <a:lstStyle/>
          <a:p>
            <a:r>
              <a:rPr lang="en-US" sz="2800" dirty="0">
                <a:solidFill>
                  <a:schemeClr val="bg1"/>
                </a:solidFill>
              </a:rPr>
              <a:t>servers</a:t>
            </a:r>
            <a:endParaRPr lang="en-US" dirty="0">
              <a:solidFill>
                <a:schemeClr val="bg1"/>
              </a:solidFill>
            </a:endParaRPr>
          </a:p>
        </p:txBody>
      </p:sp>
      <p:sp>
        <p:nvSpPr>
          <p:cNvPr id="64" name="Rectangle 63">
            <a:extLst>
              <a:ext uri="{FF2B5EF4-FFF2-40B4-BE49-F238E27FC236}">
                <a16:creationId xmlns:a16="http://schemas.microsoft.com/office/drawing/2014/main" id="{99800782-9634-1BD9-C53C-0A37AAC224BB}"/>
              </a:ext>
            </a:extLst>
          </p:cNvPr>
          <p:cNvSpPr/>
          <p:nvPr/>
        </p:nvSpPr>
        <p:spPr>
          <a:xfrm>
            <a:off x="4732727" y="704898"/>
            <a:ext cx="1339703" cy="640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65" name="Rectangle 64">
            <a:extLst>
              <a:ext uri="{FF2B5EF4-FFF2-40B4-BE49-F238E27FC236}">
                <a16:creationId xmlns:a16="http://schemas.microsoft.com/office/drawing/2014/main" id="{EB0B64BF-6004-0ABB-7759-59E098A60645}"/>
              </a:ext>
            </a:extLst>
          </p:cNvPr>
          <p:cNvSpPr/>
          <p:nvPr/>
        </p:nvSpPr>
        <p:spPr>
          <a:xfrm>
            <a:off x="6219053" y="676271"/>
            <a:ext cx="851800"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file_sd</a:t>
            </a:r>
            <a:endParaRPr lang="en-US" dirty="0"/>
          </a:p>
        </p:txBody>
      </p:sp>
      <p:sp>
        <p:nvSpPr>
          <p:cNvPr id="66" name="Rectangle 65">
            <a:extLst>
              <a:ext uri="{FF2B5EF4-FFF2-40B4-BE49-F238E27FC236}">
                <a16:creationId xmlns:a16="http://schemas.microsoft.com/office/drawing/2014/main" id="{B16FC4CA-E15A-62A3-9AEF-400FF82E89B2}"/>
              </a:ext>
            </a:extLst>
          </p:cNvPr>
          <p:cNvSpPr/>
          <p:nvPr/>
        </p:nvSpPr>
        <p:spPr>
          <a:xfrm>
            <a:off x="7193747" y="675550"/>
            <a:ext cx="1695071" cy="6769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http_sd_configs</a:t>
            </a:r>
            <a:endParaRPr lang="en-US" dirty="0"/>
          </a:p>
        </p:txBody>
      </p:sp>
      <p:sp>
        <p:nvSpPr>
          <p:cNvPr id="67" name="Rectangle 66">
            <a:extLst>
              <a:ext uri="{FF2B5EF4-FFF2-40B4-BE49-F238E27FC236}">
                <a16:creationId xmlns:a16="http://schemas.microsoft.com/office/drawing/2014/main" id="{370D91DD-B919-C8A1-0C8B-41C97F218EDA}"/>
              </a:ext>
            </a:extLst>
          </p:cNvPr>
          <p:cNvSpPr/>
          <p:nvPr/>
        </p:nvSpPr>
        <p:spPr>
          <a:xfrm>
            <a:off x="5213500" y="2231080"/>
            <a:ext cx="1080971" cy="53914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4F6B2F94-2F80-0C33-D654-B2B153F81EBB}"/>
              </a:ext>
            </a:extLst>
          </p:cNvPr>
          <p:cNvCxnSpPr>
            <a:cxnSpLocks/>
            <a:stCxn id="67" idx="2"/>
            <a:endCxn id="18" idx="0"/>
          </p:cNvCxnSpPr>
          <p:nvPr/>
        </p:nvCxnSpPr>
        <p:spPr>
          <a:xfrm>
            <a:off x="5753986" y="2770227"/>
            <a:ext cx="225369" cy="809594"/>
          </a:xfrm>
          <a:prstGeom prst="line">
            <a:avLst/>
          </a:prstGeom>
          <a:ln w="5715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D647E47-3F30-C3E9-3BA2-81A2B7BD120A}"/>
              </a:ext>
            </a:extLst>
          </p:cNvPr>
          <p:cNvSpPr txBox="1"/>
          <p:nvPr/>
        </p:nvSpPr>
        <p:spPr>
          <a:xfrm>
            <a:off x="5213500" y="2181652"/>
            <a:ext cx="1080973" cy="584775"/>
          </a:xfrm>
          <a:prstGeom prst="rect">
            <a:avLst/>
          </a:prstGeom>
          <a:noFill/>
        </p:spPr>
        <p:txBody>
          <a:bodyPr wrap="square" rtlCol="0">
            <a:spAutoFit/>
          </a:bodyPr>
          <a:lstStyle/>
          <a:p>
            <a:r>
              <a:rPr lang="en-US" sz="1600" dirty="0">
                <a:solidFill>
                  <a:schemeClr val="bg1"/>
                </a:solidFill>
              </a:rPr>
              <a:t>Discovery target</a:t>
            </a:r>
          </a:p>
        </p:txBody>
      </p:sp>
      <p:cxnSp>
        <p:nvCxnSpPr>
          <p:cNvPr id="73" name="Straight Connector 72">
            <a:extLst>
              <a:ext uri="{FF2B5EF4-FFF2-40B4-BE49-F238E27FC236}">
                <a16:creationId xmlns:a16="http://schemas.microsoft.com/office/drawing/2014/main" id="{9D931843-EDD6-77B2-78D8-90B4D3FDD1D0}"/>
              </a:ext>
            </a:extLst>
          </p:cNvPr>
          <p:cNvCxnSpPr>
            <a:cxnSpLocks/>
          </p:cNvCxnSpPr>
          <p:nvPr/>
        </p:nvCxnSpPr>
        <p:spPr>
          <a:xfrm flipV="1">
            <a:off x="5660065" y="1729137"/>
            <a:ext cx="0" cy="452515"/>
          </a:xfrm>
          <a:prstGeom prst="line">
            <a:avLst/>
          </a:prstGeom>
          <a:ln w="57150" cap="flat" cmpd="sng" algn="ctr">
            <a:solidFill>
              <a:srgbClr val="00B0F0"/>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E96A6908-7D37-C28E-D75A-F55184B90605}"/>
              </a:ext>
            </a:extLst>
          </p:cNvPr>
          <p:cNvSpPr/>
          <p:nvPr/>
        </p:nvSpPr>
        <p:spPr>
          <a:xfrm>
            <a:off x="6006889" y="4662392"/>
            <a:ext cx="2740899" cy="584603"/>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Master1.example.com</a:t>
            </a:r>
          </a:p>
        </p:txBody>
      </p:sp>
      <p:sp>
        <p:nvSpPr>
          <p:cNvPr id="3" name="Rectangle 2">
            <a:extLst>
              <a:ext uri="{FF2B5EF4-FFF2-40B4-BE49-F238E27FC236}">
                <a16:creationId xmlns:a16="http://schemas.microsoft.com/office/drawing/2014/main" id="{34C7FB33-3328-6C1B-0D8E-47DA096F4484}"/>
              </a:ext>
            </a:extLst>
          </p:cNvPr>
          <p:cNvSpPr/>
          <p:nvPr/>
        </p:nvSpPr>
        <p:spPr>
          <a:xfrm>
            <a:off x="4140206" y="5419077"/>
            <a:ext cx="2081028"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Master1</a:t>
            </a:r>
          </a:p>
          <a:p>
            <a:pPr algn="ctr"/>
            <a:endParaRPr lang="en-US" sz="1600" dirty="0"/>
          </a:p>
          <a:p>
            <a:pPr algn="ctr"/>
            <a:r>
              <a:rPr lang="en-US" sz="1600" dirty="0"/>
              <a:t>Prometheus</a:t>
            </a:r>
          </a:p>
          <a:p>
            <a:pPr algn="ctr"/>
            <a:r>
              <a:rPr lang="en-US" sz="1600" dirty="0" err="1"/>
              <a:t>NodeExporter</a:t>
            </a:r>
            <a:endParaRPr lang="en-US" sz="1600" dirty="0"/>
          </a:p>
          <a:p>
            <a:pPr algn="ctr"/>
            <a:endParaRPr lang="en-US" dirty="0"/>
          </a:p>
        </p:txBody>
      </p:sp>
      <p:sp>
        <p:nvSpPr>
          <p:cNvPr id="4" name="Rectangle 3">
            <a:extLst>
              <a:ext uri="{FF2B5EF4-FFF2-40B4-BE49-F238E27FC236}">
                <a16:creationId xmlns:a16="http://schemas.microsoft.com/office/drawing/2014/main" id="{2EA41944-3BF1-088C-BE7C-700B1493F25D}"/>
              </a:ext>
            </a:extLst>
          </p:cNvPr>
          <p:cNvSpPr/>
          <p:nvPr/>
        </p:nvSpPr>
        <p:spPr>
          <a:xfrm>
            <a:off x="6284344" y="5418525"/>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workernode1</a:t>
            </a:r>
          </a:p>
          <a:p>
            <a:pPr algn="ctr"/>
            <a:endParaRPr lang="en-US" sz="1600" dirty="0"/>
          </a:p>
          <a:p>
            <a:pPr algn="ctr"/>
            <a:r>
              <a:rPr lang="en-US" sz="1600" dirty="0" err="1"/>
              <a:t>NodeExporter</a:t>
            </a:r>
            <a:endParaRPr lang="en-US" sz="1600" dirty="0"/>
          </a:p>
          <a:p>
            <a:pPr algn="ctr"/>
            <a:r>
              <a:rPr lang="en-US" sz="1600" dirty="0"/>
              <a:t>Alert Manager1</a:t>
            </a:r>
          </a:p>
          <a:p>
            <a:pPr algn="ctr"/>
            <a:r>
              <a:rPr lang="en-US" sz="1600" dirty="0"/>
              <a:t>Prometheus2</a:t>
            </a:r>
          </a:p>
          <a:p>
            <a:pPr algn="ctr"/>
            <a:endParaRPr lang="en-US" sz="1600" dirty="0"/>
          </a:p>
          <a:p>
            <a:pPr algn="ctr"/>
            <a:endParaRPr lang="en-US" dirty="0"/>
          </a:p>
        </p:txBody>
      </p:sp>
      <p:sp>
        <p:nvSpPr>
          <p:cNvPr id="5" name="Rectangle 4">
            <a:extLst>
              <a:ext uri="{FF2B5EF4-FFF2-40B4-BE49-F238E27FC236}">
                <a16:creationId xmlns:a16="http://schemas.microsoft.com/office/drawing/2014/main" id="{1D6A96B4-9979-9EE3-54F3-E4A1A0444275}"/>
              </a:ext>
            </a:extLst>
          </p:cNvPr>
          <p:cNvSpPr/>
          <p:nvPr/>
        </p:nvSpPr>
        <p:spPr>
          <a:xfrm>
            <a:off x="8237653" y="5419077"/>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workernode2</a:t>
            </a:r>
          </a:p>
          <a:p>
            <a:pPr algn="ctr"/>
            <a:endParaRPr lang="en-US" sz="1600" dirty="0"/>
          </a:p>
          <a:p>
            <a:pPr algn="ctr"/>
            <a:r>
              <a:rPr lang="en-US" sz="1600" dirty="0"/>
              <a:t>Pushgateway</a:t>
            </a:r>
          </a:p>
          <a:p>
            <a:pPr algn="ctr"/>
            <a:r>
              <a:rPr lang="en-US" sz="1800" dirty="0"/>
              <a:t>Alert Manager2</a:t>
            </a:r>
          </a:p>
          <a:p>
            <a:pPr algn="ctr"/>
            <a:r>
              <a:rPr lang="en-US" dirty="0"/>
              <a:t>Prometheus-Federation</a:t>
            </a:r>
            <a:endParaRPr lang="en-US" sz="1800" dirty="0"/>
          </a:p>
        </p:txBody>
      </p:sp>
      <p:sp>
        <p:nvSpPr>
          <p:cNvPr id="6" name="Rectangle 5">
            <a:extLst>
              <a:ext uri="{FF2B5EF4-FFF2-40B4-BE49-F238E27FC236}">
                <a16:creationId xmlns:a16="http://schemas.microsoft.com/office/drawing/2014/main" id="{57637A02-C696-05A3-E006-60E16F4F9789}"/>
              </a:ext>
            </a:extLst>
          </p:cNvPr>
          <p:cNvSpPr/>
          <p:nvPr/>
        </p:nvSpPr>
        <p:spPr>
          <a:xfrm>
            <a:off x="10151358" y="5434975"/>
            <a:ext cx="1913705" cy="164775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600" dirty="0"/>
              <a:t>Nginx</a:t>
            </a:r>
          </a:p>
          <a:p>
            <a:pPr algn="ctr"/>
            <a:endParaRPr lang="en-US" sz="1600" dirty="0"/>
          </a:p>
          <a:p>
            <a:pPr algn="ctr"/>
            <a:endParaRPr lang="en-US" sz="1600" dirty="0"/>
          </a:p>
          <a:p>
            <a:pPr algn="ctr"/>
            <a:r>
              <a:rPr lang="en-US" sz="1600" dirty="0"/>
              <a:t>Service Discovery</a:t>
            </a:r>
          </a:p>
          <a:p>
            <a:pPr algn="ctr"/>
            <a:endParaRPr lang="en-US" sz="1600" dirty="0"/>
          </a:p>
          <a:p>
            <a:pPr algn="ctr"/>
            <a:endParaRPr lang="en-US" dirty="0"/>
          </a:p>
        </p:txBody>
      </p:sp>
      <p:sp>
        <p:nvSpPr>
          <p:cNvPr id="7" name="Rectangle 6">
            <a:extLst>
              <a:ext uri="{FF2B5EF4-FFF2-40B4-BE49-F238E27FC236}">
                <a16:creationId xmlns:a16="http://schemas.microsoft.com/office/drawing/2014/main" id="{33FC9192-44F5-F26D-C5C6-5D65F085F578}"/>
              </a:ext>
            </a:extLst>
          </p:cNvPr>
          <p:cNvSpPr/>
          <p:nvPr/>
        </p:nvSpPr>
        <p:spPr>
          <a:xfrm>
            <a:off x="6413157" y="6219193"/>
            <a:ext cx="1685814" cy="28127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1ABABB-F22C-7F0A-371C-5D3D3EBB623C}"/>
              </a:ext>
            </a:extLst>
          </p:cNvPr>
          <p:cNvSpPr/>
          <p:nvPr/>
        </p:nvSpPr>
        <p:spPr>
          <a:xfrm>
            <a:off x="6398289" y="5459373"/>
            <a:ext cx="1685814" cy="28127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CBDC0D5-C670-01D0-E876-60EAE3102816}"/>
              </a:ext>
            </a:extLst>
          </p:cNvPr>
          <p:cNvSpPr/>
          <p:nvPr/>
        </p:nvSpPr>
        <p:spPr>
          <a:xfrm>
            <a:off x="8326862" y="6215062"/>
            <a:ext cx="1685814" cy="28127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257E55-0455-9331-DFFE-771807D86417}"/>
              </a:ext>
            </a:extLst>
          </p:cNvPr>
          <p:cNvSpPr/>
          <p:nvPr/>
        </p:nvSpPr>
        <p:spPr>
          <a:xfrm>
            <a:off x="8306516" y="5476211"/>
            <a:ext cx="1685814" cy="28127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48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heel(1)">
                                      <p:cBhvr>
                                        <p:cTn id="38" dur="1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heel(1)">
                                      <p:cBhvr>
                                        <p:cTn id="43" dur="10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heel(1)">
                                      <p:cBhvr>
                                        <p:cTn id="48" dur="10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heel(1)">
                                      <p:cBhvr>
                                        <p:cTn id="5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2E400E-0131-6F6E-5149-E9E3AA5F3570}"/>
              </a:ext>
            </a:extLst>
          </p:cNvPr>
          <p:cNvSpPr txBox="1"/>
          <p:nvPr/>
        </p:nvSpPr>
        <p:spPr>
          <a:xfrm>
            <a:off x="0" y="424974"/>
            <a:ext cx="14300200" cy="830997"/>
          </a:xfrm>
          <a:prstGeom prst="rect">
            <a:avLst/>
          </a:prstGeom>
          <a:noFill/>
        </p:spPr>
        <p:txBody>
          <a:bodyPr wrap="square">
            <a:spAutoFit/>
          </a:bodyPr>
          <a:lstStyle/>
          <a:p>
            <a:r>
              <a:rPr lang="en-US" sz="2400" dirty="0">
                <a:solidFill>
                  <a:schemeClr val="bg1"/>
                </a:solidFill>
              </a:rPr>
              <a:t>Prometheus metrics can provide </a:t>
            </a:r>
            <a:r>
              <a:rPr lang="en-US" sz="2400" dirty="0" err="1">
                <a:solidFill>
                  <a:schemeClr val="bg1"/>
                </a:solidFill>
              </a:rPr>
              <a:t>powetherful</a:t>
            </a:r>
            <a:r>
              <a:rPr lang="en-US" sz="2400" dirty="0">
                <a:solidFill>
                  <a:schemeClr val="bg1"/>
                </a:solidFill>
              </a:rPr>
              <a:t> insights into your systems that can help you make decisions, but it is not enough. We need some mechanism that will generate alerts when issue starts or before it.</a:t>
            </a:r>
          </a:p>
        </p:txBody>
      </p:sp>
      <p:sp>
        <p:nvSpPr>
          <p:cNvPr id="5" name="TextBox 4">
            <a:extLst>
              <a:ext uri="{FF2B5EF4-FFF2-40B4-BE49-F238E27FC236}">
                <a16:creationId xmlns:a16="http://schemas.microsoft.com/office/drawing/2014/main" id="{3049BD73-6ABD-2838-0DAE-BFE3FC206507}"/>
              </a:ext>
            </a:extLst>
          </p:cNvPr>
          <p:cNvSpPr txBox="1"/>
          <p:nvPr/>
        </p:nvSpPr>
        <p:spPr>
          <a:xfrm>
            <a:off x="393700" y="1573809"/>
            <a:ext cx="7988300" cy="461665"/>
          </a:xfrm>
          <a:prstGeom prst="rect">
            <a:avLst/>
          </a:prstGeom>
          <a:noFill/>
        </p:spPr>
        <p:txBody>
          <a:bodyPr wrap="square">
            <a:spAutoFit/>
          </a:bodyPr>
          <a:lstStyle/>
          <a:p>
            <a:r>
              <a:rPr lang="en-US" sz="2400" dirty="0">
                <a:solidFill>
                  <a:schemeClr val="bg1"/>
                </a:solidFill>
              </a:rPr>
              <a:t>Prometheus </a:t>
            </a:r>
            <a:r>
              <a:rPr lang="en-US" sz="2400" dirty="0" err="1">
                <a:solidFill>
                  <a:schemeClr val="bg1"/>
                </a:solidFill>
              </a:rPr>
              <a:t>Alertmanager</a:t>
            </a:r>
            <a:r>
              <a:rPr lang="en-US" sz="2400" dirty="0">
                <a:solidFill>
                  <a:schemeClr val="bg1"/>
                </a:solidFill>
              </a:rPr>
              <a:t> can be very useful in this regard.</a:t>
            </a:r>
          </a:p>
        </p:txBody>
      </p:sp>
      <p:sp>
        <p:nvSpPr>
          <p:cNvPr id="9" name="TextBox 8">
            <a:extLst>
              <a:ext uri="{FF2B5EF4-FFF2-40B4-BE49-F238E27FC236}">
                <a16:creationId xmlns:a16="http://schemas.microsoft.com/office/drawing/2014/main" id="{53287A25-B69D-7B59-E043-2295A12EA4E6}"/>
              </a:ext>
            </a:extLst>
          </p:cNvPr>
          <p:cNvSpPr txBox="1"/>
          <p:nvPr/>
        </p:nvSpPr>
        <p:spPr>
          <a:xfrm>
            <a:off x="673100" y="3406139"/>
            <a:ext cx="10045700" cy="400110"/>
          </a:xfrm>
          <a:prstGeom prst="rect">
            <a:avLst/>
          </a:prstGeom>
          <a:noFill/>
        </p:spPr>
        <p:txBody>
          <a:bodyPr wrap="square">
            <a:spAutoFit/>
          </a:bodyPr>
          <a:lstStyle/>
          <a:p>
            <a:r>
              <a:rPr lang="en-US" sz="2000" dirty="0">
                <a:solidFill>
                  <a:schemeClr val="bg1"/>
                </a:solidFill>
              </a:rPr>
              <a:t>The Alert Manager handles alerts sent by client applications such as the Prometheus server. </a:t>
            </a:r>
          </a:p>
        </p:txBody>
      </p:sp>
      <p:pic>
        <p:nvPicPr>
          <p:cNvPr id="10" name="Image 1" descr="preencoded.png">
            <a:extLst>
              <a:ext uri="{FF2B5EF4-FFF2-40B4-BE49-F238E27FC236}">
                <a16:creationId xmlns:a16="http://schemas.microsoft.com/office/drawing/2014/main" id="{7A89D765-70FF-34F9-CC0B-B4D71E97C54A}"/>
              </a:ext>
            </a:extLst>
          </p:cNvPr>
          <p:cNvPicPr>
            <a:picLocks noChangeAspect="1"/>
          </p:cNvPicPr>
          <p:nvPr/>
        </p:nvPicPr>
        <p:blipFill>
          <a:blip r:embed="rId3"/>
          <a:stretch>
            <a:fillRect/>
          </a:stretch>
        </p:blipFill>
        <p:spPr>
          <a:xfrm>
            <a:off x="330200" y="2535674"/>
            <a:ext cx="617220" cy="617220"/>
          </a:xfrm>
          <a:prstGeom prst="rect">
            <a:avLst/>
          </a:prstGeom>
        </p:spPr>
      </p:pic>
      <p:sp>
        <p:nvSpPr>
          <p:cNvPr id="7" name="TextBox 6">
            <a:extLst>
              <a:ext uri="{FF2B5EF4-FFF2-40B4-BE49-F238E27FC236}">
                <a16:creationId xmlns:a16="http://schemas.microsoft.com/office/drawing/2014/main" id="{DA2ADCD0-2E5E-0507-BD18-FC264DA43ED1}"/>
              </a:ext>
            </a:extLst>
          </p:cNvPr>
          <p:cNvSpPr txBox="1"/>
          <p:nvPr/>
        </p:nvSpPr>
        <p:spPr>
          <a:xfrm>
            <a:off x="1193800" y="2551896"/>
            <a:ext cx="2857500" cy="584775"/>
          </a:xfrm>
          <a:prstGeom prst="rect">
            <a:avLst/>
          </a:prstGeom>
          <a:solidFill>
            <a:srgbClr val="3D011D"/>
          </a:solidFill>
        </p:spPr>
        <p:txBody>
          <a:bodyPr wrap="square">
            <a:spAutoFit/>
          </a:bodyPr>
          <a:lstStyle/>
          <a:p>
            <a:r>
              <a:rPr lang="en-US" sz="3200" dirty="0">
                <a:solidFill>
                  <a:schemeClr val="bg1"/>
                </a:solidFill>
              </a:rPr>
              <a:t>How it works?</a:t>
            </a:r>
          </a:p>
        </p:txBody>
      </p:sp>
      <p:sp>
        <p:nvSpPr>
          <p:cNvPr id="13" name="TextBox 12">
            <a:extLst>
              <a:ext uri="{FF2B5EF4-FFF2-40B4-BE49-F238E27FC236}">
                <a16:creationId xmlns:a16="http://schemas.microsoft.com/office/drawing/2014/main" id="{A37A297F-55AB-FD20-52AF-646C9F76F3E8}"/>
              </a:ext>
            </a:extLst>
          </p:cNvPr>
          <p:cNvSpPr txBox="1"/>
          <p:nvPr/>
        </p:nvSpPr>
        <p:spPr>
          <a:xfrm>
            <a:off x="673100" y="4052628"/>
            <a:ext cx="2016125" cy="400110"/>
          </a:xfrm>
          <a:prstGeom prst="rect">
            <a:avLst/>
          </a:prstGeom>
          <a:noFill/>
        </p:spPr>
        <p:txBody>
          <a:bodyPr wrap="square">
            <a:spAutoFit/>
          </a:bodyPr>
          <a:lstStyle/>
          <a:p>
            <a:pPr marL="285750" indent="-285750">
              <a:buFont typeface="Wingdings" panose="05000000000000000000" pitchFamily="2" charset="2"/>
              <a:buChar char="q"/>
            </a:pPr>
            <a:r>
              <a:rPr lang="en-US" sz="2000" dirty="0">
                <a:solidFill>
                  <a:schemeClr val="bg1"/>
                </a:solidFill>
              </a:rPr>
              <a:t>Duplicating</a:t>
            </a:r>
          </a:p>
        </p:txBody>
      </p:sp>
      <p:sp>
        <p:nvSpPr>
          <p:cNvPr id="14" name="TextBox 13">
            <a:extLst>
              <a:ext uri="{FF2B5EF4-FFF2-40B4-BE49-F238E27FC236}">
                <a16:creationId xmlns:a16="http://schemas.microsoft.com/office/drawing/2014/main" id="{D9CE50C1-27A3-D0B2-F4CE-9135E7425325}"/>
              </a:ext>
            </a:extLst>
          </p:cNvPr>
          <p:cNvSpPr txBox="1"/>
          <p:nvPr/>
        </p:nvSpPr>
        <p:spPr>
          <a:xfrm>
            <a:off x="673100" y="4539585"/>
            <a:ext cx="2016125" cy="400110"/>
          </a:xfrm>
          <a:prstGeom prst="rect">
            <a:avLst/>
          </a:prstGeom>
          <a:noFill/>
        </p:spPr>
        <p:txBody>
          <a:bodyPr wrap="square">
            <a:spAutoFit/>
          </a:bodyPr>
          <a:lstStyle/>
          <a:p>
            <a:pPr marL="285750" indent="-285750">
              <a:buFont typeface="Wingdings" panose="05000000000000000000" pitchFamily="2" charset="2"/>
              <a:buChar char="q"/>
            </a:pPr>
            <a:r>
              <a:rPr lang="en-US" sz="2000" dirty="0">
                <a:solidFill>
                  <a:schemeClr val="bg1"/>
                </a:solidFill>
              </a:rPr>
              <a:t>Grouping</a:t>
            </a:r>
          </a:p>
        </p:txBody>
      </p:sp>
      <p:sp>
        <p:nvSpPr>
          <p:cNvPr id="15" name="TextBox 14">
            <a:extLst>
              <a:ext uri="{FF2B5EF4-FFF2-40B4-BE49-F238E27FC236}">
                <a16:creationId xmlns:a16="http://schemas.microsoft.com/office/drawing/2014/main" id="{FC7E7638-C54C-1F1E-7770-9438AED70358}"/>
              </a:ext>
            </a:extLst>
          </p:cNvPr>
          <p:cNvSpPr txBox="1"/>
          <p:nvPr/>
        </p:nvSpPr>
        <p:spPr>
          <a:xfrm>
            <a:off x="673100" y="5026542"/>
            <a:ext cx="2016125" cy="400110"/>
          </a:xfrm>
          <a:prstGeom prst="rect">
            <a:avLst/>
          </a:prstGeom>
          <a:noFill/>
        </p:spPr>
        <p:txBody>
          <a:bodyPr wrap="square">
            <a:spAutoFit/>
          </a:bodyPr>
          <a:lstStyle/>
          <a:p>
            <a:pPr marL="285750" indent="-285750">
              <a:buFont typeface="Wingdings" panose="05000000000000000000" pitchFamily="2" charset="2"/>
              <a:buChar char="q"/>
            </a:pPr>
            <a:r>
              <a:rPr lang="en-US" sz="2000" dirty="0">
                <a:solidFill>
                  <a:schemeClr val="bg1"/>
                </a:solidFill>
              </a:rPr>
              <a:t>Inhibition</a:t>
            </a:r>
          </a:p>
        </p:txBody>
      </p:sp>
      <p:sp>
        <p:nvSpPr>
          <p:cNvPr id="16" name="TextBox 15">
            <a:extLst>
              <a:ext uri="{FF2B5EF4-FFF2-40B4-BE49-F238E27FC236}">
                <a16:creationId xmlns:a16="http://schemas.microsoft.com/office/drawing/2014/main" id="{DB6B8998-1955-8EC6-8D71-445867CA1A9C}"/>
              </a:ext>
            </a:extLst>
          </p:cNvPr>
          <p:cNvSpPr txBox="1"/>
          <p:nvPr/>
        </p:nvSpPr>
        <p:spPr>
          <a:xfrm>
            <a:off x="673100" y="5513499"/>
            <a:ext cx="2016125" cy="400110"/>
          </a:xfrm>
          <a:prstGeom prst="rect">
            <a:avLst/>
          </a:prstGeom>
          <a:noFill/>
        </p:spPr>
        <p:txBody>
          <a:bodyPr wrap="square">
            <a:spAutoFit/>
          </a:bodyPr>
          <a:lstStyle/>
          <a:p>
            <a:pPr marL="285750" indent="-285750">
              <a:buFont typeface="Wingdings" panose="05000000000000000000" pitchFamily="2" charset="2"/>
              <a:buChar char="q"/>
            </a:pPr>
            <a:r>
              <a:rPr lang="en-US" sz="2000" dirty="0">
                <a:solidFill>
                  <a:schemeClr val="bg1"/>
                </a:solidFill>
              </a:rPr>
              <a:t>Silences</a:t>
            </a:r>
          </a:p>
        </p:txBody>
      </p:sp>
      <p:sp>
        <p:nvSpPr>
          <p:cNvPr id="17" name="TextBox 16">
            <a:extLst>
              <a:ext uri="{FF2B5EF4-FFF2-40B4-BE49-F238E27FC236}">
                <a16:creationId xmlns:a16="http://schemas.microsoft.com/office/drawing/2014/main" id="{B585B8EA-D367-9E4D-E73F-A12D8DC40B3E}"/>
              </a:ext>
            </a:extLst>
          </p:cNvPr>
          <p:cNvSpPr txBox="1"/>
          <p:nvPr/>
        </p:nvSpPr>
        <p:spPr>
          <a:xfrm>
            <a:off x="673100" y="6000456"/>
            <a:ext cx="2298700" cy="400110"/>
          </a:xfrm>
          <a:prstGeom prst="rect">
            <a:avLst/>
          </a:prstGeom>
          <a:noFill/>
        </p:spPr>
        <p:txBody>
          <a:bodyPr wrap="square">
            <a:spAutoFit/>
          </a:bodyPr>
          <a:lstStyle/>
          <a:p>
            <a:pPr marL="285750" indent="-285750">
              <a:buFont typeface="Wingdings" panose="05000000000000000000" pitchFamily="2" charset="2"/>
              <a:buChar char="q"/>
            </a:pPr>
            <a:r>
              <a:rPr lang="en-US" sz="2000" dirty="0">
                <a:solidFill>
                  <a:schemeClr val="bg1"/>
                </a:solidFill>
              </a:rPr>
              <a:t>Client behavior</a:t>
            </a:r>
          </a:p>
        </p:txBody>
      </p:sp>
      <p:sp>
        <p:nvSpPr>
          <p:cNvPr id="18" name="TextBox 17">
            <a:extLst>
              <a:ext uri="{FF2B5EF4-FFF2-40B4-BE49-F238E27FC236}">
                <a16:creationId xmlns:a16="http://schemas.microsoft.com/office/drawing/2014/main" id="{78CA5CCC-C6F8-7298-44B6-0F10B5801D68}"/>
              </a:ext>
            </a:extLst>
          </p:cNvPr>
          <p:cNvSpPr txBox="1"/>
          <p:nvPr/>
        </p:nvSpPr>
        <p:spPr>
          <a:xfrm>
            <a:off x="673100" y="6487413"/>
            <a:ext cx="2667000" cy="707886"/>
          </a:xfrm>
          <a:prstGeom prst="rect">
            <a:avLst/>
          </a:prstGeom>
          <a:noFill/>
        </p:spPr>
        <p:txBody>
          <a:bodyPr wrap="square">
            <a:spAutoFit/>
          </a:bodyPr>
          <a:lstStyle/>
          <a:p>
            <a:pPr marL="285750" indent="-285750">
              <a:buFont typeface="Wingdings" panose="05000000000000000000" pitchFamily="2" charset="2"/>
              <a:buChar char="q"/>
            </a:pPr>
            <a:r>
              <a:rPr lang="en-US" sz="2000" dirty="0">
                <a:solidFill>
                  <a:schemeClr val="bg1"/>
                </a:solidFill>
              </a:rPr>
              <a:t>High Availability</a:t>
            </a:r>
          </a:p>
          <a:p>
            <a:pPr marL="285750" indent="-285750">
              <a:buFont typeface="Wingdings" panose="05000000000000000000" pitchFamily="2" charset="2"/>
              <a:buChar char="q"/>
            </a:pPr>
            <a:endParaRPr lang="en-US" sz="2000" dirty="0">
              <a:solidFill>
                <a:schemeClr val="bg1"/>
              </a:solidFill>
            </a:endParaRPr>
          </a:p>
        </p:txBody>
      </p:sp>
      <p:sp>
        <p:nvSpPr>
          <p:cNvPr id="19" name="TextBox 18">
            <a:extLst>
              <a:ext uri="{FF2B5EF4-FFF2-40B4-BE49-F238E27FC236}">
                <a16:creationId xmlns:a16="http://schemas.microsoft.com/office/drawing/2014/main" id="{31A8DB9E-18AB-9D5D-6503-256CF6BCC3EA}"/>
              </a:ext>
            </a:extLst>
          </p:cNvPr>
          <p:cNvSpPr txBox="1"/>
          <p:nvPr/>
        </p:nvSpPr>
        <p:spPr>
          <a:xfrm>
            <a:off x="2755900" y="4089248"/>
            <a:ext cx="2857500"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accent5"/>
                </a:solidFill>
              </a:rPr>
              <a:t>Repetition of alarms. </a:t>
            </a:r>
          </a:p>
        </p:txBody>
      </p:sp>
      <p:sp>
        <p:nvSpPr>
          <p:cNvPr id="26" name="TextBox 25">
            <a:extLst>
              <a:ext uri="{FF2B5EF4-FFF2-40B4-BE49-F238E27FC236}">
                <a16:creationId xmlns:a16="http://schemas.microsoft.com/office/drawing/2014/main" id="{8F09E74D-D2BF-9129-55C7-CFDD0F3E7093}"/>
              </a:ext>
            </a:extLst>
          </p:cNvPr>
          <p:cNvSpPr txBox="1"/>
          <p:nvPr/>
        </p:nvSpPr>
        <p:spPr>
          <a:xfrm>
            <a:off x="2755900" y="4584281"/>
            <a:ext cx="5308600"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accent5"/>
                </a:solidFill>
              </a:rPr>
              <a:t>categorizes alerts of similar nature</a:t>
            </a:r>
          </a:p>
        </p:txBody>
      </p:sp>
      <p:sp>
        <p:nvSpPr>
          <p:cNvPr id="27" name="TextBox 26">
            <a:extLst>
              <a:ext uri="{FF2B5EF4-FFF2-40B4-BE49-F238E27FC236}">
                <a16:creationId xmlns:a16="http://schemas.microsoft.com/office/drawing/2014/main" id="{A8E31643-94BE-30A2-E99F-4D069C4B4BA8}"/>
              </a:ext>
            </a:extLst>
          </p:cNvPr>
          <p:cNvSpPr txBox="1"/>
          <p:nvPr/>
        </p:nvSpPr>
        <p:spPr>
          <a:xfrm>
            <a:off x="2755900" y="5048787"/>
            <a:ext cx="6733788"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accent5"/>
                </a:solidFill>
              </a:rPr>
              <a:t>suppressing notifications for certain alerts</a:t>
            </a:r>
          </a:p>
        </p:txBody>
      </p:sp>
      <p:sp>
        <p:nvSpPr>
          <p:cNvPr id="28" name="TextBox 27">
            <a:extLst>
              <a:ext uri="{FF2B5EF4-FFF2-40B4-BE49-F238E27FC236}">
                <a16:creationId xmlns:a16="http://schemas.microsoft.com/office/drawing/2014/main" id="{35F71DC3-32DD-6EEA-E478-81E40222B998}"/>
              </a:ext>
            </a:extLst>
          </p:cNvPr>
          <p:cNvSpPr txBox="1"/>
          <p:nvPr/>
        </p:nvSpPr>
        <p:spPr>
          <a:xfrm>
            <a:off x="2755900" y="5531099"/>
            <a:ext cx="5308600"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accent5"/>
                </a:solidFill>
              </a:rPr>
              <a:t>Mute alerts for a sometime</a:t>
            </a:r>
          </a:p>
        </p:txBody>
      </p:sp>
      <p:sp>
        <p:nvSpPr>
          <p:cNvPr id="29" name="TextBox 28">
            <a:extLst>
              <a:ext uri="{FF2B5EF4-FFF2-40B4-BE49-F238E27FC236}">
                <a16:creationId xmlns:a16="http://schemas.microsoft.com/office/drawing/2014/main" id="{0FDD2A7C-E8B1-85B9-84C7-0EB04A61D224}"/>
              </a:ext>
            </a:extLst>
          </p:cNvPr>
          <p:cNvSpPr txBox="1"/>
          <p:nvPr/>
        </p:nvSpPr>
        <p:spPr>
          <a:xfrm>
            <a:off x="2755900" y="6035656"/>
            <a:ext cx="5016500"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accent5"/>
                </a:solidFill>
              </a:rPr>
              <a:t>Prometheus is not used to send alerts</a:t>
            </a:r>
          </a:p>
        </p:txBody>
      </p:sp>
      <p:sp>
        <p:nvSpPr>
          <p:cNvPr id="30" name="TextBox 29">
            <a:extLst>
              <a:ext uri="{FF2B5EF4-FFF2-40B4-BE49-F238E27FC236}">
                <a16:creationId xmlns:a16="http://schemas.microsoft.com/office/drawing/2014/main" id="{22CC7C77-384E-A021-2EEB-1C64D3993A6D}"/>
              </a:ext>
            </a:extLst>
          </p:cNvPr>
          <p:cNvSpPr txBox="1"/>
          <p:nvPr/>
        </p:nvSpPr>
        <p:spPr>
          <a:xfrm>
            <a:off x="2755900" y="6512368"/>
            <a:ext cx="4559300" cy="400110"/>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accent5"/>
                </a:solidFill>
              </a:rPr>
              <a:t>High availability Cluster</a:t>
            </a:r>
          </a:p>
        </p:txBody>
      </p:sp>
      <p:sp>
        <p:nvSpPr>
          <p:cNvPr id="34" name="TextBox 33">
            <a:extLst>
              <a:ext uri="{FF2B5EF4-FFF2-40B4-BE49-F238E27FC236}">
                <a16:creationId xmlns:a16="http://schemas.microsoft.com/office/drawing/2014/main" id="{5DC99AE5-894A-01C8-84A9-174B5E28AF94}"/>
              </a:ext>
            </a:extLst>
          </p:cNvPr>
          <p:cNvSpPr txBox="1"/>
          <p:nvPr/>
        </p:nvSpPr>
        <p:spPr>
          <a:xfrm>
            <a:off x="5410200" y="2395803"/>
            <a:ext cx="8788902" cy="523220"/>
          </a:xfrm>
          <a:prstGeom prst="rect">
            <a:avLst/>
          </a:prstGeom>
          <a:noFill/>
          <a:ln w="57150">
            <a:solidFill>
              <a:srgbClr val="361EEA"/>
            </a:solidFill>
          </a:ln>
        </p:spPr>
        <p:txBody>
          <a:bodyPr wrap="square">
            <a:spAutoFit/>
          </a:bodyPr>
          <a:lstStyle/>
          <a:p>
            <a:r>
              <a:rPr lang="en-US" sz="2800" dirty="0">
                <a:solidFill>
                  <a:schemeClr val="accent2"/>
                </a:solidFill>
              </a:rPr>
              <a:t>URL: https://prometheus.io/docs/alerting/latest/overview/</a:t>
            </a:r>
          </a:p>
        </p:txBody>
      </p:sp>
    </p:spTree>
    <p:extLst>
      <p:ext uri="{BB962C8B-B14F-4D97-AF65-F5344CB8AC3E}">
        <p14:creationId xmlns:p14="http://schemas.microsoft.com/office/powerpoint/2010/main" val="227408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3"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lt">
                                    <p:tmAbs val="50"/>
                                  </p:iterate>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lt">
                                    <p:tmAbs val="50"/>
                                  </p:iterate>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lt">
                                    <p:tmAbs val="50"/>
                                  </p:iterate>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50"/>
                                  </p:iterate>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50"/>
                                  </p:iterate>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iterate type="lt">
                                    <p:tmAbs val="50"/>
                                  </p:iterate>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type="lt">
                                    <p:tmAbs val="50"/>
                                  </p:iterate>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iterate type="lt">
                                    <p:tmAbs val="50"/>
                                  </p:iterate>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iterate type="lt">
                                    <p:tmAbs val="50"/>
                                  </p:iterate>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iterate type="lt">
                                    <p:tmAbs val="50"/>
                                  </p:iterate>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iterate type="lt">
                                    <p:tmAbs val="50"/>
                                  </p:iterate>
                                  <p:childTnLst>
                                    <p:set>
                                      <p:cBhvr>
                                        <p:cTn id="65" dur="1" fill="hold">
                                          <p:stCondLst>
                                            <p:cond delay="0"/>
                                          </p:stCondLst>
                                        </p:cTn>
                                        <p:tgtEl>
                                          <p:spTgt spid="2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iterate type="lt">
                                    <p:tmAbs val="50"/>
                                  </p:iterate>
                                  <p:childTnLst>
                                    <p:set>
                                      <p:cBhvr>
                                        <p:cTn id="69" dur="1" fill="hold">
                                          <p:stCondLst>
                                            <p:cond delay="0"/>
                                          </p:stCondLst>
                                        </p:cTn>
                                        <p:tgtEl>
                                          <p:spTgt spid="2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iterate type="lt">
                                    <p:tmAbs val="50"/>
                                  </p:iterate>
                                  <p:childTnLst>
                                    <p:set>
                                      <p:cBhvr>
                                        <p:cTn id="73" dur="1" fill="hold">
                                          <p:stCondLst>
                                            <p:cond delay="0"/>
                                          </p:stCondLst>
                                        </p:cTn>
                                        <p:tgtEl>
                                          <p:spTgt spid="3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left)">
                                      <p:cBhvr>
                                        <p:cTn id="78" dur="500"/>
                                        <p:tgtEl>
                                          <p:spTgt spid="34"/>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34">
                                            <p:txEl>
                                              <p:pRg st="0" end="0"/>
                                            </p:txEl>
                                          </p:spTgt>
                                        </p:tgtEl>
                                        <p:attrNameLst>
                                          <p:attrName>style.visibility</p:attrName>
                                        </p:attrNameLst>
                                      </p:cBhvr>
                                      <p:to>
                                        <p:strVal val="visible"/>
                                      </p:to>
                                    </p:set>
                                    <p:anim calcmode="lin" valueType="num">
                                      <p:cBhvr>
                                        <p:cTn id="83"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7" grpId="0" animBg="1"/>
      <p:bldP spid="13" grpId="0"/>
      <p:bldP spid="14" grpId="0"/>
      <p:bldP spid="15" grpId="0"/>
      <p:bldP spid="16" grpId="0"/>
      <p:bldP spid="17" grpId="0"/>
      <p:bldP spid="18" grpId="0"/>
      <p:bldP spid="19" grpId="0"/>
      <p:bldP spid="26" grpId="0"/>
      <p:bldP spid="27" grpId="0"/>
      <p:bldP spid="28" grpId="0"/>
      <p:bldP spid="29" grpId="0"/>
      <p:bldP spid="30" grpId="0"/>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FBAFD5-3FA9-B0B6-6EA3-84EA9A2F4ECD}"/>
              </a:ext>
            </a:extLst>
          </p:cNvPr>
          <p:cNvSpPr/>
          <p:nvPr/>
        </p:nvSpPr>
        <p:spPr>
          <a:xfrm>
            <a:off x="0" y="3455086"/>
            <a:ext cx="2393005" cy="4641164"/>
          </a:xfrm>
          <a:prstGeom prst="rect">
            <a:avLst/>
          </a:prstGeom>
          <a:ln>
            <a:solidFill>
              <a:srgbClr val="3D011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Alert Manager </a:t>
            </a:r>
          </a:p>
        </p:txBody>
      </p:sp>
      <p:sp>
        <p:nvSpPr>
          <p:cNvPr id="3" name="TextBox 2">
            <a:extLst>
              <a:ext uri="{FF2B5EF4-FFF2-40B4-BE49-F238E27FC236}">
                <a16:creationId xmlns:a16="http://schemas.microsoft.com/office/drawing/2014/main" id="{A68A892B-8BA9-64CE-B31D-A9BEDA3B6D87}"/>
              </a:ext>
            </a:extLst>
          </p:cNvPr>
          <p:cNvSpPr txBox="1"/>
          <p:nvPr/>
        </p:nvSpPr>
        <p:spPr>
          <a:xfrm>
            <a:off x="2393005" y="30540"/>
            <a:ext cx="12237395" cy="3385542"/>
          </a:xfrm>
          <a:prstGeom prst="rect">
            <a:avLst/>
          </a:prstGeom>
          <a:solidFill>
            <a:srgbClr val="4472C4"/>
          </a:solidFill>
        </p:spPr>
        <p:txBody>
          <a:bodyPr wrap="square">
            <a:spAutoFit/>
          </a:bodyPr>
          <a:lstStyle/>
          <a:p>
            <a:r>
              <a:rPr lang="en-US" sz="1600" dirty="0">
                <a:solidFill>
                  <a:schemeClr val="bg1"/>
                </a:solidFill>
              </a:rPr>
              <a:t>[root@master1 rules]# cd /etc/</a:t>
            </a:r>
            <a:r>
              <a:rPr lang="en-US" sz="1600" dirty="0" err="1">
                <a:solidFill>
                  <a:schemeClr val="bg1"/>
                </a:solidFill>
              </a:rPr>
              <a:t>prometheus</a:t>
            </a:r>
            <a:r>
              <a:rPr lang="en-US" sz="1600" dirty="0">
                <a:solidFill>
                  <a:schemeClr val="bg1"/>
                </a:solidFill>
              </a:rPr>
              <a:t>/rules/cluster1_rule.yaml </a:t>
            </a:r>
          </a:p>
          <a:p>
            <a:r>
              <a:rPr lang="en-US" sz="1600" dirty="0">
                <a:solidFill>
                  <a:schemeClr val="bg1"/>
                </a:solidFill>
              </a:rPr>
              <a:t>groups:</a:t>
            </a:r>
          </a:p>
          <a:p>
            <a:r>
              <a:rPr lang="en-US" sz="1600" dirty="0">
                <a:solidFill>
                  <a:schemeClr val="bg1"/>
                </a:solidFill>
              </a:rPr>
              <a:t> - name: cluster1</a:t>
            </a:r>
          </a:p>
          <a:p>
            <a:r>
              <a:rPr lang="en-US" sz="1600" dirty="0">
                <a:solidFill>
                  <a:schemeClr val="bg1"/>
                </a:solidFill>
              </a:rPr>
              <a:t>   interval: 15s</a:t>
            </a:r>
          </a:p>
          <a:p>
            <a:r>
              <a:rPr lang="en-US" sz="1600" dirty="0">
                <a:solidFill>
                  <a:schemeClr val="bg1"/>
                </a:solidFill>
              </a:rPr>
              <a:t>   rules:</a:t>
            </a:r>
          </a:p>
          <a:p>
            <a:r>
              <a:rPr lang="en-US" sz="1600" dirty="0">
                <a:solidFill>
                  <a:schemeClr val="bg1"/>
                </a:solidFill>
              </a:rPr>
              <a:t>   </a:t>
            </a:r>
            <a:r>
              <a:rPr lang="en-US" sz="1600" dirty="0">
                <a:solidFill>
                  <a:schemeClr val="bg1"/>
                </a:solidFill>
                <a:highlight>
                  <a:srgbClr val="FF00FF"/>
                </a:highlight>
              </a:rPr>
              <a:t>-  </a:t>
            </a:r>
            <a:r>
              <a:rPr lang="en-US" sz="1600" b="1" dirty="0">
                <a:solidFill>
                  <a:schemeClr val="bg1"/>
                </a:solidFill>
                <a:highlight>
                  <a:srgbClr val="FF00FF"/>
                </a:highlight>
              </a:rPr>
              <a:t>alert</a:t>
            </a:r>
            <a:r>
              <a:rPr lang="en-US" sz="1600" dirty="0">
                <a:solidFill>
                  <a:schemeClr val="bg1"/>
                </a:solidFill>
              </a:rPr>
              <a:t>: node_manager_cpu_5m</a:t>
            </a:r>
            <a:endParaRPr lang="en-US" sz="1600" dirty="0">
              <a:solidFill>
                <a:srgbClr val="00B050"/>
              </a:solidFill>
            </a:endParaRPr>
          </a:p>
          <a:p>
            <a:r>
              <a:rPr lang="en-US" sz="1600" dirty="0">
                <a:solidFill>
                  <a:schemeClr val="bg1"/>
                </a:solidFill>
              </a:rPr>
              <a:t>      expr: </a:t>
            </a:r>
            <a:r>
              <a:rPr lang="en-US" sz="1600" dirty="0">
                <a:solidFill>
                  <a:schemeClr val="accent4"/>
                </a:solidFill>
              </a:rPr>
              <a:t>sum</a:t>
            </a:r>
            <a:r>
              <a:rPr lang="en-US" sz="1600" dirty="0">
                <a:solidFill>
                  <a:schemeClr val="accent2"/>
                </a:solidFill>
              </a:rPr>
              <a:t>((rate(</a:t>
            </a:r>
            <a:r>
              <a:rPr lang="en-US" sz="1600" dirty="0" err="1">
                <a:solidFill>
                  <a:schemeClr val="accent2"/>
                </a:solidFill>
              </a:rPr>
              <a:t>node_cpu_seconds_total</a:t>
            </a:r>
            <a:r>
              <a:rPr lang="en-US" sz="1600" dirty="0">
                <a:solidFill>
                  <a:schemeClr val="accent2"/>
                </a:solidFill>
              </a:rPr>
              <a:t>{instance="192.168.1.31:9100",job="node-</a:t>
            </a:r>
            <a:r>
              <a:rPr lang="en-US" sz="1600" dirty="0" err="1">
                <a:solidFill>
                  <a:schemeClr val="accent2"/>
                </a:solidFill>
              </a:rPr>
              <a:t>exporter",mode</a:t>
            </a:r>
            <a:r>
              <a:rPr lang="en-US" sz="1600" dirty="0">
                <a:solidFill>
                  <a:schemeClr val="accent2"/>
                </a:solidFill>
              </a:rPr>
              <a:t>="user"}[5m]))) </a:t>
            </a:r>
            <a:r>
              <a:rPr lang="en-US" sz="1600" dirty="0">
                <a:solidFill>
                  <a:schemeClr val="accent1"/>
                </a:solidFill>
              </a:rPr>
              <a:t>&gt; 0</a:t>
            </a:r>
          </a:p>
          <a:p>
            <a:r>
              <a:rPr lang="en-US" sz="1600" dirty="0">
                <a:solidFill>
                  <a:schemeClr val="bg1"/>
                </a:solidFill>
              </a:rPr>
              <a:t>      for: 10m</a:t>
            </a:r>
            <a:endParaRPr lang="en-US" sz="1400" dirty="0">
              <a:solidFill>
                <a:srgbClr val="00B050"/>
              </a:solidFill>
            </a:endParaRPr>
          </a:p>
          <a:p>
            <a:r>
              <a:rPr lang="en-US" sz="1600" dirty="0">
                <a:solidFill>
                  <a:schemeClr val="bg1"/>
                </a:solidFill>
              </a:rPr>
              <a:t>      </a:t>
            </a:r>
            <a:r>
              <a:rPr lang="en-US" sz="1600" dirty="0" err="1">
                <a:solidFill>
                  <a:schemeClr val="bg1"/>
                </a:solidFill>
              </a:rPr>
              <a:t>keep_firing_for</a:t>
            </a:r>
            <a:r>
              <a:rPr lang="en-US" sz="1600" dirty="0">
                <a:solidFill>
                  <a:schemeClr val="bg1"/>
                </a:solidFill>
              </a:rPr>
              <a:t>: 0s</a:t>
            </a:r>
          </a:p>
          <a:p>
            <a:r>
              <a:rPr lang="en-US" sz="1600" dirty="0">
                <a:solidFill>
                  <a:schemeClr val="bg1"/>
                </a:solidFill>
              </a:rPr>
              <a:t>      labels:</a:t>
            </a:r>
          </a:p>
          <a:p>
            <a:r>
              <a:rPr lang="en-US" sz="1600" dirty="0">
                <a:solidFill>
                  <a:schemeClr val="bg1"/>
                </a:solidFill>
              </a:rPr>
              <a:t>          severity: critical</a:t>
            </a:r>
          </a:p>
          <a:p>
            <a:r>
              <a:rPr lang="en-US" sz="1600" dirty="0">
                <a:solidFill>
                  <a:schemeClr val="bg1"/>
                </a:solidFill>
              </a:rPr>
              <a:t>      annotations:</a:t>
            </a:r>
            <a:endParaRPr lang="en-US" sz="1600" dirty="0">
              <a:solidFill>
                <a:srgbClr val="00B050"/>
              </a:solidFill>
            </a:endParaRPr>
          </a:p>
          <a:p>
            <a:r>
              <a:rPr lang="en-US" sz="1600" dirty="0">
                <a:solidFill>
                  <a:schemeClr val="bg1"/>
                </a:solidFill>
              </a:rPr>
              <a:t>          description: </a:t>
            </a:r>
            <a:r>
              <a:rPr lang="en-US" sz="1600" dirty="0" err="1">
                <a:solidFill>
                  <a:schemeClr val="bg1"/>
                </a:solidFill>
              </a:rPr>
              <a:t>node_manager</a:t>
            </a:r>
            <a:r>
              <a:rPr lang="en-US" sz="1600" dirty="0">
                <a:solidFill>
                  <a:schemeClr val="bg1"/>
                </a:solidFill>
              </a:rPr>
              <a:t> </a:t>
            </a:r>
          </a:p>
        </p:txBody>
      </p:sp>
      <p:sp>
        <p:nvSpPr>
          <p:cNvPr id="4" name="Rectangle 3">
            <a:extLst>
              <a:ext uri="{FF2B5EF4-FFF2-40B4-BE49-F238E27FC236}">
                <a16:creationId xmlns:a16="http://schemas.microsoft.com/office/drawing/2014/main" id="{5439CD25-959F-0C95-53ED-711A31641867}"/>
              </a:ext>
            </a:extLst>
          </p:cNvPr>
          <p:cNvSpPr/>
          <p:nvPr/>
        </p:nvSpPr>
        <p:spPr>
          <a:xfrm>
            <a:off x="0" y="1"/>
            <a:ext cx="2393005" cy="34294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Prometheus Server</a:t>
            </a:r>
          </a:p>
        </p:txBody>
      </p:sp>
      <p:sp>
        <p:nvSpPr>
          <p:cNvPr id="5" name="TextBox 4">
            <a:extLst>
              <a:ext uri="{FF2B5EF4-FFF2-40B4-BE49-F238E27FC236}">
                <a16:creationId xmlns:a16="http://schemas.microsoft.com/office/drawing/2014/main" id="{7B3CF23E-1223-31BB-628C-7FD8E1A6ADA4}"/>
              </a:ext>
            </a:extLst>
          </p:cNvPr>
          <p:cNvSpPr txBox="1"/>
          <p:nvPr/>
        </p:nvSpPr>
        <p:spPr>
          <a:xfrm>
            <a:off x="2393004" y="3441751"/>
            <a:ext cx="12237395" cy="2031325"/>
          </a:xfrm>
          <a:prstGeom prst="rect">
            <a:avLst/>
          </a:prstGeom>
          <a:solidFill>
            <a:srgbClr val="4472C4"/>
          </a:solidFill>
          <a:ln>
            <a:noFill/>
          </a:ln>
        </p:spPr>
        <p:txBody>
          <a:bodyPr wrap="square">
            <a:spAutoFit/>
          </a:bodyPr>
          <a:lstStyle/>
          <a:p>
            <a:r>
              <a:rPr lang="en-US" sz="1800" dirty="0">
                <a:solidFill>
                  <a:schemeClr val="bg1"/>
                </a:solidFill>
              </a:rPr>
              <a:t>[root@workernode1 ~]#  vi /etc/alertmanager/</a:t>
            </a:r>
            <a:r>
              <a:rPr lang="en-US" sz="1800" dirty="0" err="1">
                <a:solidFill>
                  <a:schemeClr val="bg1"/>
                </a:solidFill>
              </a:rPr>
              <a:t>alertmanager.yml</a:t>
            </a:r>
            <a:endParaRPr lang="en-US" sz="1800" dirty="0">
              <a:solidFill>
                <a:schemeClr val="bg1"/>
              </a:solidFill>
            </a:endParaRPr>
          </a:p>
          <a:p>
            <a:r>
              <a:rPr lang="en-US" dirty="0">
                <a:solidFill>
                  <a:schemeClr val="bg1"/>
                </a:solidFill>
              </a:rPr>
              <a:t>route:</a:t>
            </a:r>
          </a:p>
          <a:p>
            <a:r>
              <a:rPr lang="en-US" dirty="0">
                <a:solidFill>
                  <a:schemeClr val="bg1"/>
                </a:solidFill>
              </a:rPr>
              <a:t>  </a:t>
            </a:r>
            <a:r>
              <a:rPr lang="en-US" dirty="0" err="1">
                <a:solidFill>
                  <a:schemeClr val="bg1"/>
                </a:solidFill>
              </a:rPr>
              <a:t>group_by</a:t>
            </a:r>
            <a:r>
              <a:rPr lang="en-US" dirty="0">
                <a:solidFill>
                  <a:schemeClr val="bg1"/>
                </a:solidFill>
              </a:rPr>
              <a:t>: ['cluster1']</a:t>
            </a:r>
          </a:p>
          <a:p>
            <a:r>
              <a:rPr lang="en-US" dirty="0">
                <a:solidFill>
                  <a:schemeClr val="bg1"/>
                </a:solidFill>
              </a:rPr>
              <a:t>  </a:t>
            </a:r>
            <a:r>
              <a:rPr lang="en-US" dirty="0" err="1">
                <a:solidFill>
                  <a:schemeClr val="bg1"/>
                </a:solidFill>
              </a:rPr>
              <a:t>group_wait</a:t>
            </a:r>
            <a:r>
              <a:rPr lang="en-US" dirty="0">
                <a:solidFill>
                  <a:schemeClr val="bg1"/>
                </a:solidFill>
              </a:rPr>
              <a:t>: 30s</a:t>
            </a:r>
          </a:p>
          <a:p>
            <a:r>
              <a:rPr lang="en-US" dirty="0">
                <a:solidFill>
                  <a:schemeClr val="bg1"/>
                </a:solidFill>
              </a:rPr>
              <a:t>  </a:t>
            </a:r>
            <a:r>
              <a:rPr lang="en-US" dirty="0" err="1">
                <a:solidFill>
                  <a:schemeClr val="bg1"/>
                </a:solidFill>
              </a:rPr>
              <a:t>group_interval</a:t>
            </a:r>
            <a:r>
              <a:rPr lang="en-US" dirty="0">
                <a:solidFill>
                  <a:schemeClr val="bg1"/>
                </a:solidFill>
              </a:rPr>
              <a:t>: 5m</a:t>
            </a:r>
          </a:p>
          <a:p>
            <a:r>
              <a:rPr lang="en-US" dirty="0">
                <a:solidFill>
                  <a:schemeClr val="bg1"/>
                </a:solidFill>
              </a:rPr>
              <a:t>  </a:t>
            </a:r>
            <a:r>
              <a:rPr lang="en-US" dirty="0" err="1">
                <a:solidFill>
                  <a:schemeClr val="bg1"/>
                </a:solidFill>
              </a:rPr>
              <a:t>repeat_interval</a:t>
            </a:r>
            <a:r>
              <a:rPr lang="en-US" dirty="0">
                <a:solidFill>
                  <a:schemeClr val="bg1"/>
                </a:solidFill>
              </a:rPr>
              <a:t>: 1h</a:t>
            </a:r>
          </a:p>
          <a:p>
            <a:r>
              <a:rPr lang="en-US" dirty="0">
                <a:solidFill>
                  <a:schemeClr val="bg1"/>
                </a:solidFill>
              </a:rPr>
              <a:t>  receiver: 'webhook'</a:t>
            </a:r>
          </a:p>
        </p:txBody>
      </p:sp>
      <p:sp>
        <p:nvSpPr>
          <p:cNvPr id="7" name="Rectangle 6">
            <a:extLst>
              <a:ext uri="{FF2B5EF4-FFF2-40B4-BE49-F238E27FC236}">
                <a16:creationId xmlns:a16="http://schemas.microsoft.com/office/drawing/2014/main" id="{6694AC8C-85B6-3A9A-C404-E046B5A2B5AE}"/>
              </a:ext>
            </a:extLst>
          </p:cNvPr>
          <p:cNvSpPr/>
          <p:nvPr/>
        </p:nvSpPr>
        <p:spPr>
          <a:xfrm>
            <a:off x="2393005" y="5459741"/>
            <a:ext cx="4019827" cy="1219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receivers:</a:t>
            </a:r>
          </a:p>
          <a:p>
            <a:r>
              <a:rPr lang="en-US" dirty="0"/>
              <a:t>  - name: 'webhook'</a:t>
            </a:r>
          </a:p>
          <a:p>
            <a:r>
              <a:rPr lang="en-US" dirty="0"/>
              <a:t>    </a:t>
            </a:r>
            <a:r>
              <a:rPr lang="en-US" dirty="0" err="1"/>
              <a:t>webhook_configs</a:t>
            </a:r>
            <a:r>
              <a:rPr lang="en-US" dirty="0"/>
              <a:t>:</a:t>
            </a:r>
          </a:p>
          <a:p>
            <a:r>
              <a:rPr lang="en-US" dirty="0"/>
              <a:t>      - url: 'http://192.168.1.32:5001/'</a:t>
            </a:r>
          </a:p>
        </p:txBody>
      </p:sp>
      <p:sp>
        <p:nvSpPr>
          <p:cNvPr id="8" name="Rectangle 7">
            <a:extLst>
              <a:ext uri="{FF2B5EF4-FFF2-40B4-BE49-F238E27FC236}">
                <a16:creationId xmlns:a16="http://schemas.microsoft.com/office/drawing/2014/main" id="{8929208C-E398-8AC1-6B1F-85C2CE90E100}"/>
              </a:ext>
            </a:extLst>
          </p:cNvPr>
          <p:cNvSpPr/>
          <p:nvPr/>
        </p:nvSpPr>
        <p:spPr>
          <a:xfrm>
            <a:off x="2393005" y="6625573"/>
            <a:ext cx="12237395" cy="14706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err="1"/>
              <a:t>inhibit_rules</a:t>
            </a:r>
            <a:r>
              <a:rPr lang="en-US" dirty="0"/>
              <a:t>:</a:t>
            </a:r>
          </a:p>
          <a:p>
            <a:r>
              <a:rPr lang="en-US" dirty="0"/>
              <a:t>  - </a:t>
            </a:r>
            <a:r>
              <a:rPr lang="en-US" dirty="0" err="1"/>
              <a:t>source_match</a:t>
            </a:r>
            <a:r>
              <a:rPr lang="en-US" dirty="0"/>
              <a:t>:</a:t>
            </a:r>
          </a:p>
          <a:p>
            <a:r>
              <a:rPr lang="en-US" dirty="0"/>
              <a:t>      severity: 'critical'</a:t>
            </a:r>
          </a:p>
          <a:p>
            <a:r>
              <a:rPr lang="en-US" dirty="0"/>
              <a:t>    </a:t>
            </a:r>
            <a:r>
              <a:rPr lang="en-US" dirty="0" err="1"/>
              <a:t>target_match</a:t>
            </a:r>
            <a:r>
              <a:rPr lang="en-US" dirty="0"/>
              <a:t>:</a:t>
            </a:r>
          </a:p>
          <a:p>
            <a:r>
              <a:rPr lang="en-US" dirty="0"/>
              <a:t>      severity: 'warning'</a:t>
            </a:r>
          </a:p>
        </p:txBody>
      </p:sp>
      <p:sp>
        <p:nvSpPr>
          <p:cNvPr id="2" name="Rectangle 1">
            <a:extLst>
              <a:ext uri="{FF2B5EF4-FFF2-40B4-BE49-F238E27FC236}">
                <a16:creationId xmlns:a16="http://schemas.microsoft.com/office/drawing/2014/main" id="{D3E3F911-69A2-D2F7-3848-3A1B96661514}"/>
              </a:ext>
            </a:extLst>
          </p:cNvPr>
          <p:cNvSpPr/>
          <p:nvPr/>
        </p:nvSpPr>
        <p:spPr>
          <a:xfrm>
            <a:off x="6412832" y="5466408"/>
            <a:ext cx="8217567" cy="2240677"/>
          </a:xfrm>
          <a:prstGeom prst="rect">
            <a:avLst/>
          </a:prstGeom>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t>receivers:  </a:t>
            </a:r>
          </a:p>
          <a:p>
            <a:r>
              <a:rPr lang="en-US" dirty="0"/>
              <a:t>- name: '</a:t>
            </a:r>
            <a:r>
              <a:rPr lang="en-US" dirty="0" err="1"/>
              <a:t>email_notifications</a:t>
            </a:r>
            <a:r>
              <a:rPr lang="en-US" dirty="0"/>
              <a:t>'  </a:t>
            </a:r>
          </a:p>
          <a:p>
            <a:r>
              <a:rPr lang="en-US" dirty="0"/>
              <a:t>  </a:t>
            </a:r>
            <a:r>
              <a:rPr lang="en-US" dirty="0" err="1"/>
              <a:t>email_configs</a:t>
            </a:r>
            <a:r>
              <a:rPr lang="en-US" dirty="0"/>
              <a:t>:  </a:t>
            </a:r>
          </a:p>
          <a:p>
            <a:r>
              <a:rPr lang="en-US" dirty="0"/>
              <a:t>  - to: 'recipient@example.com'  </a:t>
            </a:r>
          </a:p>
          <a:p>
            <a:r>
              <a:rPr lang="en-US" dirty="0"/>
              <a:t>    from: 'alertmanager@example.com'  </a:t>
            </a:r>
          </a:p>
          <a:p>
            <a:r>
              <a:rPr lang="en-US" dirty="0"/>
              <a:t>    </a:t>
            </a:r>
            <a:r>
              <a:rPr lang="en-US" dirty="0" err="1"/>
              <a:t>smarthost</a:t>
            </a:r>
            <a:r>
              <a:rPr lang="en-US" dirty="0"/>
              <a:t>: 'smtp.example.com:587'  </a:t>
            </a:r>
          </a:p>
          <a:p>
            <a:r>
              <a:rPr lang="en-US" dirty="0"/>
              <a:t>    </a:t>
            </a:r>
            <a:r>
              <a:rPr lang="en-US" dirty="0" err="1"/>
              <a:t>auth_username</a:t>
            </a:r>
            <a:r>
              <a:rPr lang="en-US" dirty="0"/>
              <a:t>: '</a:t>
            </a:r>
            <a:r>
              <a:rPr lang="en-US" dirty="0" err="1"/>
              <a:t>smtp_user</a:t>
            </a:r>
            <a:r>
              <a:rPr lang="en-US" dirty="0"/>
              <a:t>'  </a:t>
            </a:r>
          </a:p>
          <a:p>
            <a:r>
              <a:rPr lang="en-US" dirty="0"/>
              <a:t>    </a:t>
            </a:r>
            <a:r>
              <a:rPr lang="en-US" dirty="0" err="1"/>
              <a:t>auth_password</a:t>
            </a:r>
            <a:r>
              <a:rPr lang="en-US" dirty="0"/>
              <a:t>: '</a:t>
            </a:r>
            <a:r>
              <a:rPr lang="en-US" dirty="0" err="1"/>
              <a:t>smtp_password</a:t>
            </a:r>
            <a:r>
              <a:rPr lang="en-US" dirty="0"/>
              <a:t>' </a:t>
            </a:r>
          </a:p>
        </p:txBody>
      </p:sp>
    </p:spTree>
    <p:extLst>
      <p:ext uri="{BB962C8B-B14F-4D97-AF65-F5344CB8AC3E}">
        <p14:creationId xmlns:p14="http://schemas.microsoft.com/office/powerpoint/2010/main" val="343919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lt">
                                    <p:tmAbs val="50"/>
                                  </p:iterate>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par>
                          <p:cTn id="14" fill="hold">
                            <p:stCondLst>
                              <p:cond delay="251"/>
                            </p:stCondLst>
                            <p:childTnLst>
                              <p:par>
                                <p:cTn id="15" presetID="1" presetClass="entr" presetSubtype="0" fill="hold" grpId="0" nodeType="afterEffect">
                                  <p:stCondLst>
                                    <p:cond delay="0"/>
                                  </p:stCondLst>
                                  <p:iterate type="lt">
                                    <p:tmAbs val="50"/>
                                  </p:iterate>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par>
                          <p:cTn id="17" fill="hold">
                            <p:stCondLst>
                              <p:cond delay="1252"/>
                            </p:stCondLst>
                            <p:childTnLst>
                              <p:par>
                                <p:cTn id="18" presetID="1" presetClass="entr" presetSubtype="0" fill="hold" grpId="0" nodeType="afterEffect">
                                  <p:stCondLst>
                                    <p:cond delay="0"/>
                                  </p:stCondLst>
                                  <p:iterate type="lt">
                                    <p:tmAbs val="50"/>
                                  </p:iterate>
                                  <p:childTnLst>
                                    <p:set>
                                      <p:cBhvr>
                                        <p:cTn id="19" dur="1" fill="hold">
                                          <p:stCondLst>
                                            <p:cond delay="0"/>
                                          </p:stCondLst>
                                        </p:cTn>
                                        <p:tgtEl>
                                          <p:spTgt spid="5">
                                            <p:txEl>
                                              <p:pRg st="3" end="3"/>
                                            </p:txEl>
                                          </p:spTgt>
                                        </p:tgtEl>
                                        <p:attrNameLst>
                                          <p:attrName>style.visibility</p:attrName>
                                        </p:attrNameLst>
                                      </p:cBhvr>
                                      <p:to>
                                        <p:strVal val="visible"/>
                                      </p:to>
                                    </p:set>
                                  </p:childTnLst>
                                </p:cTn>
                              </p:par>
                            </p:childTnLst>
                          </p:cTn>
                        </p:par>
                        <p:par>
                          <p:cTn id="20" fill="hold">
                            <p:stCondLst>
                              <p:cond delay="1903"/>
                            </p:stCondLst>
                            <p:childTnLst>
                              <p:par>
                                <p:cTn id="21" presetID="1" presetClass="entr" presetSubtype="0" fill="hold" grpId="0" nodeType="afterEffect">
                                  <p:stCondLst>
                                    <p:cond delay="0"/>
                                  </p:stCondLst>
                                  <p:iterate type="lt">
                                    <p:tmAbs val="50"/>
                                  </p:iterate>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par>
                          <p:cTn id="23" fill="hold">
                            <p:stCondLst>
                              <p:cond delay="2704"/>
                            </p:stCondLst>
                            <p:childTnLst>
                              <p:par>
                                <p:cTn id="24" presetID="1" presetClass="entr" presetSubtype="0" fill="hold" grpId="0" nodeType="afterEffect">
                                  <p:stCondLst>
                                    <p:cond delay="0"/>
                                  </p:stCondLst>
                                  <p:iterate type="lt">
                                    <p:tmAbs val="50"/>
                                  </p:iterate>
                                  <p:childTnLst>
                                    <p:set>
                                      <p:cBhvr>
                                        <p:cTn id="25" dur="1" fill="hold">
                                          <p:stCondLst>
                                            <p:cond delay="0"/>
                                          </p:stCondLst>
                                        </p:cTn>
                                        <p:tgtEl>
                                          <p:spTgt spid="5">
                                            <p:txEl>
                                              <p:pRg st="5" end="5"/>
                                            </p:txEl>
                                          </p:spTgt>
                                        </p:tgtEl>
                                        <p:attrNameLst>
                                          <p:attrName>style.visibility</p:attrName>
                                        </p:attrNameLst>
                                      </p:cBhvr>
                                      <p:to>
                                        <p:strVal val="visible"/>
                                      </p:to>
                                    </p:set>
                                  </p:childTnLst>
                                </p:cTn>
                              </p:par>
                            </p:childTnLst>
                          </p:cTn>
                        </p:par>
                        <p:par>
                          <p:cTn id="26" fill="hold">
                            <p:stCondLst>
                              <p:cond delay="3555"/>
                            </p:stCondLst>
                            <p:childTnLst>
                              <p:par>
                                <p:cTn id="27" presetID="1" presetClass="entr" presetSubtype="0" fill="hold" grpId="0" nodeType="afterEffect">
                                  <p:stCondLst>
                                    <p:cond delay="0"/>
                                  </p:stCondLst>
                                  <p:iterate type="lt">
                                    <p:tmAbs val="50"/>
                                  </p:iterate>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type="lt">
                                    <p:tmAbs val="50"/>
                                  </p:iterate>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50"/>
                                  </p:iterate>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type="lt">
                                    <p:tmAbs val="50"/>
                                  </p:iterate>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P spid="7" grpId="0" animBg="1"/>
      <p:bldP spid="8"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8D1AEF-97CA-FB92-AC34-E1D0E37D390D}"/>
              </a:ext>
            </a:extLst>
          </p:cNvPr>
          <p:cNvSpPr txBox="1"/>
          <p:nvPr/>
        </p:nvSpPr>
        <p:spPr>
          <a:xfrm>
            <a:off x="81419" y="294021"/>
            <a:ext cx="14467561" cy="1077218"/>
          </a:xfrm>
          <a:prstGeom prst="rect">
            <a:avLst/>
          </a:prstGeom>
          <a:noFill/>
        </p:spPr>
        <p:txBody>
          <a:bodyPr wrap="square">
            <a:spAutoFit/>
          </a:bodyPr>
          <a:lstStyle/>
          <a:p>
            <a:r>
              <a:rPr lang="en-US" sz="3200" dirty="0">
                <a:solidFill>
                  <a:schemeClr val="bg1"/>
                </a:solidFill>
              </a:rPr>
              <a:t>Prometheus stands as a prominent open-source solution within the realm of monitoring and alerting systems. </a:t>
            </a:r>
          </a:p>
        </p:txBody>
      </p:sp>
      <p:sp>
        <p:nvSpPr>
          <p:cNvPr id="8" name="TextBox 7">
            <a:extLst>
              <a:ext uri="{FF2B5EF4-FFF2-40B4-BE49-F238E27FC236}">
                <a16:creationId xmlns:a16="http://schemas.microsoft.com/office/drawing/2014/main" id="{9FEAFCAD-A65E-C0DC-38D8-95AA93FC51E9}"/>
              </a:ext>
            </a:extLst>
          </p:cNvPr>
          <p:cNvSpPr txBox="1"/>
          <p:nvPr/>
        </p:nvSpPr>
        <p:spPr>
          <a:xfrm>
            <a:off x="81419" y="1477472"/>
            <a:ext cx="14467561" cy="584775"/>
          </a:xfrm>
          <a:prstGeom prst="rect">
            <a:avLst/>
          </a:prstGeom>
          <a:noFill/>
        </p:spPr>
        <p:txBody>
          <a:bodyPr wrap="square">
            <a:spAutoFit/>
          </a:bodyPr>
          <a:lstStyle/>
          <a:p>
            <a:r>
              <a:rPr lang="en-US" sz="3200" dirty="0">
                <a:solidFill>
                  <a:schemeClr val="bg1"/>
                </a:solidFill>
              </a:rPr>
              <a:t>It is Written in Go language and licensed </a:t>
            </a:r>
            <a:r>
              <a:rPr lang="en-US" sz="3200" b="1" dirty="0">
                <a:solidFill>
                  <a:schemeClr val="accent2"/>
                </a:solidFill>
              </a:rPr>
              <a:t>under Apache2</a:t>
            </a:r>
            <a:r>
              <a:rPr lang="en-US" sz="3200" dirty="0">
                <a:solidFill>
                  <a:schemeClr val="bg1"/>
                </a:solidFill>
              </a:rPr>
              <a:t>.</a:t>
            </a:r>
          </a:p>
        </p:txBody>
      </p:sp>
      <p:sp>
        <p:nvSpPr>
          <p:cNvPr id="9" name="TextBox 8">
            <a:extLst>
              <a:ext uri="{FF2B5EF4-FFF2-40B4-BE49-F238E27FC236}">
                <a16:creationId xmlns:a16="http://schemas.microsoft.com/office/drawing/2014/main" id="{DFF1EF42-7A00-E101-9B64-617FE4E1442D}"/>
              </a:ext>
            </a:extLst>
          </p:cNvPr>
          <p:cNvSpPr txBox="1"/>
          <p:nvPr/>
        </p:nvSpPr>
        <p:spPr>
          <a:xfrm>
            <a:off x="162839" y="3872365"/>
            <a:ext cx="14467561" cy="1077218"/>
          </a:xfrm>
          <a:prstGeom prst="rect">
            <a:avLst/>
          </a:prstGeom>
          <a:noFill/>
        </p:spPr>
        <p:txBody>
          <a:bodyPr wrap="square">
            <a:spAutoFit/>
          </a:bodyPr>
          <a:lstStyle/>
          <a:p>
            <a:r>
              <a:rPr lang="en-US" sz="3200" dirty="0">
                <a:solidFill>
                  <a:schemeClr val="bg1"/>
                </a:solidFill>
              </a:rPr>
              <a:t>In 2016, the Prometheus project become a part of Cloud Native </a:t>
            </a:r>
          </a:p>
          <a:p>
            <a:r>
              <a:rPr lang="en-US" sz="3200" dirty="0">
                <a:solidFill>
                  <a:schemeClr val="bg1"/>
                </a:solidFill>
              </a:rPr>
              <a:t>Computing Foundation (</a:t>
            </a:r>
            <a:r>
              <a:rPr lang="en-US" sz="3200" b="1" dirty="0">
                <a:solidFill>
                  <a:schemeClr val="accent2"/>
                </a:solidFill>
              </a:rPr>
              <a:t>CNCB</a:t>
            </a:r>
            <a:r>
              <a:rPr lang="en-US" sz="3200" dirty="0">
                <a:solidFill>
                  <a:schemeClr val="bg1"/>
                </a:solidFill>
              </a:rPr>
              <a:t>). </a:t>
            </a:r>
          </a:p>
        </p:txBody>
      </p:sp>
      <p:sp>
        <p:nvSpPr>
          <p:cNvPr id="10" name="TextBox 9">
            <a:extLst>
              <a:ext uri="{FF2B5EF4-FFF2-40B4-BE49-F238E27FC236}">
                <a16:creationId xmlns:a16="http://schemas.microsoft.com/office/drawing/2014/main" id="{0E7D72FB-C51D-6A65-C57A-458034E09DEC}"/>
              </a:ext>
            </a:extLst>
          </p:cNvPr>
          <p:cNvSpPr txBox="1"/>
          <p:nvPr/>
        </p:nvSpPr>
        <p:spPr>
          <a:xfrm>
            <a:off x="81417" y="2168480"/>
            <a:ext cx="14467561" cy="584775"/>
          </a:xfrm>
          <a:prstGeom prst="rect">
            <a:avLst/>
          </a:prstGeom>
          <a:noFill/>
        </p:spPr>
        <p:txBody>
          <a:bodyPr wrap="square">
            <a:spAutoFit/>
          </a:bodyPr>
          <a:lstStyle/>
          <a:p>
            <a:r>
              <a:rPr lang="en-US" sz="3200" dirty="0">
                <a:solidFill>
                  <a:schemeClr val="bg1"/>
                </a:solidFill>
              </a:rPr>
              <a:t>It's a </a:t>
            </a:r>
            <a:r>
              <a:rPr lang="en-US" sz="3200" b="1" dirty="0">
                <a:solidFill>
                  <a:schemeClr val="accent2"/>
                </a:solidFill>
              </a:rPr>
              <a:t>metric-based</a:t>
            </a:r>
            <a:r>
              <a:rPr lang="en-US" sz="3200" dirty="0">
                <a:solidFill>
                  <a:schemeClr val="bg1"/>
                </a:solidFill>
              </a:rPr>
              <a:t> monitoring system developed by </a:t>
            </a:r>
            <a:r>
              <a:rPr lang="en-US" sz="3200" b="1" dirty="0">
                <a:solidFill>
                  <a:schemeClr val="accent2"/>
                </a:solidFill>
              </a:rPr>
              <a:t>SoundCloud in 2012</a:t>
            </a:r>
          </a:p>
        </p:txBody>
      </p:sp>
      <p:sp>
        <p:nvSpPr>
          <p:cNvPr id="2" name="TextBox 1">
            <a:extLst>
              <a:ext uri="{FF2B5EF4-FFF2-40B4-BE49-F238E27FC236}">
                <a16:creationId xmlns:a16="http://schemas.microsoft.com/office/drawing/2014/main" id="{68C4008A-98BB-D79A-19D6-2719541B15E1}"/>
              </a:ext>
            </a:extLst>
          </p:cNvPr>
          <p:cNvSpPr txBox="1"/>
          <p:nvPr/>
        </p:nvSpPr>
        <p:spPr>
          <a:xfrm>
            <a:off x="81419" y="2751118"/>
            <a:ext cx="14467561" cy="1077218"/>
          </a:xfrm>
          <a:prstGeom prst="rect">
            <a:avLst/>
          </a:prstGeom>
          <a:noFill/>
        </p:spPr>
        <p:txBody>
          <a:bodyPr wrap="square">
            <a:spAutoFit/>
          </a:bodyPr>
          <a:lstStyle/>
          <a:p>
            <a:r>
              <a:rPr lang="en-US" sz="3200" dirty="0">
                <a:solidFill>
                  <a:schemeClr val="bg1"/>
                </a:solidFill>
              </a:rPr>
              <a:t>Prometheus offers a multi-dimensional data model, operational simplicity, scalable data collection, </a:t>
            </a:r>
            <a:r>
              <a:rPr lang="en-US" sz="3200" b="1" dirty="0">
                <a:solidFill>
                  <a:schemeClr val="accent2"/>
                </a:solidFill>
              </a:rPr>
              <a:t>Time series DB </a:t>
            </a:r>
            <a:r>
              <a:rPr lang="en-US" sz="3200" dirty="0">
                <a:solidFill>
                  <a:schemeClr val="bg1"/>
                </a:solidFill>
              </a:rPr>
              <a:t>and a powerful query language, all in a single tool.</a:t>
            </a:r>
          </a:p>
        </p:txBody>
      </p:sp>
      <p:sp>
        <p:nvSpPr>
          <p:cNvPr id="4" name="TextBox 3">
            <a:extLst>
              <a:ext uri="{FF2B5EF4-FFF2-40B4-BE49-F238E27FC236}">
                <a16:creationId xmlns:a16="http://schemas.microsoft.com/office/drawing/2014/main" id="{AE4BF507-D473-897C-8481-B904B108B993}"/>
              </a:ext>
            </a:extLst>
          </p:cNvPr>
          <p:cNvSpPr txBox="1"/>
          <p:nvPr/>
        </p:nvSpPr>
        <p:spPr>
          <a:xfrm>
            <a:off x="162839" y="4984850"/>
            <a:ext cx="14467561" cy="1077218"/>
          </a:xfrm>
          <a:prstGeom prst="rect">
            <a:avLst/>
          </a:prstGeom>
          <a:noFill/>
        </p:spPr>
        <p:txBody>
          <a:bodyPr wrap="square">
            <a:spAutoFit/>
          </a:bodyPr>
          <a:lstStyle/>
          <a:p>
            <a:r>
              <a:rPr lang="en-US" sz="3200" dirty="0">
                <a:solidFill>
                  <a:schemeClr val="bg1"/>
                </a:solidFill>
              </a:rPr>
              <a:t>Prometheus has continued to evolve, with its latest stable </a:t>
            </a:r>
          </a:p>
          <a:p>
            <a:r>
              <a:rPr lang="en-US" sz="3200" dirty="0">
                <a:solidFill>
                  <a:schemeClr val="bg1"/>
                </a:solidFill>
              </a:rPr>
              <a:t>release being </a:t>
            </a:r>
            <a:r>
              <a:rPr lang="en-US" sz="3200" b="1" dirty="0">
                <a:solidFill>
                  <a:schemeClr val="accent2"/>
                </a:solidFill>
              </a:rPr>
              <a:t>version 2.53.0 </a:t>
            </a:r>
            <a:r>
              <a:rPr lang="en-US" sz="3200" dirty="0">
                <a:solidFill>
                  <a:schemeClr val="bg1"/>
                </a:solidFill>
              </a:rPr>
              <a:t>as of June 2024</a:t>
            </a:r>
          </a:p>
        </p:txBody>
      </p:sp>
      <p:sp>
        <p:nvSpPr>
          <p:cNvPr id="5" name="TextBox 4">
            <a:extLst>
              <a:ext uri="{FF2B5EF4-FFF2-40B4-BE49-F238E27FC236}">
                <a16:creationId xmlns:a16="http://schemas.microsoft.com/office/drawing/2014/main" id="{6FAA8CAF-51EE-DAE2-E7BF-EE40537A2F1E}"/>
              </a:ext>
            </a:extLst>
          </p:cNvPr>
          <p:cNvSpPr txBox="1"/>
          <p:nvPr/>
        </p:nvSpPr>
        <p:spPr>
          <a:xfrm>
            <a:off x="162839" y="6095730"/>
            <a:ext cx="14467561" cy="1077218"/>
          </a:xfrm>
          <a:prstGeom prst="rect">
            <a:avLst/>
          </a:prstGeom>
          <a:noFill/>
        </p:spPr>
        <p:txBody>
          <a:bodyPr wrap="square">
            <a:spAutoFit/>
          </a:bodyPr>
          <a:lstStyle/>
          <a:p>
            <a:r>
              <a:rPr lang="en-US" sz="3200" dirty="0">
                <a:solidFill>
                  <a:schemeClr val="bg1"/>
                </a:solidFill>
              </a:rPr>
              <a:t>It is widely used in the industry for monitoring and alerting, </a:t>
            </a:r>
          </a:p>
          <a:p>
            <a:r>
              <a:rPr lang="en-US" sz="3200" dirty="0">
                <a:solidFill>
                  <a:schemeClr val="bg1"/>
                </a:solidFill>
              </a:rPr>
              <a:t>and it has a </a:t>
            </a:r>
            <a:r>
              <a:rPr lang="en-US" sz="3200" b="1" dirty="0">
                <a:solidFill>
                  <a:schemeClr val="accent2"/>
                </a:solidFill>
              </a:rPr>
              <a:t>very active developer and user community</a:t>
            </a:r>
            <a:r>
              <a:rPr lang="en-US" sz="3200" dirty="0">
                <a:solidFill>
                  <a:schemeClr val="bg1"/>
                </a:solidFill>
              </a:rPr>
              <a:t>.</a:t>
            </a:r>
          </a:p>
        </p:txBody>
      </p:sp>
    </p:spTree>
    <p:extLst>
      <p:ext uri="{BB962C8B-B14F-4D97-AF65-F5344CB8AC3E}">
        <p14:creationId xmlns:p14="http://schemas.microsoft.com/office/powerpoint/2010/main" val="1755447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50"/>
                                  </p:iterate>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lt">
                                    <p:tmAbs val="50"/>
                                  </p:iterate>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50"/>
                                  </p:iterate>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2" grpId="0"/>
      <p:bldP spid="4" grpId="0"/>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BCF328-0897-4EE7-7913-88C37C5C77B9}"/>
              </a:ext>
            </a:extLst>
          </p:cNvPr>
          <p:cNvSpPr txBox="1"/>
          <p:nvPr/>
        </p:nvSpPr>
        <p:spPr>
          <a:xfrm>
            <a:off x="268224" y="226719"/>
            <a:ext cx="7315200" cy="7417415"/>
          </a:xfrm>
          <a:prstGeom prst="rect">
            <a:avLst/>
          </a:prstGeom>
          <a:noFill/>
        </p:spPr>
        <p:txBody>
          <a:bodyPr wrap="square">
            <a:spAutoFit/>
          </a:bodyPr>
          <a:lstStyle/>
          <a:p>
            <a:r>
              <a:rPr lang="en-US" sz="2800" dirty="0">
                <a:solidFill>
                  <a:schemeClr val="bg1"/>
                </a:solidFill>
              </a:rPr>
              <a:t>vi /etc/</a:t>
            </a:r>
            <a:r>
              <a:rPr lang="en-US" sz="2800" dirty="0" err="1">
                <a:solidFill>
                  <a:schemeClr val="bg1"/>
                </a:solidFill>
              </a:rPr>
              <a:t>alertmanager</a:t>
            </a:r>
            <a:r>
              <a:rPr lang="en-US" sz="2800" dirty="0">
                <a:solidFill>
                  <a:schemeClr val="bg1"/>
                </a:solidFill>
              </a:rPr>
              <a:t>/</a:t>
            </a:r>
            <a:r>
              <a:rPr lang="en-US" sz="2800" dirty="0" err="1">
                <a:solidFill>
                  <a:schemeClr val="bg1"/>
                </a:solidFill>
              </a:rPr>
              <a:t>alertmanager.yml</a:t>
            </a:r>
            <a:r>
              <a:rPr lang="en-US" sz="2800" dirty="0">
                <a:solidFill>
                  <a:schemeClr val="bg1"/>
                </a:solidFill>
              </a:rPr>
              <a:t> </a:t>
            </a:r>
          </a:p>
          <a:p>
            <a:r>
              <a:rPr lang="en-US" sz="2800" dirty="0">
                <a:solidFill>
                  <a:schemeClr val="bg1"/>
                </a:solidFill>
              </a:rPr>
              <a:t>route:</a:t>
            </a:r>
          </a:p>
          <a:p>
            <a:r>
              <a:rPr lang="en-US" sz="2800" dirty="0">
                <a:solidFill>
                  <a:schemeClr val="bg1"/>
                </a:solidFill>
              </a:rPr>
              <a:t>  </a:t>
            </a:r>
            <a:r>
              <a:rPr lang="en-US" sz="2800" dirty="0" err="1">
                <a:solidFill>
                  <a:schemeClr val="bg1"/>
                </a:solidFill>
              </a:rPr>
              <a:t>group_by</a:t>
            </a:r>
            <a:r>
              <a:rPr lang="en-US" sz="2800" dirty="0">
                <a:solidFill>
                  <a:schemeClr val="bg1"/>
                </a:solidFill>
              </a:rPr>
              <a:t>: ['</a:t>
            </a:r>
            <a:r>
              <a:rPr lang="en-US" sz="2800" dirty="0" err="1">
                <a:solidFill>
                  <a:schemeClr val="bg1"/>
                </a:solidFill>
              </a:rPr>
              <a:t>alertname</a:t>
            </a:r>
            <a:r>
              <a:rPr lang="en-US" sz="2800" dirty="0">
                <a:solidFill>
                  <a:schemeClr val="bg1"/>
                </a:solidFill>
              </a:rPr>
              <a:t>']</a:t>
            </a:r>
          </a:p>
          <a:p>
            <a:r>
              <a:rPr lang="en-US" sz="2800" dirty="0">
                <a:solidFill>
                  <a:schemeClr val="bg1"/>
                </a:solidFill>
              </a:rPr>
              <a:t>  </a:t>
            </a:r>
            <a:r>
              <a:rPr lang="en-US" sz="2800" dirty="0" err="1">
                <a:solidFill>
                  <a:schemeClr val="bg1"/>
                </a:solidFill>
              </a:rPr>
              <a:t>group_wait</a:t>
            </a:r>
            <a:r>
              <a:rPr lang="en-US" sz="2800" dirty="0">
                <a:solidFill>
                  <a:schemeClr val="bg1"/>
                </a:solidFill>
              </a:rPr>
              <a:t>: 30s</a:t>
            </a:r>
          </a:p>
          <a:p>
            <a:r>
              <a:rPr lang="en-US" sz="2800" dirty="0">
                <a:solidFill>
                  <a:schemeClr val="bg1"/>
                </a:solidFill>
              </a:rPr>
              <a:t>  </a:t>
            </a:r>
            <a:r>
              <a:rPr lang="en-US" sz="2800" dirty="0" err="1">
                <a:solidFill>
                  <a:schemeClr val="bg1"/>
                </a:solidFill>
              </a:rPr>
              <a:t>group_interval</a:t>
            </a:r>
            <a:r>
              <a:rPr lang="en-US" sz="2800" dirty="0">
                <a:solidFill>
                  <a:schemeClr val="bg1"/>
                </a:solidFill>
              </a:rPr>
              <a:t>: 5m</a:t>
            </a:r>
          </a:p>
          <a:p>
            <a:r>
              <a:rPr lang="en-US" sz="2800" dirty="0">
                <a:solidFill>
                  <a:schemeClr val="bg1"/>
                </a:solidFill>
              </a:rPr>
              <a:t>  </a:t>
            </a:r>
            <a:r>
              <a:rPr lang="en-US" sz="2800" dirty="0" err="1">
                <a:solidFill>
                  <a:schemeClr val="bg1"/>
                </a:solidFill>
              </a:rPr>
              <a:t>repeat_interval</a:t>
            </a:r>
            <a:r>
              <a:rPr lang="en-US" sz="2800" dirty="0">
                <a:solidFill>
                  <a:schemeClr val="bg1"/>
                </a:solidFill>
              </a:rPr>
              <a:t>: 1h</a:t>
            </a:r>
          </a:p>
          <a:p>
            <a:r>
              <a:rPr lang="en-US" sz="2800" dirty="0">
                <a:solidFill>
                  <a:schemeClr val="bg1"/>
                </a:solidFill>
              </a:rPr>
              <a:t>  receiver: '</a:t>
            </a:r>
            <a:r>
              <a:rPr lang="en-US" sz="2800" dirty="0" err="1">
                <a:solidFill>
                  <a:schemeClr val="bg1"/>
                </a:solidFill>
              </a:rPr>
              <a:t>web.hook</a:t>
            </a:r>
            <a:r>
              <a:rPr lang="en-US" sz="2800" dirty="0">
                <a:solidFill>
                  <a:schemeClr val="bg1"/>
                </a:solidFill>
              </a:rPr>
              <a:t>'</a:t>
            </a:r>
          </a:p>
          <a:p>
            <a:r>
              <a:rPr lang="en-US" sz="2800" dirty="0">
                <a:solidFill>
                  <a:schemeClr val="bg1"/>
                </a:solidFill>
              </a:rPr>
              <a:t>receivers:</a:t>
            </a:r>
          </a:p>
          <a:p>
            <a:r>
              <a:rPr lang="en-US" sz="2800" dirty="0">
                <a:solidFill>
                  <a:schemeClr val="bg1"/>
                </a:solidFill>
              </a:rPr>
              <a:t>  - name: '</a:t>
            </a:r>
            <a:r>
              <a:rPr lang="en-US" sz="2800" dirty="0" err="1">
                <a:solidFill>
                  <a:schemeClr val="bg1"/>
                </a:solidFill>
              </a:rPr>
              <a:t>web.hook</a:t>
            </a:r>
            <a:r>
              <a:rPr lang="en-US" sz="2800" dirty="0">
                <a:solidFill>
                  <a:schemeClr val="bg1"/>
                </a:solidFill>
              </a:rPr>
              <a:t>'</a:t>
            </a:r>
          </a:p>
          <a:p>
            <a:r>
              <a:rPr lang="en-US" sz="2800" dirty="0">
                <a:solidFill>
                  <a:schemeClr val="bg1"/>
                </a:solidFill>
              </a:rPr>
              <a:t>    </a:t>
            </a:r>
            <a:r>
              <a:rPr lang="en-US" sz="2800" dirty="0" err="1">
                <a:solidFill>
                  <a:schemeClr val="bg1"/>
                </a:solidFill>
              </a:rPr>
              <a:t>webhook_configs</a:t>
            </a:r>
            <a:r>
              <a:rPr lang="en-US" sz="2800" dirty="0">
                <a:solidFill>
                  <a:schemeClr val="bg1"/>
                </a:solidFill>
              </a:rPr>
              <a:t>:</a:t>
            </a:r>
          </a:p>
          <a:p>
            <a:r>
              <a:rPr lang="en-US" sz="2800" dirty="0">
                <a:solidFill>
                  <a:schemeClr val="bg1"/>
                </a:solidFill>
              </a:rPr>
              <a:t>      - url: 'http://127.0.0.1:5001/'</a:t>
            </a:r>
          </a:p>
          <a:p>
            <a:r>
              <a:rPr lang="en-US" sz="2800" dirty="0" err="1">
                <a:solidFill>
                  <a:schemeClr val="bg1"/>
                </a:solidFill>
              </a:rPr>
              <a:t>inhibit_rules</a:t>
            </a:r>
            <a:r>
              <a:rPr lang="en-US" sz="2800" dirty="0">
                <a:solidFill>
                  <a:schemeClr val="bg1"/>
                </a:solidFill>
              </a:rPr>
              <a:t>:</a:t>
            </a:r>
          </a:p>
          <a:p>
            <a:r>
              <a:rPr lang="en-US" sz="2800" dirty="0">
                <a:solidFill>
                  <a:schemeClr val="bg1"/>
                </a:solidFill>
              </a:rPr>
              <a:t>  - </a:t>
            </a:r>
            <a:r>
              <a:rPr lang="en-US" sz="2800" b="1" dirty="0" err="1">
                <a:solidFill>
                  <a:schemeClr val="accent2"/>
                </a:solidFill>
              </a:rPr>
              <a:t>source_match</a:t>
            </a:r>
            <a:r>
              <a:rPr lang="en-US" sz="2800" dirty="0">
                <a:solidFill>
                  <a:schemeClr val="bg1"/>
                </a:solidFill>
              </a:rPr>
              <a:t>:</a:t>
            </a:r>
          </a:p>
          <a:p>
            <a:r>
              <a:rPr lang="en-US" sz="2800" dirty="0">
                <a:solidFill>
                  <a:schemeClr val="bg1"/>
                </a:solidFill>
              </a:rPr>
              <a:t>      severity: 'critical'</a:t>
            </a:r>
          </a:p>
          <a:p>
            <a:r>
              <a:rPr lang="en-US" sz="2800" dirty="0">
                <a:solidFill>
                  <a:schemeClr val="bg1"/>
                </a:solidFill>
              </a:rPr>
              <a:t>    </a:t>
            </a:r>
            <a:r>
              <a:rPr lang="en-US" sz="2800" b="1" dirty="0" err="1">
                <a:solidFill>
                  <a:schemeClr val="accent2"/>
                </a:solidFill>
              </a:rPr>
              <a:t>target_match</a:t>
            </a:r>
            <a:r>
              <a:rPr lang="en-US" sz="2800" dirty="0">
                <a:solidFill>
                  <a:schemeClr val="bg1"/>
                </a:solidFill>
              </a:rPr>
              <a:t>:</a:t>
            </a:r>
          </a:p>
          <a:p>
            <a:r>
              <a:rPr lang="en-US" sz="2800" dirty="0">
                <a:solidFill>
                  <a:schemeClr val="bg1"/>
                </a:solidFill>
              </a:rPr>
              <a:t>      severity: 'warning'</a:t>
            </a:r>
          </a:p>
          <a:p>
            <a:r>
              <a:rPr lang="en-US" sz="2800" dirty="0">
                <a:solidFill>
                  <a:schemeClr val="bg1"/>
                </a:solidFill>
              </a:rPr>
              <a:t>    equal: ['</a:t>
            </a:r>
            <a:r>
              <a:rPr lang="en-US" sz="2800" dirty="0" err="1">
                <a:solidFill>
                  <a:schemeClr val="bg1"/>
                </a:solidFill>
              </a:rPr>
              <a:t>alertname</a:t>
            </a:r>
            <a:r>
              <a:rPr lang="en-US" sz="2800" dirty="0">
                <a:solidFill>
                  <a:schemeClr val="bg1"/>
                </a:solidFill>
              </a:rPr>
              <a:t>', 'dev', 'instance']</a:t>
            </a:r>
          </a:p>
        </p:txBody>
      </p:sp>
      <p:sp>
        <p:nvSpPr>
          <p:cNvPr id="10" name="TextBox 9">
            <a:extLst>
              <a:ext uri="{FF2B5EF4-FFF2-40B4-BE49-F238E27FC236}">
                <a16:creationId xmlns:a16="http://schemas.microsoft.com/office/drawing/2014/main" id="{DAD9AAA8-0CCB-6DC2-12C6-F623DFDA21AE}"/>
              </a:ext>
            </a:extLst>
          </p:cNvPr>
          <p:cNvSpPr txBox="1"/>
          <p:nvPr/>
        </p:nvSpPr>
        <p:spPr>
          <a:xfrm>
            <a:off x="4209288" y="1179052"/>
            <a:ext cx="7370064" cy="400110"/>
          </a:xfrm>
          <a:prstGeom prst="rect">
            <a:avLst/>
          </a:prstGeom>
          <a:noFill/>
        </p:spPr>
        <p:txBody>
          <a:bodyPr wrap="square">
            <a:spAutoFit/>
          </a:bodyPr>
          <a:lstStyle/>
          <a:p>
            <a:r>
              <a:rPr lang="en-US" sz="2000" dirty="0">
                <a:solidFill>
                  <a:schemeClr val="accent6"/>
                </a:solidFill>
              </a:rPr>
              <a:t># The labels by which incoming alerts are grouped together.</a:t>
            </a:r>
          </a:p>
        </p:txBody>
      </p:sp>
      <p:sp>
        <p:nvSpPr>
          <p:cNvPr id="11" name="TextBox 10">
            <a:extLst>
              <a:ext uri="{FF2B5EF4-FFF2-40B4-BE49-F238E27FC236}">
                <a16:creationId xmlns:a16="http://schemas.microsoft.com/office/drawing/2014/main" id="{50DB16DE-4D85-4A71-A2EC-F64190A1FD1E}"/>
              </a:ext>
            </a:extLst>
          </p:cNvPr>
          <p:cNvSpPr txBox="1"/>
          <p:nvPr/>
        </p:nvSpPr>
        <p:spPr>
          <a:xfrm>
            <a:off x="3215640" y="1574374"/>
            <a:ext cx="8220456" cy="400110"/>
          </a:xfrm>
          <a:prstGeom prst="rect">
            <a:avLst/>
          </a:prstGeom>
          <a:noFill/>
        </p:spPr>
        <p:txBody>
          <a:bodyPr wrap="square">
            <a:spAutoFit/>
          </a:bodyPr>
          <a:lstStyle/>
          <a:p>
            <a:r>
              <a:rPr lang="en-US" sz="2000" dirty="0">
                <a:solidFill>
                  <a:schemeClr val="accent6"/>
                </a:solidFill>
              </a:rPr>
              <a:t># How long to </a:t>
            </a:r>
            <a:r>
              <a:rPr lang="en-US" sz="2000" b="1" dirty="0">
                <a:solidFill>
                  <a:schemeClr val="accent6"/>
                </a:solidFill>
              </a:rPr>
              <a:t>initially wait </a:t>
            </a:r>
            <a:r>
              <a:rPr lang="en-US" sz="2000" dirty="0">
                <a:solidFill>
                  <a:schemeClr val="accent6"/>
                </a:solidFill>
              </a:rPr>
              <a:t>to send a notification for a group of alerts.</a:t>
            </a:r>
          </a:p>
        </p:txBody>
      </p:sp>
      <p:sp>
        <p:nvSpPr>
          <p:cNvPr id="12" name="TextBox 11">
            <a:extLst>
              <a:ext uri="{FF2B5EF4-FFF2-40B4-BE49-F238E27FC236}">
                <a16:creationId xmlns:a16="http://schemas.microsoft.com/office/drawing/2014/main" id="{38917EA6-B71B-8534-0FFA-C7C51A01CBB6}"/>
              </a:ext>
            </a:extLst>
          </p:cNvPr>
          <p:cNvSpPr txBox="1"/>
          <p:nvPr/>
        </p:nvSpPr>
        <p:spPr>
          <a:xfrm>
            <a:off x="3368040" y="1981796"/>
            <a:ext cx="11262360" cy="400110"/>
          </a:xfrm>
          <a:prstGeom prst="rect">
            <a:avLst/>
          </a:prstGeom>
          <a:noFill/>
        </p:spPr>
        <p:txBody>
          <a:bodyPr wrap="square">
            <a:spAutoFit/>
          </a:bodyPr>
          <a:lstStyle/>
          <a:p>
            <a:r>
              <a:rPr lang="en-US" sz="2000" dirty="0">
                <a:solidFill>
                  <a:schemeClr val="accent6"/>
                </a:solidFill>
              </a:rPr>
              <a:t># How long to wait before sending a notification about new alerts, first alerts already sent.</a:t>
            </a:r>
          </a:p>
        </p:txBody>
      </p:sp>
      <p:sp>
        <p:nvSpPr>
          <p:cNvPr id="15" name="TextBox 14">
            <a:extLst>
              <a:ext uri="{FF2B5EF4-FFF2-40B4-BE49-F238E27FC236}">
                <a16:creationId xmlns:a16="http://schemas.microsoft.com/office/drawing/2014/main" id="{70AEB5B8-96E5-D8E0-ECA8-2BC69BDDB9F7}"/>
              </a:ext>
            </a:extLst>
          </p:cNvPr>
          <p:cNvSpPr txBox="1"/>
          <p:nvPr/>
        </p:nvSpPr>
        <p:spPr>
          <a:xfrm>
            <a:off x="3368040" y="2432085"/>
            <a:ext cx="11262360" cy="400110"/>
          </a:xfrm>
          <a:prstGeom prst="rect">
            <a:avLst/>
          </a:prstGeom>
          <a:noFill/>
        </p:spPr>
        <p:txBody>
          <a:bodyPr wrap="square">
            <a:spAutoFit/>
          </a:bodyPr>
          <a:lstStyle/>
          <a:p>
            <a:r>
              <a:rPr lang="en-US" sz="2000" dirty="0">
                <a:solidFill>
                  <a:schemeClr val="accent6"/>
                </a:solidFill>
              </a:rPr>
              <a:t># How long to wait before sending a notification again if it has already been sent successfully for an alert.</a:t>
            </a:r>
          </a:p>
        </p:txBody>
      </p:sp>
      <p:sp>
        <p:nvSpPr>
          <p:cNvPr id="17" name="TextBox 16">
            <a:extLst>
              <a:ext uri="{FF2B5EF4-FFF2-40B4-BE49-F238E27FC236}">
                <a16:creationId xmlns:a16="http://schemas.microsoft.com/office/drawing/2014/main" id="{E9BAF47A-52B7-2C36-FDDF-06D291F39718}"/>
              </a:ext>
            </a:extLst>
          </p:cNvPr>
          <p:cNvSpPr txBox="1"/>
          <p:nvPr/>
        </p:nvSpPr>
        <p:spPr>
          <a:xfrm>
            <a:off x="5419838" y="6455171"/>
            <a:ext cx="7370064" cy="400110"/>
          </a:xfrm>
          <a:prstGeom prst="rect">
            <a:avLst/>
          </a:prstGeom>
          <a:noFill/>
        </p:spPr>
        <p:txBody>
          <a:bodyPr wrap="square">
            <a:spAutoFit/>
          </a:bodyPr>
          <a:lstStyle/>
          <a:p>
            <a:r>
              <a:rPr lang="en-US" sz="2000" dirty="0">
                <a:solidFill>
                  <a:schemeClr val="bg1"/>
                </a:solidFill>
              </a:rPr>
              <a:t>https://prometheus.io/docs/alerting/latest/configuration/</a:t>
            </a:r>
          </a:p>
        </p:txBody>
      </p:sp>
      <p:sp>
        <p:nvSpPr>
          <p:cNvPr id="2" name="TextBox 1">
            <a:extLst>
              <a:ext uri="{FF2B5EF4-FFF2-40B4-BE49-F238E27FC236}">
                <a16:creationId xmlns:a16="http://schemas.microsoft.com/office/drawing/2014/main" id="{DF60C129-C445-3522-F640-923ABD091ACA}"/>
              </a:ext>
            </a:extLst>
          </p:cNvPr>
          <p:cNvSpPr txBox="1"/>
          <p:nvPr/>
        </p:nvSpPr>
        <p:spPr>
          <a:xfrm>
            <a:off x="2812102" y="5034805"/>
            <a:ext cx="11262360" cy="400110"/>
          </a:xfrm>
          <a:prstGeom prst="rect">
            <a:avLst/>
          </a:prstGeom>
          <a:noFill/>
        </p:spPr>
        <p:txBody>
          <a:bodyPr wrap="square">
            <a:spAutoFit/>
          </a:bodyPr>
          <a:lstStyle/>
          <a:p>
            <a:r>
              <a:rPr lang="en-US" sz="2000" dirty="0">
                <a:solidFill>
                  <a:schemeClr val="accent6"/>
                </a:solidFill>
              </a:rPr>
              <a:t>#  It allows you to suppress an alert if another alert is already firing.</a:t>
            </a:r>
          </a:p>
        </p:txBody>
      </p:sp>
    </p:spTree>
    <p:extLst>
      <p:ext uri="{BB962C8B-B14F-4D97-AF65-F5344CB8AC3E}">
        <p14:creationId xmlns:p14="http://schemas.microsoft.com/office/powerpoint/2010/main" val="146357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50"/>
                                  </p:iterate>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51"/>
                            </p:stCondLst>
                            <p:childTnLst>
                              <p:par>
                                <p:cTn id="8" presetID="1" presetClass="entr" presetSubtype="0" fill="hold" nodeType="afterEffect">
                                  <p:stCondLst>
                                    <p:cond delay="500"/>
                                  </p:stCondLst>
                                  <p:iterate type="wd">
                                    <p:tmAbs val="50"/>
                                  </p:iterate>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902"/>
                            </p:stCondLst>
                            <p:childTnLst>
                              <p:par>
                                <p:cTn id="11" presetID="22" presetClass="entr" presetSubtype="8" fill="hold" grpId="0" nodeType="afterEffect">
                                  <p:stCondLst>
                                    <p:cond delay="750"/>
                                  </p:stCondLst>
                                  <p:iterate type="lt">
                                    <p:tmPct val="6000"/>
                                  </p:iterate>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iterate type="wd">
                                    <p:tmAbs val="50"/>
                                  </p:iterate>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251"/>
                            </p:stCondLst>
                            <p:childTnLst>
                              <p:par>
                                <p:cTn id="19" presetID="22" presetClass="entr" presetSubtype="8" fill="hold" grpId="0" nodeType="afterEffect">
                                  <p:stCondLst>
                                    <p:cond delay="750"/>
                                  </p:stCondLst>
                                  <p:iterate type="lt">
                                    <p:tmPct val="6000"/>
                                  </p:iterate>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iterate type="wd">
                                    <p:tmAbs val="50"/>
                                  </p:iterate>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par>
                          <p:cTn id="26" fill="hold">
                            <p:stCondLst>
                              <p:cond delay="251"/>
                            </p:stCondLst>
                            <p:childTnLst>
                              <p:par>
                                <p:cTn id="27" presetID="22" presetClass="entr" presetSubtype="8" fill="hold" grpId="0" nodeType="afterEffect">
                                  <p:stCondLst>
                                    <p:cond delay="0"/>
                                  </p:stCondLst>
                                  <p:iterate type="lt">
                                    <p:tmPct val="6000"/>
                                  </p:iterate>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iterate type="wd">
                                    <p:tmAbs val="50"/>
                                  </p:iterate>
                                  <p:childTnLst>
                                    <p:set>
                                      <p:cBhvr>
                                        <p:cTn id="33" dur="1" fill="hold">
                                          <p:stCondLst>
                                            <p:cond delay="0"/>
                                          </p:stCondLst>
                                        </p:cTn>
                                        <p:tgtEl>
                                          <p:spTgt spid="3">
                                            <p:txEl>
                                              <p:pRg st="5" end="5"/>
                                            </p:txEl>
                                          </p:spTgt>
                                        </p:tgtEl>
                                        <p:attrNameLst>
                                          <p:attrName>style.visibility</p:attrName>
                                        </p:attrNameLst>
                                      </p:cBhvr>
                                      <p:to>
                                        <p:strVal val="visible"/>
                                      </p:to>
                                    </p:set>
                                  </p:childTnLst>
                                </p:cTn>
                              </p:par>
                            </p:childTnLst>
                          </p:cTn>
                        </p:par>
                        <p:par>
                          <p:cTn id="34" fill="hold">
                            <p:stCondLst>
                              <p:cond delay="251"/>
                            </p:stCondLst>
                            <p:childTnLst>
                              <p:par>
                                <p:cTn id="35" presetID="22" presetClass="entr" presetSubtype="8" fill="hold" grpId="0" nodeType="afterEffect">
                                  <p:stCondLst>
                                    <p:cond delay="0"/>
                                  </p:stCondLst>
                                  <p:iterate type="lt">
                                    <p:tmPct val="6000"/>
                                  </p:iterate>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iterate type="wd">
                                    <p:tmAbs val="50"/>
                                  </p:iterate>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iterate type="wd">
                                    <p:tmAbs val="50"/>
                                  </p:iterate>
                                  <p:childTnLst>
                                    <p:set>
                                      <p:cBhvr>
                                        <p:cTn id="45" dur="1" fill="hold">
                                          <p:stCondLst>
                                            <p:cond delay="0"/>
                                          </p:stCondLst>
                                        </p:cTn>
                                        <p:tgtEl>
                                          <p:spTgt spid="3">
                                            <p:txEl>
                                              <p:pRg st="7" end="7"/>
                                            </p:txEl>
                                          </p:spTgt>
                                        </p:tgtEl>
                                        <p:attrNameLst>
                                          <p:attrName>style.visibility</p:attrName>
                                        </p:attrNameLst>
                                      </p:cBhvr>
                                      <p:to>
                                        <p:strVal val="visible"/>
                                      </p:to>
                                    </p:set>
                                  </p:childTnLst>
                                </p:cTn>
                              </p:par>
                            </p:childTnLst>
                          </p:cTn>
                        </p:par>
                        <p:par>
                          <p:cTn id="46" fill="hold">
                            <p:stCondLst>
                              <p:cond delay="51"/>
                            </p:stCondLst>
                            <p:childTnLst>
                              <p:par>
                                <p:cTn id="47" presetID="1" presetClass="entr" presetSubtype="0" fill="hold" nodeType="afterEffect">
                                  <p:stCondLst>
                                    <p:cond delay="0"/>
                                  </p:stCondLst>
                                  <p:iterate type="wd">
                                    <p:tmAbs val="50"/>
                                  </p:iterate>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par>
                          <p:cTn id="49" fill="hold">
                            <p:stCondLst>
                              <p:cond delay="402"/>
                            </p:stCondLst>
                            <p:childTnLst>
                              <p:par>
                                <p:cTn id="50" presetID="1" presetClass="entr" presetSubtype="0" fill="hold" nodeType="afterEffect">
                                  <p:stCondLst>
                                    <p:cond delay="0"/>
                                  </p:stCondLst>
                                  <p:iterate type="wd">
                                    <p:tmAbs val="50"/>
                                  </p:iterate>
                                  <p:childTnLst>
                                    <p:set>
                                      <p:cBhvr>
                                        <p:cTn id="51" dur="1" fill="hold">
                                          <p:stCondLst>
                                            <p:cond delay="0"/>
                                          </p:stCondLst>
                                        </p:cTn>
                                        <p:tgtEl>
                                          <p:spTgt spid="3">
                                            <p:txEl>
                                              <p:pRg st="9" end="9"/>
                                            </p:txEl>
                                          </p:spTgt>
                                        </p:tgtEl>
                                        <p:attrNameLst>
                                          <p:attrName>style.visibility</p:attrName>
                                        </p:attrNameLst>
                                      </p:cBhvr>
                                      <p:to>
                                        <p:strVal val="visible"/>
                                      </p:to>
                                    </p:set>
                                  </p:childTnLst>
                                </p:cTn>
                              </p:par>
                            </p:childTnLst>
                          </p:cTn>
                        </p:par>
                        <p:par>
                          <p:cTn id="52" fill="hold">
                            <p:stCondLst>
                              <p:cond delay="603"/>
                            </p:stCondLst>
                            <p:childTnLst>
                              <p:par>
                                <p:cTn id="53" presetID="1" presetClass="entr" presetSubtype="0" fill="hold" nodeType="afterEffect">
                                  <p:stCondLst>
                                    <p:cond delay="0"/>
                                  </p:stCondLst>
                                  <p:iterate type="wd">
                                    <p:tmAbs val="50"/>
                                  </p:iterate>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iterate type="wd">
                                    <p:tmAbs val="50"/>
                                  </p:iterate>
                                  <p:childTnLst>
                                    <p:set>
                                      <p:cBhvr>
                                        <p:cTn id="58" dur="1" fill="hold">
                                          <p:stCondLst>
                                            <p:cond delay="0"/>
                                          </p:stCondLst>
                                        </p:cTn>
                                        <p:tgtEl>
                                          <p:spTgt spid="3">
                                            <p:txEl>
                                              <p:pRg st="11" end="11"/>
                                            </p:txEl>
                                          </p:spTgt>
                                        </p:tgtEl>
                                        <p:attrNameLst>
                                          <p:attrName>style.visibility</p:attrName>
                                        </p:attrNameLst>
                                      </p:cBhvr>
                                      <p:to>
                                        <p:strVal val="visible"/>
                                      </p:to>
                                    </p:set>
                                  </p:childTnLst>
                                </p:cTn>
                              </p:par>
                            </p:childTnLst>
                          </p:cTn>
                        </p:par>
                        <p:par>
                          <p:cTn id="59" fill="hold">
                            <p:stCondLst>
                              <p:cond delay="151"/>
                            </p:stCondLst>
                            <p:childTnLst>
                              <p:par>
                                <p:cTn id="60" presetID="1" presetClass="entr" presetSubtype="0" fill="hold" nodeType="afterEffect">
                                  <p:stCondLst>
                                    <p:cond delay="0"/>
                                  </p:stCondLst>
                                  <p:iterate type="wd">
                                    <p:tmAbs val="50"/>
                                  </p:iterate>
                                  <p:childTnLst>
                                    <p:set>
                                      <p:cBhvr>
                                        <p:cTn id="61" dur="1" fill="hold">
                                          <p:stCondLst>
                                            <p:cond delay="0"/>
                                          </p:stCondLst>
                                        </p:cTn>
                                        <p:tgtEl>
                                          <p:spTgt spid="3">
                                            <p:txEl>
                                              <p:pRg st="12" end="12"/>
                                            </p:txEl>
                                          </p:spTgt>
                                        </p:tgtEl>
                                        <p:attrNameLst>
                                          <p:attrName>style.visibility</p:attrName>
                                        </p:attrNameLst>
                                      </p:cBhvr>
                                      <p:to>
                                        <p:strVal val="visible"/>
                                      </p:to>
                                    </p:set>
                                  </p:childTnLst>
                                </p:cTn>
                              </p:par>
                            </p:childTnLst>
                          </p:cTn>
                        </p:par>
                        <p:par>
                          <p:cTn id="62" fill="hold">
                            <p:stCondLst>
                              <p:cond delay="402"/>
                            </p:stCondLst>
                            <p:childTnLst>
                              <p:par>
                                <p:cTn id="63" presetID="22" presetClass="entr" presetSubtype="8" fill="hold" grpId="0" nodeType="afterEffect">
                                  <p:stCondLst>
                                    <p:cond delay="0"/>
                                  </p:stCondLst>
                                  <p:iterate type="lt">
                                    <p:tmPct val="6000"/>
                                  </p:iterate>
                                  <p:childTnLst>
                                    <p:set>
                                      <p:cBhvr>
                                        <p:cTn id="64" dur="1" fill="hold">
                                          <p:stCondLst>
                                            <p:cond delay="0"/>
                                          </p:stCondLst>
                                        </p:cTn>
                                        <p:tgtEl>
                                          <p:spTgt spid="2"/>
                                        </p:tgtEl>
                                        <p:attrNameLst>
                                          <p:attrName>style.visibility</p:attrName>
                                        </p:attrNameLst>
                                      </p:cBhvr>
                                      <p:to>
                                        <p:strVal val="visible"/>
                                      </p:to>
                                    </p:set>
                                    <p:animEffect transition="in" filter="wipe(left)">
                                      <p:cBhvr>
                                        <p:cTn id="65" dur="500"/>
                                        <p:tgtEl>
                                          <p:spTgt spid="2"/>
                                        </p:tgtEl>
                                      </p:cBhvr>
                                    </p:animEffect>
                                  </p:childTnLst>
                                </p:cTn>
                              </p:par>
                            </p:childTnLst>
                          </p:cTn>
                        </p:par>
                        <p:par>
                          <p:cTn id="66" fill="hold">
                            <p:stCondLst>
                              <p:cond delay="2642"/>
                            </p:stCondLst>
                            <p:childTnLst>
                              <p:par>
                                <p:cTn id="67" presetID="1" presetClass="entr" presetSubtype="0" fill="hold" nodeType="afterEffect">
                                  <p:stCondLst>
                                    <p:cond delay="0"/>
                                  </p:stCondLst>
                                  <p:iterate type="wd">
                                    <p:tmAbs val="50"/>
                                  </p:iterate>
                                  <p:childTnLst>
                                    <p:set>
                                      <p:cBhvr>
                                        <p:cTn id="68" dur="1" fill="hold">
                                          <p:stCondLst>
                                            <p:cond delay="0"/>
                                          </p:stCondLst>
                                        </p:cTn>
                                        <p:tgtEl>
                                          <p:spTgt spid="3">
                                            <p:txEl>
                                              <p:pRg st="13" end="13"/>
                                            </p:txEl>
                                          </p:spTgt>
                                        </p:tgtEl>
                                        <p:attrNameLst>
                                          <p:attrName>style.visibility</p:attrName>
                                        </p:attrNameLst>
                                      </p:cBhvr>
                                      <p:to>
                                        <p:strVal val="visible"/>
                                      </p:to>
                                    </p:set>
                                  </p:childTnLst>
                                </p:cTn>
                              </p:par>
                            </p:childTnLst>
                          </p:cTn>
                        </p:par>
                        <p:par>
                          <p:cTn id="69" fill="hold">
                            <p:stCondLst>
                              <p:cond delay="2843"/>
                            </p:stCondLst>
                            <p:childTnLst>
                              <p:par>
                                <p:cTn id="70" presetID="1" presetClass="entr" presetSubtype="0" fill="hold" nodeType="afterEffect">
                                  <p:stCondLst>
                                    <p:cond delay="0"/>
                                  </p:stCondLst>
                                  <p:iterate type="wd">
                                    <p:tmAbs val="50"/>
                                  </p:iterate>
                                  <p:childTnLst>
                                    <p:set>
                                      <p:cBhvr>
                                        <p:cTn id="71" dur="1" fill="hold">
                                          <p:stCondLst>
                                            <p:cond delay="0"/>
                                          </p:stCondLst>
                                        </p:cTn>
                                        <p:tgtEl>
                                          <p:spTgt spid="3">
                                            <p:txEl>
                                              <p:pRg st="14" end="14"/>
                                            </p:txEl>
                                          </p:spTgt>
                                        </p:tgtEl>
                                        <p:attrNameLst>
                                          <p:attrName>style.visibility</p:attrName>
                                        </p:attrNameLst>
                                      </p:cBhvr>
                                      <p:to>
                                        <p:strVal val="visible"/>
                                      </p:to>
                                    </p:set>
                                  </p:childTnLst>
                                </p:cTn>
                              </p:par>
                            </p:childTnLst>
                          </p:cTn>
                        </p:par>
                        <p:par>
                          <p:cTn id="72" fill="hold">
                            <p:stCondLst>
                              <p:cond delay="3044"/>
                            </p:stCondLst>
                            <p:childTnLst>
                              <p:par>
                                <p:cTn id="73" presetID="1" presetClass="entr" presetSubtype="0" fill="hold" nodeType="afterEffect">
                                  <p:stCondLst>
                                    <p:cond delay="0"/>
                                  </p:stCondLst>
                                  <p:iterate type="wd">
                                    <p:tmAbs val="50"/>
                                  </p:iterate>
                                  <p:childTnLst>
                                    <p:set>
                                      <p:cBhvr>
                                        <p:cTn id="74" dur="1" fill="hold">
                                          <p:stCondLst>
                                            <p:cond delay="0"/>
                                          </p:stCondLst>
                                        </p:cTn>
                                        <p:tgtEl>
                                          <p:spTgt spid="3">
                                            <p:txEl>
                                              <p:pRg st="15" end="15"/>
                                            </p:txEl>
                                          </p:spTgt>
                                        </p:tgtEl>
                                        <p:attrNameLst>
                                          <p:attrName>style.visibility</p:attrName>
                                        </p:attrNameLst>
                                      </p:cBhvr>
                                      <p:to>
                                        <p:strVal val="visible"/>
                                      </p:to>
                                    </p:set>
                                  </p:childTnLst>
                                </p:cTn>
                              </p:par>
                            </p:childTnLst>
                          </p:cTn>
                        </p:par>
                        <p:par>
                          <p:cTn id="75" fill="hold">
                            <p:stCondLst>
                              <p:cond delay="3245"/>
                            </p:stCondLst>
                            <p:childTnLst>
                              <p:par>
                                <p:cTn id="76" presetID="1" presetClass="entr" presetSubtype="0" fill="hold" nodeType="afterEffect">
                                  <p:stCondLst>
                                    <p:cond delay="0"/>
                                  </p:stCondLst>
                                  <p:iterate type="wd">
                                    <p:tmAbs val="50"/>
                                  </p:iterate>
                                  <p:childTnLst>
                                    <p:set>
                                      <p:cBhvr>
                                        <p:cTn id="77"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500" fill="hold"/>
                                        <p:tgtEl>
                                          <p:spTgt spid="17"/>
                                        </p:tgtEl>
                                        <p:attrNameLst>
                                          <p:attrName>ppt_x</p:attrName>
                                        </p:attrNameLst>
                                      </p:cBhvr>
                                      <p:tavLst>
                                        <p:tav tm="0">
                                          <p:val>
                                            <p:strVal val="#ppt_x"/>
                                          </p:val>
                                        </p:tav>
                                        <p:tav tm="100000">
                                          <p:val>
                                            <p:strVal val="#ppt_x"/>
                                          </p:val>
                                        </p:tav>
                                      </p:tavLst>
                                    </p:anim>
                                    <p:anim calcmode="lin" valueType="num">
                                      <p:cBhvr additive="base">
                                        <p:cTn id="8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P spid="17"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0BD468-49B0-2F28-A14E-9FD3F4235463}"/>
              </a:ext>
            </a:extLst>
          </p:cNvPr>
          <p:cNvSpPr txBox="1"/>
          <p:nvPr/>
        </p:nvSpPr>
        <p:spPr>
          <a:xfrm>
            <a:off x="170688" y="254984"/>
            <a:ext cx="14459712" cy="830997"/>
          </a:xfrm>
          <a:prstGeom prst="rect">
            <a:avLst/>
          </a:prstGeom>
          <a:noFill/>
        </p:spPr>
        <p:txBody>
          <a:bodyPr wrap="square">
            <a:spAutoFit/>
          </a:bodyPr>
          <a:lstStyle/>
          <a:p>
            <a:r>
              <a:rPr lang="en-US" sz="2400" dirty="0">
                <a:solidFill>
                  <a:schemeClr val="bg1"/>
                </a:solidFill>
              </a:rPr>
              <a:t>First, we need to create an alerting rules in Prometheus server. If rule matches, then it send the alerts to an Alert Manager. </a:t>
            </a:r>
          </a:p>
        </p:txBody>
      </p:sp>
      <p:sp>
        <p:nvSpPr>
          <p:cNvPr id="5" name="TextBox 4">
            <a:extLst>
              <a:ext uri="{FF2B5EF4-FFF2-40B4-BE49-F238E27FC236}">
                <a16:creationId xmlns:a16="http://schemas.microsoft.com/office/drawing/2014/main" id="{488B5F50-54FE-46C0-08A6-8DE242DDA564}"/>
              </a:ext>
            </a:extLst>
          </p:cNvPr>
          <p:cNvSpPr txBox="1"/>
          <p:nvPr/>
        </p:nvSpPr>
        <p:spPr>
          <a:xfrm>
            <a:off x="170688" y="1106055"/>
            <a:ext cx="14459712" cy="830997"/>
          </a:xfrm>
          <a:prstGeom prst="rect">
            <a:avLst/>
          </a:prstGeom>
          <a:noFill/>
        </p:spPr>
        <p:txBody>
          <a:bodyPr wrap="square">
            <a:spAutoFit/>
          </a:bodyPr>
          <a:lstStyle/>
          <a:p>
            <a:r>
              <a:rPr lang="en-US" sz="2400" dirty="0">
                <a:solidFill>
                  <a:schemeClr val="bg1"/>
                </a:solidFill>
              </a:rPr>
              <a:t>In 2nd phase, the Alert Manager then manages those alerts, including silencing, inhibition, aggregation and sending out notifications to 3rd Party tools such as email notification, webhook and so on.</a:t>
            </a:r>
          </a:p>
        </p:txBody>
      </p:sp>
      <p:sp>
        <p:nvSpPr>
          <p:cNvPr id="7" name="TextBox 6">
            <a:extLst>
              <a:ext uri="{FF2B5EF4-FFF2-40B4-BE49-F238E27FC236}">
                <a16:creationId xmlns:a16="http://schemas.microsoft.com/office/drawing/2014/main" id="{333664AD-46F2-5389-9003-5B3EE7F81576}"/>
              </a:ext>
            </a:extLst>
          </p:cNvPr>
          <p:cNvSpPr txBox="1"/>
          <p:nvPr/>
        </p:nvSpPr>
        <p:spPr>
          <a:xfrm>
            <a:off x="256032" y="1953168"/>
            <a:ext cx="5946648" cy="461665"/>
          </a:xfrm>
          <a:prstGeom prst="rect">
            <a:avLst/>
          </a:prstGeom>
          <a:noFill/>
        </p:spPr>
        <p:txBody>
          <a:bodyPr wrap="square">
            <a:spAutoFit/>
          </a:bodyPr>
          <a:lstStyle/>
          <a:p>
            <a:r>
              <a:rPr lang="en-US" sz="2400" dirty="0">
                <a:solidFill>
                  <a:schemeClr val="bg1"/>
                </a:solidFill>
              </a:rPr>
              <a:t>vi /etc/</a:t>
            </a:r>
            <a:r>
              <a:rPr lang="en-US" sz="2400" dirty="0" err="1">
                <a:solidFill>
                  <a:schemeClr val="bg1"/>
                </a:solidFill>
              </a:rPr>
              <a:t>prometheus</a:t>
            </a:r>
            <a:r>
              <a:rPr lang="en-US" sz="2400" dirty="0">
                <a:solidFill>
                  <a:schemeClr val="bg1"/>
                </a:solidFill>
              </a:rPr>
              <a:t>/</a:t>
            </a:r>
            <a:r>
              <a:rPr lang="en-US" sz="2400" dirty="0" err="1">
                <a:solidFill>
                  <a:schemeClr val="bg1"/>
                </a:solidFill>
              </a:rPr>
              <a:t>prometheus.yml</a:t>
            </a:r>
            <a:endParaRPr lang="en-US" sz="2400" dirty="0">
              <a:solidFill>
                <a:schemeClr val="bg1"/>
              </a:solidFill>
            </a:endParaRPr>
          </a:p>
        </p:txBody>
      </p:sp>
      <p:sp>
        <p:nvSpPr>
          <p:cNvPr id="9" name="TextBox 8">
            <a:extLst>
              <a:ext uri="{FF2B5EF4-FFF2-40B4-BE49-F238E27FC236}">
                <a16:creationId xmlns:a16="http://schemas.microsoft.com/office/drawing/2014/main" id="{D2765126-1A7A-B567-6AE4-17F0C4229C63}"/>
              </a:ext>
            </a:extLst>
          </p:cNvPr>
          <p:cNvSpPr txBox="1"/>
          <p:nvPr/>
        </p:nvSpPr>
        <p:spPr>
          <a:xfrm>
            <a:off x="262128" y="2490148"/>
            <a:ext cx="7315200" cy="1569660"/>
          </a:xfrm>
          <a:prstGeom prst="rect">
            <a:avLst/>
          </a:prstGeom>
          <a:noFill/>
        </p:spPr>
        <p:txBody>
          <a:bodyPr wrap="square">
            <a:spAutoFit/>
          </a:bodyPr>
          <a:lstStyle/>
          <a:p>
            <a:r>
              <a:rPr lang="en-US" sz="2400" dirty="0">
                <a:solidFill>
                  <a:schemeClr val="bg1"/>
                </a:solidFill>
              </a:rPr>
              <a:t>alerting:</a:t>
            </a:r>
          </a:p>
          <a:p>
            <a:r>
              <a:rPr lang="en-US" sz="2400" dirty="0">
                <a:solidFill>
                  <a:schemeClr val="bg1"/>
                </a:solidFill>
              </a:rPr>
              <a:t>  </a:t>
            </a:r>
            <a:r>
              <a:rPr lang="en-US" sz="2400" dirty="0" err="1">
                <a:solidFill>
                  <a:schemeClr val="bg1"/>
                </a:solidFill>
              </a:rPr>
              <a:t>alertmanagers</a:t>
            </a:r>
            <a:r>
              <a:rPr lang="en-US" sz="2400" dirty="0">
                <a:solidFill>
                  <a:schemeClr val="bg1"/>
                </a:solidFill>
              </a:rPr>
              <a:t>:</a:t>
            </a:r>
          </a:p>
          <a:p>
            <a:r>
              <a:rPr lang="en-US" sz="2400" dirty="0">
                <a:solidFill>
                  <a:schemeClr val="bg1"/>
                </a:solidFill>
              </a:rPr>
              <a:t>    - </a:t>
            </a:r>
            <a:r>
              <a:rPr lang="en-US" sz="2400" dirty="0" err="1">
                <a:solidFill>
                  <a:schemeClr val="bg1"/>
                </a:solidFill>
              </a:rPr>
              <a:t>static_configs</a:t>
            </a:r>
            <a:r>
              <a:rPr lang="en-US" sz="2400" dirty="0">
                <a:solidFill>
                  <a:schemeClr val="bg1"/>
                </a:solidFill>
              </a:rPr>
              <a:t>:</a:t>
            </a:r>
          </a:p>
          <a:p>
            <a:r>
              <a:rPr lang="en-US" sz="2400" dirty="0">
                <a:solidFill>
                  <a:schemeClr val="bg1"/>
                </a:solidFill>
              </a:rPr>
              <a:t>        </a:t>
            </a:r>
            <a:r>
              <a:rPr lang="en-US" sz="2400" dirty="0">
                <a:solidFill>
                  <a:schemeClr val="accent5"/>
                </a:solidFill>
              </a:rPr>
              <a:t>- targets: ["192.168.1.32:9093"]    </a:t>
            </a:r>
            <a:r>
              <a:rPr lang="en-US" sz="2400" dirty="0">
                <a:solidFill>
                  <a:schemeClr val="bg1"/>
                </a:solidFill>
              </a:rPr>
              <a:t># added only</a:t>
            </a:r>
          </a:p>
        </p:txBody>
      </p:sp>
      <p:sp>
        <p:nvSpPr>
          <p:cNvPr id="2" name="Rectangle 1">
            <a:extLst>
              <a:ext uri="{FF2B5EF4-FFF2-40B4-BE49-F238E27FC236}">
                <a16:creationId xmlns:a16="http://schemas.microsoft.com/office/drawing/2014/main" id="{6D7E76E9-8E0B-11E7-E63C-A658EC8FF533}"/>
              </a:ext>
            </a:extLst>
          </p:cNvPr>
          <p:cNvSpPr/>
          <p:nvPr/>
        </p:nvSpPr>
        <p:spPr>
          <a:xfrm>
            <a:off x="1776845" y="4664658"/>
            <a:ext cx="8915400" cy="779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Let’s configure our alertmanager and validate it on the lab</a:t>
            </a:r>
          </a:p>
        </p:txBody>
      </p:sp>
    </p:spTree>
    <p:extLst>
      <p:ext uri="{BB962C8B-B14F-4D97-AF65-F5344CB8AC3E}">
        <p14:creationId xmlns:p14="http://schemas.microsoft.com/office/powerpoint/2010/main" val="264252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50"/>
                                  </p:iterate>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ppt_w</p:attrName>
                                        </p:attrNameLst>
                                      </p:cBhvr>
                                      <p:tavLst>
                                        <p:tav tm="0">
                                          <p:val>
                                            <p:fltVal val="0"/>
                                          </p:val>
                                        </p:tav>
                                        <p:tav tm="100000">
                                          <p:val>
                                            <p:strVal val="#ppt_w"/>
                                          </p:val>
                                        </p:tav>
                                      </p:tavLst>
                                    </p:anim>
                                    <p:anim calcmode="lin" valueType="num">
                                      <p:cBhvr>
                                        <p:cTn id="24" dur="1000" fill="hold"/>
                                        <p:tgtEl>
                                          <p:spTgt spid="2"/>
                                        </p:tgtEl>
                                        <p:attrNameLst>
                                          <p:attrName>ppt_h</p:attrName>
                                        </p:attrNameLst>
                                      </p:cBhvr>
                                      <p:tavLst>
                                        <p:tav tm="0">
                                          <p:val>
                                            <p:fltVal val="0"/>
                                          </p:val>
                                        </p:tav>
                                        <p:tav tm="100000">
                                          <p:val>
                                            <p:strVal val="#ppt_h"/>
                                          </p:val>
                                        </p:tav>
                                      </p:tavLst>
                                    </p:anim>
                                    <p:anim calcmode="lin" valueType="num">
                                      <p:cBhvr>
                                        <p:cTn id="25" dur="1000" fill="hold"/>
                                        <p:tgtEl>
                                          <p:spTgt spid="2"/>
                                        </p:tgtEl>
                                        <p:attrNameLst>
                                          <p:attrName>style.rotation</p:attrName>
                                        </p:attrNameLst>
                                      </p:cBhvr>
                                      <p:tavLst>
                                        <p:tav tm="0">
                                          <p:val>
                                            <p:fltVal val="90"/>
                                          </p:val>
                                        </p:tav>
                                        <p:tav tm="100000">
                                          <p:val>
                                            <p:fltVal val="0"/>
                                          </p:val>
                                        </p:tav>
                                      </p:tavLst>
                                    </p:anim>
                                    <p:animEffect transition="in" filter="fade">
                                      <p:cBhvr>
                                        <p:cTn id="2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11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3160928"/>
              <a:ext cx="9890048" cy="1315844"/>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600" b="1" dirty="0">
                  <a:solidFill>
                    <a:schemeClr val="tx1"/>
                  </a:solidFill>
                </a:rPr>
                <a:t>Grouping, Inhibition &amp; Silences</a:t>
              </a:r>
            </a:p>
          </p:txBody>
        </p:sp>
      </p:grpSp>
    </p:spTree>
    <p:extLst>
      <p:ext uri="{BB962C8B-B14F-4D97-AF65-F5344CB8AC3E}">
        <p14:creationId xmlns:p14="http://schemas.microsoft.com/office/powerpoint/2010/main" val="153851000"/>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DBC5B23-C9F8-4BF8-21F0-3B1F9B54F616}"/>
              </a:ext>
            </a:extLst>
          </p:cNvPr>
          <p:cNvSpPr txBox="1"/>
          <p:nvPr/>
        </p:nvSpPr>
        <p:spPr>
          <a:xfrm>
            <a:off x="196312" y="190649"/>
            <a:ext cx="6855417" cy="7417415"/>
          </a:xfrm>
          <a:prstGeom prst="rect">
            <a:avLst/>
          </a:prstGeom>
          <a:noFill/>
        </p:spPr>
        <p:txBody>
          <a:bodyPr wrap="square">
            <a:spAutoFit/>
          </a:bodyPr>
          <a:lstStyle/>
          <a:p>
            <a:r>
              <a:rPr lang="en-US" sz="2800" dirty="0">
                <a:solidFill>
                  <a:srgbClr val="2AA198"/>
                </a:solidFill>
                <a:latin typeface="Lucida Console" panose="020B0609040504020204" pitchFamily="49" charset="0"/>
              </a:rPr>
              <a:t>groups</a:t>
            </a:r>
            <a:r>
              <a:rPr lang="en-US" sz="2800" dirty="0">
                <a:solidFill>
                  <a:srgbClr val="D33682"/>
                </a:solidFill>
                <a:latin typeface="Lucida Console" panose="020B0609040504020204" pitchFamily="49" charset="0"/>
              </a:rPr>
              <a:t>:</a:t>
            </a:r>
          </a:p>
          <a:p>
            <a:r>
              <a:rPr lang="en-US" sz="2800" dirty="0">
                <a:solidFill>
                  <a:srgbClr val="000000"/>
                </a:solidFill>
                <a:latin typeface="Lucida Console" panose="020B0609040504020204" pitchFamily="49" charset="0"/>
              </a:rPr>
              <a:t>- </a:t>
            </a:r>
            <a:r>
              <a:rPr lang="en-US" sz="2800" dirty="0">
                <a:solidFill>
                  <a:srgbClr val="2AA198"/>
                </a:solidFill>
                <a:latin typeface="Lucida Console" panose="020B0609040504020204" pitchFamily="49" charset="0"/>
              </a:rPr>
              <a:t>name</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test-alerts</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rules</a:t>
            </a:r>
            <a:r>
              <a:rPr lang="en-US" sz="2800" dirty="0">
                <a:solidFill>
                  <a:srgbClr val="D33682"/>
                </a:solidFill>
                <a:latin typeface="Lucida Console" panose="020B0609040504020204" pitchFamily="49" charset="0"/>
              </a:rPr>
              <a:t>:</a:t>
            </a:r>
          </a:p>
          <a:p>
            <a:r>
              <a:rPr lang="en-US" sz="2800" dirty="0">
                <a:solidFill>
                  <a:srgbClr val="657B83"/>
                </a:solidFill>
                <a:latin typeface="Lucida Console" panose="020B0609040504020204" pitchFamily="49" charset="0"/>
              </a:rPr>
              <a:t>  </a:t>
            </a:r>
            <a:r>
              <a:rPr lang="en-US" sz="2800" dirty="0">
                <a:solidFill>
                  <a:srgbClr val="000000"/>
                </a:solidFill>
                <a:latin typeface="Lucida Console" panose="020B0609040504020204" pitchFamily="49" charset="0"/>
              </a:rPr>
              <a:t>- </a:t>
            </a:r>
            <a:r>
              <a:rPr lang="en-US" sz="2800" b="1" dirty="0">
                <a:solidFill>
                  <a:srgbClr val="2AA198"/>
                </a:solidFill>
                <a:highlight>
                  <a:srgbClr val="C0C0C0"/>
                </a:highlight>
                <a:latin typeface="Lucida Console" panose="020B0609040504020204" pitchFamily="49" charset="0"/>
              </a:rPr>
              <a:t>alert</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a:t>
            </a:r>
            <a:r>
              <a:rPr lang="en-US" sz="2800" dirty="0">
                <a:solidFill>
                  <a:schemeClr val="accent2"/>
                </a:solidFill>
                <a:latin typeface="Lucida Console" panose="020B0609040504020204" pitchFamily="49" charset="0"/>
              </a:rPr>
              <a:t>server one down</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expr</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a:t>
            </a:r>
            <a:r>
              <a:rPr lang="en-US" sz="2800" dirty="0">
                <a:solidFill>
                  <a:srgbClr val="DC322F"/>
                </a:solidFill>
                <a:latin typeface="Lucida Console" panose="020B0609040504020204" pitchFamily="49" charset="0"/>
              </a:rPr>
              <a:t>1</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labels</a:t>
            </a:r>
            <a:r>
              <a:rPr lang="en-US" sz="2800" dirty="0">
                <a:solidFill>
                  <a:srgbClr val="D33682"/>
                </a:solidFill>
                <a:latin typeface="Lucida Console" panose="020B0609040504020204" pitchFamily="49" charset="0"/>
              </a:rPr>
              <a:t>:</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severity</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warning</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service</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node-exporter</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annotations</a:t>
            </a:r>
            <a:r>
              <a:rPr lang="en-US" sz="2800" dirty="0">
                <a:solidFill>
                  <a:srgbClr val="D33682"/>
                </a:solidFill>
                <a:latin typeface="Lucida Console" panose="020B0609040504020204" pitchFamily="49" charset="0"/>
              </a:rPr>
              <a:t>:</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summary</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Server 1 Down</a:t>
            </a:r>
          </a:p>
          <a:p>
            <a:r>
              <a:rPr lang="en-US" sz="2800" dirty="0">
                <a:solidFill>
                  <a:srgbClr val="657B83"/>
                </a:solidFill>
                <a:latin typeface="Lucida Console" panose="020B0609040504020204" pitchFamily="49" charset="0"/>
              </a:rPr>
              <a:t>  </a:t>
            </a:r>
            <a:r>
              <a:rPr lang="en-US" sz="2800" dirty="0">
                <a:solidFill>
                  <a:srgbClr val="000000"/>
                </a:solidFill>
                <a:latin typeface="Lucida Console" panose="020B0609040504020204" pitchFamily="49" charset="0"/>
              </a:rPr>
              <a:t>- </a:t>
            </a:r>
            <a:r>
              <a:rPr lang="en-US" sz="2800" dirty="0">
                <a:solidFill>
                  <a:srgbClr val="2AA198"/>
                </a:solidFill>
                <a:highlight>
                  <a:srgbClr val="C0C0C0"/>
                </a:highlight>
                <a:latin typeface="Lucida Console" panose="020B0609040504020204" pitchFamily="49" charset="0"/>
              </a:rPr>
              <a:t>alert</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a:t>
            </a:r>
            <a:r>
              <a:rPr lang="en-US" sz="2800" dirty="0">
                <a:solidFill>
                  <a:schemeClr val="accent2"/>
                </a:solidFill>
                <a:latin typeface="Lucida Console" panose="020B0609040504020204" pitchFamily="49" charset="0"/>
              </a:rPr>
              <a:t>server two down</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expr</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a:t>
            </a:r>
            <a:r>
              <a:rPr lang="en-US" sz="2800" dirty="0">
                <a:solidFill>
                  <a:srgbClr val="DC322F"/>
                </a:solidFill>
                <a:latin typeface="Lucida Console" panose="020B0609040504020204" pitchFamily="49" charset="0"/>
              </a:rPr>
              <a:t>1</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labels</a:t>
            </a:r>
            <a:r>
              <a:rPr lang="en-US" sz="2800" dirty="0">
                <a:solidFill>
                  <a:srgbClr val="D33682"/>
                </a:solidFill>
                <a:latin typeface="Lucida Console" panose="020B0609040504020204" pitchFamily="49" charset="0"/>
              </a:rPr>
              <a:t>:</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severity</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warning</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service</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node-exporter</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annotations</a:t>
            </a:r>
            <a:r>
              <a:rPr lang="en-US" sz="2800" dirty="0">
                <a:solidFill>
                  <a:srgbClr val="D33682"/>
                </a:solidFill>
                <a:latin typeface="Lucida Console" panose="020B0609040504020204" pitchFamily="49" charset="0"/>
              </a:rPr>
              <a:t>:</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summary</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Server 2 Down</a:t>
            </a:r>
          </a:p>
        </p:txBody>
      </p:sp>
      <p:sp>
        <p:nvSpPr>
          <p:cNvPr id="22" name="TextBox 21">
            <a:extLst>
              <a:ext uri="{FF2B5EF4-FFF2-40B4-BE49-F238E27FC236}">
                <a16:creationId xmlns:a16="http://schemas.microsoft.com/office/drawing/2014/main" id="{8811A7EE-A39C-0D55-7D85-B14981DE9AD6}"/>
              </a:ext>
            </a:extLst>
          </p:cNvPr>
          <p:cNvSpPr txBox="1"/>
          <p:nvPr/>
        </p:nvSpPr>
        <p:spPr>
          <a:xfrm>
            <a:off x="6741762" y="3098991"/>
            <a:ext cx="7692326" cy="3108543"/>
          </a:xfrm>
          <a:prstGeom prst="rect">
            <a:avLst/>
          </a:prstGeom>
          <a:noFill/>
        </p:spPr>
        <p:txBody>
          <a:bodyPr wrap="square">
            <a:spAutoFit/>
          </a:bodyPr>
          <a:lstStyle/>
          <a:p>
            <a:r>
              <a:rPr lang="en-US" sz="2800" dirty="0">
                <a:solidFill>
                  <a:srgbClr val="657B83"/>
                </a:solidFill>
                <a:latin typeface="Lucida Console" panose="020B0609040504020204" pitchFamily="49" charset="0"/>
              </a:rPr>
              <a:t> </a:t>
            </a:r>
            <a:r>
              <a:rPr lang="en-US" sz="2800" dirty="0">
                <a:solidFill>
                  <a:srgbClr val="000000"/>
                </a:solidFill>
                <a:latin typeface="Lucida Console" panose="020B0609040504020204" pitchFamily="49" charset="0"/>
              </a:rPr>
              <a:t>- </a:t>
            </a:r>
            <a:r>
              <a:rPr lang="en-US" sz="2800" dirty="0">
                <a:solidFill>
                  <a:srgbClr val="2AA198"/>
                </a:solidFill>
                <a:latin typeface="Lucida Console" panose="020B0609040504020204" pitchFamily="49" charset="0"/>
              </a:rPr>
              <a:t>alert</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a:t>
            </a:r>
            <a:r>
              <a:rPr lang="en-US" sz="2800" dirty="0">
                <a:solidFill>
                  <a:schemeClr val="accent2"/>
                </a:solidFill>
                <a:latin typeface="Lucida Console" panose="020B0609040504020204" pitchFamily="49" charset="0"/>
              </a:rPr>
              <a:t>Nginx server Down</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expr</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a:t>
            </a:r>
            <a:r>
              <a:rPr lang="en-US" sz="2800" dirty="0">
                <a:solidFill>
                  <a:srgbClr val="DC322F"/>
                </a:solidFill>
                <a:latin typeface="Lucida Console" panose="020B0609040504020204" pitchFamily="49" charset="0"/>
              </a:rPr>
              <a:t>1</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labels</a:t>
            </a:r>
            <a:r>
              <a:rPr lang="en-US" sz="2800" dirty="0">
                <a:solidFill>
                  <a:srgbClr val="D33682"/>
                </a:solidFill>
                <a:latin typeface="Lucida Console" panose="020B0609040504020204" pitchFamily="49" charset="0"/>
              </a:rPr>
              <a:t>:</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severity</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critical</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service</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node-exporter</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annotations</a:t>
            </a:r>
            <a:r>
              <a:rPr lang="en-US" sz="2800" dirty="0">
                <a:solidFill>
                  <a:srgbClr val="D33682"/>
                </a:solidFill>
                <a:latin typeface="Lucida Console" panose="020B0609040504020204" pitchFamily="49" charset="0"/>
              </a:rPr>
              <a:t>:</a:t>
            </a:r>
          </a:p>
          <a:p>
            <a:r>
              <a:rPr lang="en-US" sz="2800" dirty="0">
                <a:solidFill>
                  <a:srgbClr val="657B83"/>
                </a:solidFill>
                <a:latin typeface="Lucida Console" panose="020B0609040504020204" pitchFamily="49" charset="0"/>
              </a:rPr>
              <a:t>      </a:t>
            </a:r>
            <a:r>
              <a:rPr lang="en-US" sz="2800" dirty="0">
                <a:solidFill>
                  <a:srgbClr val="2AA198"/>
                </a:solidFill>
                <a:latin typeface="Lucida Console" panose="020B0609040504020204" pitchFamily="49" charset="0"/>
              </a:rPr>
              <a:t>summary</a:t>
            </a:r>
            <a:r>
              <a:rPr lang="en-US" sz="2800" dirty="0">
                <a:solidFill>
                  <a:srgbClr val="D33682"/>
                </a:solidFill>
                <a:latin typeface="Lucida Console" panose="020B0609040504020204" pitchFamily="49" charset="0"/>
              </a:rPr>
              <a:t>:</a:t>
            </a:r>
            <a:r>
              <a:rPr lang="en-US" sz="2800" dirty="0">
                <a:solidFill>
                  <a:srgbClr val="657B83"/>
                </a:solidFill>
                <a:latin typeface="Lucida Console" panose="020B0609040504020204" pitchFamily="49" charset="0"/>
              </a:rPr>
              <a:t> Nginx Server Down.</a:t>
            </a:r>
            <a:endParaRPr lang="en-US" sz="2800" dirty="0"/>
          </a:p>
        </p:txBody>
      </p:sp>
      <p:sp>
        <p:nvSpPr>
          <p:cNvPr id="25" name="Rectangle 24">
            <a:extLst>
              <a:ext uri="{FF2B5EF4-FFF2-40B4-BE49-F238E27FC236}">
                <a16:creationId xmlns:a16="http://schemas.microsoft.com/office/drawing/2014/main" id="{290B9375-7FA5-A8CC-1618-54EC6C5E167C}"/>
              </a:ext>
            </a:extLst>
          </p:cNvPr>
          <p:cNvSpPr/>
          <p:nvPr/>
        </p:nvSpPr>
        <p:spPr>
          <a:xfrm>
            <a:off x="8043620" y="190649"/>
            <a:ext cx="3874577" cy="1224366"/>
          </a:xfrm>
          <a:prstGeom prst="rect">
            <a:avLst/>
          </a:prstGeom>
          <a:solidFill>
            <a:schemeClr val="accent6">
              <a:lumMod val="75000"/>
            </a:schemeClr>
          </a:solidFill>
          <a:effectLst>
            <a:softEdge rad="63500"/>
          </a:effectLst>
          <a:scene3d>
            <a:camera prst="perspectiveLef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Grouping</a:t>
            </a:r>
            <a:endParaRPr lang="en-US" dirty="0"/>
          </a:p>
        </p:txBody>
      </p:sp>
    </p:spTree>
    <p:extLst>
      <p:ext uri="{BB962C8B-B14F-4D97-AF65-F5344CB8AC3E}">
        <p14:creationId xmlns:p14="http://schemas.microsoft.com/office/powerpoint/2010/main" val="133546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70"/>
                                  </p:iterate>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par>
                          <p:cTn id="7" fill="hold">
                            <p:stCondLst>
                              <p:cond delay="421"/>
                            </p:stCondLst>
                            <p:childTnLst>
                              <p:par>
                                <p:cTn id="8" presetID="1" presetClass="entr" presetSubtype="0" fill="hold" nodeType="afterEffect">
                                  <p:stCondLst>
                                    <p:cond delay="0"/>
                                  </p:stCondLst>
                                  <p:iterate type="lt">
                                    <p:tmAbs val="70"/>
                                  </p:iterate>
                                  <p:childTnLst>
                                    <p:set>
                                      <p:cBhvr>
                                        <p:cTn id="9"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iterate type="lt">
                                    <p:tmAbs val="70"/>
                                  </p:iterate>
                                  <p:childTnLst>
                                    <p:set>
                                      <p:cBhvr>
                                        <p:cTn id="13"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iterate type="lt">
                                    <p:tmAbs val="70"/>
                                  </p:iterate>
                                  <p:childTnLst>
                                    <p:set>
                                      <p:cBhvr>
                                        <p:cTn id="17" dur="1" fill="hold">
                                          <p:stCondLst>
                                            <p:cond delay="0"/>
                                          </p:stCondLst>
                                        </p:cTn>
                                        <p:tgtEl>
                                          <p:spTgt spid="16">
                                            <p:txEl>
                                              <p:pRg st="3" end="3"/>
                                            </p:txEl>
                                          </p:spTgt>
                                        </p:tgtEl>
                                        <p:attrNameLst>
                                          <p:attrName>style.visibility</p:attrName>
                                        </p:attrNameLst>
                                      </p:cBhvr>
                                      <p:to>
                                        <p:strVal val="visible"/>
                                      </p:to>
                                    </p:set>
                                  </p:childTnLst>
                                </p:cTn>
                              </p:par>
                            </p:childTnLst>
                          </p:cTn>
                        </p:par>
                        <p:par>
                          <p:cTn id="18" fill="hold">
                            <p:stCondLst>
                              <p:cond delay="1331"/>
                            </p:stCondLst>
                            <p:childTnLst>
                              <p:par>
                                <p:cTn id="19" presetID="1" presetClass="entr" presetSubtype="0" fill="hold" nodeType="afterEffect">
                                  <p:stCondLst>
                                    <p:cond delay="250"/>
                                  </p:stCondLst>
                                  <p:iterate type="lt">
                                    <p:tmAbs val="70"/>
                                  </p:iterate>
                                  <p:childTnLst>
                                    <p:set>
                                      <p:cBhvr>
                                        <p:cTn id="20" dur="1" fill="hold">
                                          <p:stCondLst>
                                            <p:cond delay="0"/>
                                          </p:stCondLst>
                                        </p:cTn>
                                        <p:tgtEl>
                                          <p:spTgt spid="16">
                                            <p:txEl>
                                              <p:pRg st="4" end="4"/>
                                            </p:txEl>
                                          </p:spTgt>
                                        </p:tgtEl>
                                        <p:attrNameLst>
                                          <p:attrName>style.visibility</p:attrName>
                                        </p:attrNameLst>
                                      </p:cBhvr>
                                      <p:to>
                                        <p:strVal val="visible"/>
                                      </p:to>
                                    </p:set>
                                  </p:childTnLst>
                                </p:cTn>
                              </p:par>
                            </p:childTnLst>
                          </p:cTn>
                        </p:par>
                        <p:par>
                          <p:cTn id="21" fill="hold">
                            <p:stCondLst>
                              <p:cond delay="1932"/>
                            </p:stCondLst>
                            <p:childTnLst>
                              <p:par>
                                <p:cTn id="22" presetID="1" presetClass="entr" presetSubtype="0" fill="hold" nodeType="afterEffect">
                                  <p:stCondLst>
                                    <p:cond delay="250"/>
                                  </p:stCondLst>
                                  <p:iterate type="lt">
                                    <p:tmAbs val="70"/>
                                  </p:iterate>
                                  <p:childTnLst>
                                    <p:set>
                                      <p:cBhvr>
                                        <p:cTn id="23" dur="1" fill="hold">
                                          <p:stCondLst>
                                            <p:cond delay="0"/>
                                          </p:stCondLst>
                                        </p:cTn>
                                        <p:tgtEl>
                                          <p:spTgt spid="16">
                                            <p:txEl>
                                              <p:pRg st="5" end="5"/>
                                            </p:txEl>
                                          </p:spTgt>
                                        </p:tgtEl>
                                        <p:attrNameLst>
                                          <p:attrName>style.visibility</p:attrName>
                                        </p:attrNameLst>
                                      </p:cBhvr>
                                      <p:to>
                                        <p:strVal val="visible"/>
                                      </p:to>
                                    </p:set>
                                  </p:childTnLst>
                                </p:cTn>
                              </p:par>
                            </p:childTnLst>
                          </p:cTn>
                        </p:par>
                        <p:par>
                          <p:cTn id="24" fill="hold">
                            <p:stCondLst>
                              <p:cond delay="2603"/>
                            </p:stCondLst>
                            <p:childTnLst>
                              <p:par>
                                <p:cTn id="25" presetID="1" presetClass="entr" presetSubtype="0" fill="hold" nodeType="afterEffect">
                                  <p:stCondLst>
                                    <p:cond delay="250"/>
                                  </p:stCondLst>
                                  <p:iterate type="lt">
                                    <p:tmAbs val="70"/>
                                  </p:iterate>
                                  <p:childTnLst>
                                    <p:set>
                                      <p:cBhvr>
                                        <p:cTn id="26" dur="1" fill="hold">
                                          <p:stCondLst>
                                            <p:cond delay="0"/>
                                          </p:stCondLst>
                                        </p:cTn>
                                        <p:tgtEl>
                                          <p:spTgt spid="16">
                                            <p:txEl>
                                              <p:pRg st="6" end="6"/>
                                            </p:txEl>
                                          </p:spTgt>
                                        </p:tgtEl>
                                        <p:attrNameLst>
                                          <p:attrName>style.visibility</p:attrName>
                                        </p:attrNameLst>
                                      </p:cBhvr>
                                      <p:to>
                                        <p:strVal val="visible"/>
                                      </p:to>
                                    </p:set>
                                  </p:childTnLst>
                                </p:cTn>
                              </p:par>
                            </p:childTnLst>
                          </p:cTn>
                        </p:par>
                        <p:par>
                          <p:cTn id="27" fill="hold">
                            <p:stCondLst>
                              <p:cond delay="3904"/>
                            </p:stCondLst>
                            <p:childTnLst>
                              <p:par>
                                <p:cTn id="28" presetID="1" presetClass="entr" presetSubtype="0" fill="hold" nodeType="afterEffect">
                                  <p:stCondLst>
                                    <p:cond delay="250"/>
                                  </p:stCondLst>
                                  <p:iterate type="lt">
                                    <p:tmAbs val="70"/>
                                  </p:iterate>
                                  <p:childTnLst>
                                    <p:set>
                                      <p:cBhvr>
                                        <p:cTn id="29" dur="1" fill="hold">
                                          <p:stCondLst>
                                            <p:cond delay="0"/>
                                          </p:stCondLst>
                                        </p:cTn>
                                        <p:tgtEl>
                                          <p:spTgt spid="16">
                                            <p:txEl>
                                              <p:pRg st="7" end="7"/>
                                            </p:txEl>
                                          </p:spTgt>
                                        </p:tgtEl>
                                        <p:attrNameLst>
                                          <p:attrName>style.visibility</p:attrName>
                                        </p:attrNameLst>
                                      </p:cBhvr>
                                      <p:to>
                                        <p:strVal val="visible"/>
                                      </p:to>
                                    </p:set>
                                  </p:childTnLst>
                                </p:cTn>
                              </p:par>
                            </p:childTnLst>
                          </p:cTn>
                        </p:par>
                        <p:par>
                          <p:cTn id="30" fill="hold">
                            <p:stCondLst>
                              <p:cond delay="5555"/>
                            </p:stCondLst>
                            <p:childTnLst>
                              <p:par>
                                <p:cTn id="31" presetID="1" presetClass="entr" presetSubtype="0" fill="hold" nodeType="afterEffect">
                                  <p:stCondLst>
                                    <p:cond delay="250"/>
                                  </p:stCondLst>
                                  <p:iterate type="lt">
                                    <p:tmAbs val="70"/>
                                  </p:iterate>
                                  <p:childTnLst>
                                    <p:set>
                                      <p:cBhvr>
                                        <p:cTn id="32" dur="1" fill="hold">
                                          <p:stCondLst>
                                            <p:cond delay="0"/>
                                          </p:stCondLst>
                                        </p:cTn>
                                        <p:tgtEl>
                                          <p:spTgt spid="16">
                                            <p:txEl>
                                              <p:pRg st="8" end="8"/>
                                            </p:txEl>
                                          </p:spTgt>
                                        </p:tgtEl>
                                        <p:attrNameLst>
                                          <p:attrName>style.visibility</p:attrName>
                                        </p:attrNameLst>
                                      </p:cBhvr>
                                      <p:to>
                                        <p:strVal val="visible"/>
                                      </p:to>
                                    </p:set>
                                  </p:childTnLst>
                                </p:cTn>
                              </p:par>
                            </p:childTnLst>
                          </p:cTn>
                        </p:par>
                        <p:par>
                          <p:cTn id="33" fill="hold">
                            <p:stCondLst>
                              <p:cond delay="6576"/>
                            </p:stCondLst>
                            <p:childTnLst>
                              <p:par>
                                <p:cTn id="34" presetID="1" presetClass="entr" presetSubtype="0" fill="hold" nodeType="afterEffect">
                                  <p:stCondLst>
                                    <p:cond delay="250"/>
                                  </p:stCondLst>
                                  <p:iterate type="lt">
                                    <p:tmAbs val="70"/>
                                  </p:iterate>
                                  <p:childTnLst>
                                    <p:set>
                                      <p:cBhvr>
                                        <p:cTn id="35"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iterate type="lt">
                                    <p:tmAbs val="70"/>
                                  </p:iterate>
                                  <p:childTnLst>
                                    <p:set>
                                      <p:cBhvr>
                                        <p:cTn id="39" dur="1" fill="hold">
                                          <p:stCondLst>
                                            <p:cond delay="0"/>
                                          </p:stCondLst>
                                        </p:cTn>
                                        <p:tgtEl>
                                          <p:spTgt spid="16">
                                            <p:txEl>
                                              <p:pRg st="10" end="10"/>
                                            </p:txEl>
                                          </p:spTgt>
                                        </p:tgtEl>
                                        <p:attrNameLst>
                                          <p:attrName>style.visibility</p:attrName>
                                        </p:attrNameLst>
                                      </p:cBhvr>
                                      <p:to>
                                        <p:strVal val="visible"/>
                                      </p:to>
                                    </p:set>
                                  </p:childTnLst>
                                </p:cTn>
                              </p:par>
                            </p:childTnLst>
                          </p:cTn>
                        </p:par>
                        <p:par>
                          <p:cTn id="40" fill="hold">
                            <p:stCondLst>
                              <p:cond delay="1331"/>
                            </p:stCondLst>
                            <p:childTnLst>
                              <p:par>
                                <p:cTn id="41" presetID="1" presetClass="entr" presetSubtype="0" fill="hold" nodeType="afterEffect">
                                  <p:stCondLst>
                                    <p:cond delay="500"/>
                                  </p:stCondLst>
                                  <p:iterate type="lt">
                                    <p:tmAbs val="70"/>
                                  </p:iterate>
                                  <p:childTnLst>
                                    <p:set>
                                      <p:cBhvr>
                                        <p:cTn id="42" dur="1" fill="hold">
                                          <p:stCondLst>
                                            <p:cond delay="0"/>
                                          </p:stCondLst>
                                        </p:cTn>
                                        <p:tgtEl>
                                          <p:spTgt spid="16">
                                            <p:txEl>
                                              <p:pRg st="11" end="11"/>
                                            </p:txEl>
                                          </p:spTgt>
                                        </p:tgtEl>
                                        <p:attrNameLst>
                                          <p:attrName>style.visibility</p:attrName>
                                        </p:attrNameLst>
                                      </p:cBhvr>
                                      <p:to>
                                        <p:strVal val="visible"/>
                                      </p:to>
                                    </p:set>
                                  </p:childTnLst>
                                </p:cTn>
                              </p:par>
                            </p:childTnLst>
                          </p:cTn>
                        </p:par>
                        <p:par>
                          <p:cTn id="43" fill="hold">
                            <p:stCondLst>
                              <p:cond delay="2182"/>
                            </p:stCondLst>
                            <p:childTnLst>
                              <p:par>
                                <p:cTn id="44" presetID="1" presetClass="entr" presetSubtype="0" fill="hold" nodeType="afterEffect">
                                  <p:stCondLst>
                                    <p:cond delay="500"/>
                                  </p:stCondLst>
                                  <p:iterate type="lt">
                                    <p:tmAbs val="70"/>
                                  </p:iterate>
                                  <p:childTnLst>
                                    <p:set>
                                      <p:cBhvr>
                                        <p:cTn id="45" dur="1" fill="hold">
                                          <p:stCondLst>
                                            <p:cond delay="0"/>
                                          </p:stCondLst>
                                        </p:cTn>
                                        <p:tgtEl>
                                          <p:spTgt spid="16">
                                            <p:txEl>
                                              <p:pRg st="12" end="12"/>
                                            </p:txEl>
                                          </p:spTgt>
                                        </p:tgtEl>
                                        <p:attrNameLst>
                                          <p:attrName>style.visibility</p:attrName>
                                        </p:attrNameLst>
                                      </p:cBhvr>
                                      <p:to>
                                        <p:strVal val="visible"/>
                                      </p:to>
                                    </p:set>
                                  </p:childTnLst>
                                </p:cTn>
                              </p:par>
                            </p:childTnLst>
                          </p:cTn>
                        </p:par>
                        <p:par>
                          <p:cTn id="46" fill="hold">
                            <p:stCondLst>
                              <p:cond delay="3103"/>
                            </p:stCondLst>
                            <p:childTnLst>
                              <p:par>
                                <p:cTn id="47" presetID="1" presetClass="entr" presetSubtype="0" fill="hold" nodeType="afterEffect">
                                  <p:stCondLst>
                                    <p:cond delay="500"/>
                                  </p:stCondLst>
                                  <p:iterate type="lt">
                                    <p:tmAbs val="70"/>
                                  </p:iterate>
                                  <p:childTnLst>
                                    <p:set>
                                      <p:cBhvr>
                                        <p:cTn id="48" dur="1" fill="hold">
                                          <p:stCondLst>
                                            <p:cond delay="0"/>
                                          </p:stCondLst>
                                        </p:cTn>
                                        <p:tgtEl>
                                          <p:spTgt spid="16">
                                            <p:txEl>
                                              <p:pRg st="13" end="13"/>
                                            </p:txEl>
                                          </p:spTgt>
                                        </p:tgtEl>
                                        <p:attrNameLst>
                                          <p:attrName>style.visibility</p:attrName>
                                        </p:attrNameLst>
                                      </p:cBhvr>
                                      <p:to>
                                        <p:strVal val="visible"/>
                                      </p:to>
                                    </p:set>
                                  </p:childTnLst>
                                </p:cTn>
                              </p:par>
                            </p:childTnLst>
                          </p:cTn>
                        </p:par>
                        <p:par>
                          <p:cTn id="49" fill="hold">
                            <p:stCondLst>
                              <p:cond delay="4654"/>
                            </p:stCondLst>
                            <p:childTnLst>
                              <p:par>
                                <p:cTn id="50" presetID="1" presetClass="entr" presetSubtype="0" fill="hold" nodeType="afterEffect">
                                  <p:stCondLst>
                                    <p:cond delay="500"/>
                                  </p:stCondLst>
                                  <p:iterate type="lt">
                                    <p:tmAbs val="70"/>
                                  </p:iterate>
                                  <p:childTnLst>
                                    <p:set>
                                      <p:cBhvr>
                                        <p:cTn id="51" dur="1" fill="hold">
                                          <p:stCondLst>
                                            <p:cond delay="0"/>
                                          </p:stCondLst>
                                        </p:cTn>
                                        <p:tgtEl>
                                          <p:spTgt spid="16">
                                            <p:txEl>
                                              <p:pRg st="14" end="14"/>
                                            </p:txEl>
                                          </p:spTgt>
                                        </p:tgtEl>
                                        <p:attrNameLst>
                                          <p:attrName>style.visibility</p:attrName>
                                        </p:attrNameLst>
                                      </p:cBhvr>
                                      <p:to>
                                        <p:strVal val="visible"/>
                                      </p:to>
                                    </p:set>
                                  </p:childTnLst>
                                </p:cTn>
                              </p:par>
                            </p:childTnLst>
                          </p:cTn>
                        </p:par>
                        <p:par>
                          <p:cTn id="52" fill="hold">
                            <p:stCondLst>
                              <p:cond delay="6555"/>
                            </p:stCondLst>
                            <p:childTnLst>
                              <p:par>
                                <p:cTn id="53" presetID="1" presetClass="entr" presetSubtype="0" fill="hold" nodeType="afterEffect">
                                  <p:stCondLst>
                                    <p:cond delay="500"/>
                                  </p:stCondLst>
                                  <p:iterate type="lt">
                                    <p:tmAbs val="70"/>
                                  </p:iterate>
                                  <p:childTnLst>
                                    <p:set>
                                      <p:cBhvr>
                                        <p:cTn id="54" dur="1" fill="hold">
                                          <p:stCondLst>
                                            <p:cond delay="0"/>
                                          </p:stCondLst>
                                        </p:cTn>
                                        <p:tgtEl>
                                          <p:spTgt spid="16">
                                            <p:txEl>
                                              <p:pRg st="15" end="15"/>
                                            </p:txEl>
                                          </p:spTgt>
                                        </p:tgtEl>
                                        <p:attrNameLst>
                                          <p:attrName>style.visibility</p:attrName>
                                        </p:attrNameLst>
                                      </p:cBhvr>
                                      <p:to>
                                        <p:strVal val="visible"/>
                                      </p:to>
                                    </p:set>
                                  </p:childTnLst>
                                </p:cTn>
                              </p:par>
                            </p:childTnLst>
                          </p:cTn>
                        </p:par>
                        <p:par>
                          <p:cTn id="55" fill="hold">
                            <p:stCondLst>
                              <p:cond delay="7826"/>
                            </p:stCondLst>
                            <p:childTnLst>
                              <p:par>
                                <p:cTn id="56" presetID="1" presetClass="entr" presetSubtype="0" fill="hold" nodeType="afterEffect">
                                  <p:stCondLst>
                                    <p:cond delay="500"/>
                                  </p:stCondLst>
                                  <p:iterate type="lt">
                                    <p:tmAbs val="70"/>
                                  </p:iterate>
                                  <p:childTnLst>
                                    <p:set>
                                      <p:cBhvr>
                                        <p:cTn id="57"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iterate type="lt">
                                    <p:tmAbs val="50"/>
                                  </p:iterate>
                                  <p:childTnLst>
                                    <p:set>
                                      <p:cBhvr>
                                        <p:cTn id="61" dur="1" fill="hold">
                                          <p:stCondLst>
                                            <p:cond delay="0"/>
                                          </p:stCondLst>
                                        </p:cTn>
                                        <p:tgtEl>
                                          <p:spTgt spid="22">
                                            <p:txEl>
                                              <p:pRg st="0" end="0"/>
                                            </p:txEl>
                                          </p:spTgt>
                                        </p:tgtEl>
                                        <p:attrNameLst>
                                          <p:attrName>style.visibility</p:attrName>
                                        </p:attrNameLst>
                                      </p:cBhvr>
                                      <p:to>
                                        <p:strVal val="visible"/>
                                      </p:to>
                                    </p:set>
                                  </p:childTnLst>
                                </p:cTn>
                              </p:par>
                            </p:childTnLst>
                          </p:cTn>
                        </p:par>
                        <p:par>
                          <p:cTn id="62" fill="hold">
                            <p:stCondLst>
                              <p:cond delay="1051"/>
                            </p:stCondLst>
                            <p:childTnLst>
                              <p:par>
                                <p:cTn id="63" presetID="1" presetClass="entr" presetSubtype="0" fill="hold" nodeType="afterEffect">
                                  <p:stCondLst>
                                    <p:cond delay="500"/>
                                  </p:stCondLst>
                                  <p:iterate type="lt">
                                    <p:tmAbs val="50"/>
                                  </p:iterate>
                                  <p:childTnLst>
                                    <p:set>
                                      <p:cBhvr>
                                        <p:cTn id="64" dur="1" fill="hold">
                                          <p:stCondLst>
                                            <p:cond delay="0"/>
                                          </p:stCondLst>
                                        </p:cTn>
                                        <p:tgtEl>
                                          <p:spTgt spid="22">
                                            <p:txEl>
                                              <p:pRg st="1" end="1"/>
                                            </p:txEl>
                                          </p:spTgt>
                                        </p:tgtEl>
                                        <p:attrNameLst>
                                          <p:attrName>style.visibility</p:attrName>
                                        </p:attrNameLst>
                                      </p:cBhvr>
                                      <p:to>
                                        <p:strVal val="visible"/>
                                      </p:to>
                                    </p:set>
                                  </p:childTnLst>
                                </p:cTn>
                              </p:par>
                            </p:childTnLst>
                          </p:cTn>
                        </p:par>
                        <p:par>
                          <p:cTn id="65" fill="hold">
                            <p:stCondLst>
                              <p:cond delay="1802"/>
                            </p:stCondLst>
                            <p:childTnLst>
                              <p:par>
                                <p:cTn id="66" presetID="1" presetClass="entr" presetSubtype="0" fill="hold" nodeType="afterEffect">
                                  <p:stCondLst>
                                    <p:cond delay="500"/>
                                  </p:stCondLst>
                                  <p:iterate type="lt">
                                    <p:tmAbs val="50"/>
                                  </p:iterate>
                                  <p:childTnLst>
                                    <p:set>
                                      <p:cBhvr>
                                        <p:cTn id="67" dur="1" fill="hold">
                                          <p:stCondLst>
                                            <p:cond delay="0"/>
                                          </p:stCondLst>
                                        </p:cTn>
                                        <p:tgtEl>
                                          <p:spTgt spid="22">
                                            <p:txEl>
                                              <p:pRg st="2" end="2"/>
                                            </p:txEl>
                                          </p:spTgt>
                                        </p:tgtEl>
                                        <p:attrNameLst>
                                          <p:attrName>style.visibility</p:attrName>
                                        </p:attrNameLst>
                                      </p:cBhvr>
                                      <p:to>
                                        <p:strVal val="visible"/>
                                      </p:to>
                                    </p:set>
                                  </p:childTnLst>
                                </p:cTn>
                              </p:par>
                            </p:childTnLst>
                          </p:cTn>
                        </p:par>
                        <p:par>
                          <p:cTn id="68" fill="hold">
                            <p:stCondLst>
                              <p:cond delay="2603"/>
                            </p:stCondLst>
                            <p:childTnLst>
                              <p:par>
                                <p:cTn id="69" presetID="1" presetClass="entr" presetSubtype="0" fill="hold" nodeType="afterEffect">
                                  <p:stCondLst>
                                    <p:cond delay="500"/>
                                  </p:stCondLst>
                                  <p:iterate type="lt">
                                    <p:tmAbs val="50"/>
                                  </p:iterate>
                                  <p:childTnLst>
                                    <p:set>
                                      <p:cBhvr>
                                        <p:cTn id="70" dur="1" fill="hold">
                                          <p:stCondLst>
                                            <p:cond delay="0"/>
                                          </p:stCondLst>
                                        </p:cTn>
                                        <p:tgtEl>
                                          <p:spTgt spid="22">
                                            <p:txEl>
                                              <p:pRg st="3" end="3"/>
                                            </p:txEl>
                                          </p:spTgt>
                                        </p:tgtEl>
                                        <p:attrNameLst>
                                          <p:attrName>style.visibility</p:attrName>
                                        </p:attrNameLst>
                                      </p:cBhvr>
                                      <p:to>
                                        <p:strVal val="visible"/>
                                      </p:to>
                                    </p:set>
                                  </p:childTnLst>
                                </p:cTn>
                              </p:par>
                            </p:childTnLst>
                          </p:cTn>
                        </p:par>
                        <p:par>
                          <p:cTn id="71" fill="hold">
                            <p:stCondLst>
                              <p:cond delay="3904"/>
                            </p:stCondLst>
                            <p:childTnLst>
                              <p:par>
                                <p:cTn id="72" presetID="1" presetClass="entr" presetSubtype="0" fill="hold" nodeType="afterEffect">
                                  <p:stCondLst>
                                    <p:cond delay="500"/>
                                  </p:stCondLst>
                                  <p:iterate type="lt">
                                    <p:tmAbs val="50"/>
                                  </p:iterate>
                                  <p:childTnLst>
                                    <p:set>
                                      <p:cBhvr>
                                        <p:cTn id="73" dur="1" fill="hold">
                                          <p:stCondLst>
                                            <p:cond delay="0"/>
                                          </p:stCondLst>
                                        </p:cTn>
                                        <p:tgtEl>
                                          <p:spTgt spid="22">
                                            <p:txEl>
                                              <p:pRg st="4" end="4"/>
                                            </p:txEl>
                                          </p:spTgt>
                                        </p:tgtEl>
                                        <p:attrNameLst>
                                          <p:attrName>style.visibility</p:attrName>
                                        </p:attrNameLst>
                                      </p:cBhvr>
                                      <p:to>
                                        <p:strVal val="visible"/>
                                      </p:to>
                                    </p:set>
                                  </p:childTnLst>
                                </p:cTn>
                              </p:par>
                            </p:childTnLst>
                          </p:cTn>
                        </p:par>
                        <p:par>
                          <p:cTn id="74" fill="hold">
                            <p:stCondLst>
                              <p:cond delay="5405"/>
                            </p:stCondLst>
                            <p:childTnLst>
                              <p:par>
                                <p:cTn id="75" presetID="1" presetClass="entr" presetSubtype="0" fill="hold" nodeType="afterEffect">
                                  <p:stCondLst>
                                    <p:cond delay="500"/>
                                  </p:stCondLst>
                                  <p:iterate type="lt">
                                    <p:tmAbs val="50"/>
                                  </p:iterate>
                                  <p:childTnLst>
                                    <p:set>
                                      <p:cBhvr>
                                        <p:cTn id="76" dur="1" fill="hold">
                                          <p:stCondLst>
                                            <p:cond delay="0"/>
                                          </p:stCondLst>
                                        </p:cTn>
                                        <p:tgtEl>
                                          <p:spTgt spid="22">
                                            <p:txEl>
                                              <p:pRg st="5" end="5"/>
                                            </p:txEl>
                                          </p:spTgt>
                                        </p:tgtEl>
                                        <p:attrNameLst>
                                          <p:attrName>style.visibility</p:attrName>
                                        </p:attrNameLst>
                                      </p:cBhvr>
                                      <p:to>
                                        <p:strVal val="visible"/>
                                      </p:to>
                                    </p:set>
                                  </p:childTnLst>
                                </p:cTn>
                              </p:par>
                            </p:childTnLst>
                          </p:cTn>
                        </p:par>
                        <p:par>
                          <p:cTn id="77" fill="hold">
                            <p:stCondLst>
                              <p:cond delay="6456"/>
                            </p:stCondLst>
                            <p:childTnLst>
                              <p:par>
                                <p:cTn id="78" presetID="1" presetClass="entr" presetSubtype="0" fill="hold" nodeType="afterEffect">
                                  <p:stCondLst>
                                    <p:cond delay="500"/>
                                  </p:stCondLst>
                                  <p:iterate type="lt">
                                    <p:tmAbs val="50"/>
                                  </p:iterate>
                                  <p:childTnLst>
                                    <p:set>
                                      <p:cBhvr>
                                        <p:cTn id="79"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4732E1-D3B5-E2A1-9857-B99F01E3643C}"/>
              </a:ext>
            </a:extLst>
          </p:cNvPr>
          <p:cNvSpPr txBox="1"/>
          <p:nvPr/>
        </p:nvSpPr>
        <p:spPr>
          <a:xfrm>
            <a:off x="193094" y="765940"/>
            <a:ext cx="5349009" cy="3108543"/>
          </a:xfrm>
          <a:prstGeom prst="rect">
            <a:avLst/>
          </a:prstGeom>
          <a:noFill/>
          <a:ln w="28575">
            <a:noFill/>
          </a:ln>
        </p:spPr>
        <p:txBody>
          <a:bodyPr wrap="square">
            <a:spAutoFit/>
          </a:bodyPr>
          <a:lstStyle/>
          <a:p>
            <a:r>
              <a:rPr lang="en-US" sz="1600" dirty="0">
                <a:solidFill>
                  <a:schemeClr val="bg1"/>
                </a:solidFill>
              </a:rPr>
              <a:t>groups:</a:t>
            </a:r>
          </a:p>
          <a:p>
            <a:r>
              <a:rPr lang="en-US" sz="1600" dirty="0">
                <a:solidFill>
                  <a:schemeClr val="bg1"/>
                </a:solidFill>
              </a:rPr>
              <a:t>- name: test-alerts</a:t>
            </a:r>
          </a:p>
          <a:p>
            <a:r>
              <a:rPr lang="en-US" sz="1600" dirty="0">
                <a:solidFill>
                  <a:schemeClr val="bg1"/>
                </a:solidFill>
              </a:rPr>
              <a:t>  rules:</a:t>
            </a:r>
          </a:p>
          <a:p>
            <a:r>
              <a:rPr lang="en-US" sz="1600" dirty="0">
                <a:solidFill>
                  <a:schemeClr val="bg1"/>
                </a:solidFill>
              </a:rPr>
              <a:t>  - alert: Server Down </a:t>
            </a:r>
            <a:r>
              <a:rPr lang="en-US" sz="1600" b="1" dirty="0">
                <a:solidFill>
                  <a:schemeClr val="accent2"/>
                </a:solidFill>
              </a:rPr>
              <a:t>upstream</a:t>
            </a:r>
            <a:r>
              <a:rPr lang="en-US" sz="1600" dirty="0">
                <a:solidFill>
                  <a:schemeClr val="bg1"/>
                </a:solidFill>
              </a:rPr>
              <a:t> 1</a:t>
            </a:r>
          </a:p>
          <a:p>
            <a:r>
              <a:rPr lang="en-US" sz="1600" dirty="0">
                <a:solidFill>
                  <a:schemeClr val="bg1"/>
                </a:solidFill>
              </a:rPr>
              <a:t>    expr: 1</a:t>
            </a:r>
          </a:p>
          <a:p>
            <a:r>
              <a:rPr lang="en-US" sz="1600" dirty="0">
                <a:solidFill>
                  <a:schemeClr val="bg1"/>
                </a:solidFill>
              </a:rPr>
              <a:t>    labels:</a:t>
            </a:r>
          </a:p>
          <a:p>
            <a:r>
              <a:rPr lang="en-US" sz="1600" dirty="0">
                <a:solidFill>
                  <a:schemeClr val="bg1"/>
                </a:solidFill>
              </a:rPr>
              <a:t>      severity: critical</a:t>
            </a:r>
          </a:p>
          <a:p>
            <a:r>
              <a:rPr lang="en-US" sz="1600" dirty="0">
                <a:solidFill>
                  <a:schemeClr val="bg1"/>
                </a:solidFill>
              </a:rPr>
              <a:t>      service: app</a:t>
            </a:r>
          </a:p>
          <a:p>
            <a:r>
              <a:rPr lang="en-US" sz="1600" dirty="0">
                <a:solidFill>
                  <a:schemeClr val="bg1"/>
                </a:solidFill>
              </a:rPr>
              <a:t>      env: dev</a:t>
            </a:r>
          </a:p>
          <a:p>
            <a:r>
              <a:rPr lang="en-US" sz="1600" dirty="0">
                <a:solidFill>
                  <a:schemeClr val="bg1"/>
                </a:solidFill>
              </a:rPr>
              <a:t>      stream: up</a:t>
            </a:r>
          </a:p>
          <a:p>
            <a:r>
              <a:rPr lang="en-US" sz="1600" dirty="0">
                <a:solidFill>
                  <a:schemeClr val="bg1"/>
                </a:solidFill>
              </a:rPr>
              <a:t>    annotations:</a:t>
            </a:r>
          </a:p>
          <a:p>
            <a:r>
              <a:rPr lang="en-US" sz="1600" dirty="0">
                <a:solidFill>
                  <a:schemeClr val="bg1"/>
                </a:solidFill>
              </a:rPr>
              <a:t>      summary: Server Upstream1 Down</a:t>
            </a:r>
          </a:p>
        </p:txBody>
      </p:sp>
      <p:sp>
        <p:nvSpPr>
          <p:cNvPr id="2" name="TextBox 1">
            <a:extLst>
              <a:ext uri="{FF2B5EF4-FFF2-40B4-BE49-F238E27FC236}">
                <a16:creationId xmlns:a16="http://schemas.microsoft.com/office/drawing/2014/main" id="{9788A9A0-3D62-60EA-28DC-760A31E19E71}"/>
              </a:ext>
            </a:extLst>
          </p:cNvPr>
          <p:cNvSpPr txBox="1"/>
          <p:nvPr/>
        </p:nvSpPr>
        <p:spPr>
          <a:xfrm>
            <a:off x="127000" y="3738396"/>
            <a:ext cx="5919354" cy="2339102"/>
          </a:xfrm>
          <a:prstGeom prst="rect">
            <a:avLst/>
          </a:prstGeom>
          <a:noFill/>
          <a:ln w="28575">
            <a:noFill/>
          </a:ln>
        </p:spPr>
        <p:txBody>
          <a:bodyPr wrap="square">
            <a:spAutoFit/>
          </a:bodyPr>
          <a:lstStyle/>
          <a:p>
            <a:r>
              <a:rPr lang="en-US" sz="1600" dirty="0">
                <a:solidFill>
                  <a:schemeClr val="bg1"/>
                </a:solidFill>
              </a:rPr>
              <a:t> - alert: Server Down upstream 2</a:t>
            </a:r>
          </a:p>
          <a:p>
            <a:r>
              <a:rPr lang="en-US" sz="1600" dirty="0">
                <a:solidFill>
                  <a:schemeClr val="bg1"/>
                </a:solidFill>
              </a:rPr>
              <a:t>    expr: 1</a:t>
            </a:r>
          </a:p>
          <a:p>
            <a:r>
              <a:rPr lang="en-US" sz="1600" dirty="0">
                <a:solidFill>
                  <a:schemeClr val="bg1"/>
                </a:solidFill>
              </a:rPr>
              <a:t>    labels:</a:t>
            </a:r>
          </a:p>
          <a:p>
            <a:r>
              <a:rPr lang="en-US" sz="1600" dirty="0">
                <a:solidFill>
                  <a:schemeClr val="bg1"/>
                </a:solidFill>
              </a:rPr>
              <a:t>      severity: critical</a:t>
            </a:r>
          </a:p>
          <a:p>
            <a:r>
              <a:rPr lang="en-US" sz="1600" dirty="0">
                <a:solidFill>
                  <a:schemeClr val="bg1"/>
                </a:solidFill>
              </a:rPr>
              <a:t>      service: app</a:t>
            </a:r>
          </a:p>
          <a:p>
            <a:r>
              <a:rPr lang="en-US" sz="1600" dirty="0">
                <a:solidFill>
                  <a:schemeClr val="bg1"/>
                </a:solidFill>
              </a:rPr>
              <a:t>      env: dev</a:t>
            </a:r>
          </a:p>
          <a:p>
            <a:r>
              <a:rPr lang="en-US" sz="1600" dirty="0">
                <a:solidFill>
                  <a:schemeClr val="bg1"/>
                </a:solidFill>
              </a:rPr>
              <a:t>      stream: up</a:t>
            </a:r>
          </a:p>
          <a:p>
            <a:r>
              <a:rPr lang="en-US" sz="1600" dirty="0">
                <a:solidFill>
                  <a:schemeClr val="bg1"/>
                </a:solidFill>
              </a:rPr>
              <a:t>    annotations:</a:t>
            </a:r>
          </a:p>
          <a:p>
            <a:r>
              <a:rPr lang="en-US" sz="1600" dirty="0">
                <a:solidFill>
                  <a:schemeClr val="bg1"/>
                </a:solidFill>
              </a:rPr>
              <a:t>      summary: Server Upstream2 Down</a:t>
            </a:r>
          </a:p>
        </p:txBody>
      </p:sp>
      <p:sp>
        <p:nvSpPr>
          <p:cNvPr id="4" name="TextBox 3">
            <a:extLst>
              <a:ext uri="{FF2B5EF4-FFF2-40B4-BE49-F238E27FC236}">
                <a16:creationId xmlns:a16="http://schemas.microsoft.com/office/drawing/2014/main" id="{DB58CD1A-9F48-5471-B028-77DC2C6D1B7B}"/>
              </a:ext>
            </a:extLst>
          </p:cNvPr>
          <p:cNvSpPr txBox="1"/>
          <p:nvPr/>
        </p:nvSpPr>
        <p:spPr>
          <a:xfrm>
            <a:off x="193094" y="5908126"/>
            <a:ext cx="8788400" cy="2369880"/>
          </a:xfrm>
          <a:prstGeom prst="rect">
            <a:avLst/>
          </a:prstGeom>
          <a:noFill/>
          <a:ln w="28575">
            <a:noFill/>
          </a:ln>
        </p:spPr>
        <p:txBody>
          <a:bodyPr wrap="square">
            <a:spAutoFit/>
          </a:bodyPr>
          <a:lstStyle/>
          <a:p>
            <a:r>
              <a:rPr lang="en-US" sz="1600" dirty="0">
                <a:solidFill>
                  <a:schemeClr val="bg1"/>
                </a:solidFill>
              </a:rPr>
              <a:t> - alert: Server Down Downstream 1</a:t>
            </a:r>
          </a:p>
          <a:p>
            <a:r>
              <a:rPr lang="en-US" sz="1600" dirty="0">
                <a:solidFill>
                  <a:schemeClr val="bg1"/>
                </a:solidFill>
              </a:rPr>
              <a:t>    expr: 1</a:t>
            </a:r>
          </a:p>
          <a:p>
            <a:r>
              <a:rPr lang="en-US" sz="1600" dirty="0">
                <a:solidFill>
                  <a:schemeClr val="bg1"/>
                </a:solidFill>
              </a:rPr>
              <a:t>    labels:</a:t>
            </a:r>
          </a:p>
          <a:p>
            <a:r>
              <a:rPr lang="en-US" sz="1600" dirty="0">
                <a:solidFill>
                  <a:schemeClr val="bg1"/>
                </a:solidFill>
              </a:rPr>
              <a:t>      severity: warning</a:t>
            </a:r>
          </a:p>
          <a:p>
            <a:r>
              <a:rPr lang="en-US" sz="1600" dirty="0">
                <a:solidFill>
                  <a:schemeClr val="bg1"/>
                </a:solidFill>
              </a:rPr>
              <a:t>      service: app</a:t>
            </a:r>
          </a:p>
          <a:p>
            <a:r>
              <a:rPr lang="en-US" sz="1600" dirty="0">
                <a:solidFill>
                  <a:schemeClr val="bg1"/>
                </a:solidFill>
              </a:rPr>
              <a:t>      env: dev</a:t>
            </a:r>
          </a:p>
          <a:p>
            <a:r>
              <a:rPr lang="en-US" sz="1600" dirty="0">
                <a:solidFill>
                  <a:schemeClr val="bg1"/>
                </a:solidFill>
              </a:rPr>
              <a:t>      stream: down</a:t>
            </a:r>
          </a:p>
          <a:p>
            <a:r>
              <a:rPr lang="en-US" dirty="0">
                <a:solidFill>
                  <a:schemeClr val="bg1"/>
                </a:solidFill>
              </a:rPr>
              <a:t>    annotations:</a:t>
            </a:r>
          </a:p>
          <a:p>
            <a:r>
              <a:rPr lang="en-US" dirty="0">
                <a:solidFill>
                  <a:schemeClr val="bg1"/>
                </a:solidFill>
              </a:rPr>
              <a:t>      summary: Server Downstream1 Down</a:t>
            </a:r>
          </a:p>
        </p:txBody>
      </p:sp>
      <p:sp>
        <p:nvSpPr>
          <p:cNvPr id="5" name="Rectangle 4">
            <a:extLst>
              <a:ext uri="{FF2B5EF4-FFF2-40B4-BE49-F238E27FC236}">
                <a16:creationId xmlns:a16="http://schemas.microsoft.com/office/drawing/2014/main" id="{3150D7CF-A44B-8EC3-F1DD-B65E104FA5BD}"/>
              </a:ext>
            </a:extLst>
          </p:cNvPr>
          <p:cNvSpPr/>
          <p:nvPr/>
        </p:nvSpPr>
        <p:spPr>
          <a:xfrm>
            <a:off x="3325090" y="6211059"/>
            <a:ext cx="8915400" cy="779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Let’s generate these alarms and validate it on the lab</a:t>
            </a:r>
          </a:p>
        </p:txBody>
      </p:sp>
      <p:sp>
        <p:nvSpPr>
          <p:cNvPr id="7" name="TextBox 6">
            <a:extLst>
              <a:ext uri="{FF2B5EF4-FFF2-40B4-BE49-F238E27FC236}">
                <a16:creationId xmlns:a16="http://schemas.microsoft.com/office/drawing/2014/main" id="{96D74733-1B59-125D-E04B-08DDE2E271DA}"/>
              </a:ext>
            </a:extLst>
          </p:cNvPr>
          <p:cNvSpPr txBox="1"/>
          <p:nvPr/>
        </p:nvSpPr>
        <p:spPr>
          <a:xfrm>
            <a:off x="6046354" y="1052774"/>
            <a:ext cx="4957443" cy="5078313"/>
          </a:xfrm>
          <a:prstGeom prst="rect">
            <a:avLst/>
          </a:prstGeom>
          <a:noFill/>
          <a:ln w="28575">
            <a:noFill/>
          </a:ln>
        </p:spPr>
        <p:txBody>
          <a:bodyPr wrap="square">
            <a:spAutoFit/>
          </a:bodyPr>
          <a:lstStyle/>
          <a:p>
            <a:r>
              <a:rPr lang="en-US" dirty="0">
                <a:solidFill>
                  <a:schemeClr val="bg1"/>
                </a:solidFill>
              </a:rPr>
              <a:t> - alert: Server Down Downstream 2</a:t>
            </a:r>
          </a:p>
          <a:p>
            <a:r>
              <a:rPr lang="en-US" dirty="0">
                <a:solidFill>
                  <a:schemeClr val="bg1"/>
                </a:solidFill>
              </a:rPr>
              <a:t>    expr: 1</a:t>
            </a:r>
          </a:p>
          <a:p>
            <a:r>
              <a:rPr lang="en-US" dirty="0">
                <a:solidFill>
                  <a:schemeClr val="bg1"/>
                </a:solidFill>
              </a:rPr>
              <a:t>    labels:</a:t>
            </a:r>
          </a:p>
          <a:p>
            <a:r>
              <a:rPr lang="en-US" dirty="0">
                <a:solidFill>
                  <a:schemeClr val="bg1"/>
                </a:solidFill>
              </a:rPr>
              <a:t>      severity: warning</a:t>
            </a:r>
          </a:p>
          <a:p>
            <a:r>
              <a:rPr lang="en-US" dirty="0">
                <a:solidFill>
                  <a:schemeClr val="bg1"/>
                </a:solidFill>
              </a:rPr>
              <a:t>      service: app</a:t>
            </a:r>
          </a:p>
          <a:p>
            <a:r>
              <a:rPr lang="en-US" dirty="0">
                <a:solidFill>
                  <a:schemeClr val="bg1"/>
                </a:solidFill>
              </a:rPr>
              <a:t>      env: dev</a:t>
            </a:r>
          </a:p>
          <a:p>
            <a:r>
              <a:rPr lang="en-US" dirty="0">
                <a:solidFill>
                  <a:schemeClr val="bg1"/>
                </a:solidFill>
              </a:rPr>
              <a:t>      stream: down</a:t>
            </a:r>
          </a:p>
          <a:p>
            <a:r>
              <a:rPr lang="en-US" dirty="0">
                <a:solidFill>
                  <a:schemeClr val="bg1"/>
                </a:solidFill>
              </a:rPr>
              <a:t>    annotations:</a:t>
            </a:r>
          </a:p>
          <a:p>
            <a:r>
              <a:rPr lang="en-US" dirty="0">
                <a:solidFill>
                  <a:schemeClr val="bg1"/>
                </a:solidFill>
              </a:rPr>
              <a:t>      summary: Server Downstream2 Down</a:t>
            </a:r>
          </a:p>
          <a:p>
            <a:r>
              <a:rPr lang="en-US" dirty="0">
                <a:solidFill>
                  <a:schemeClr val="bg1"/>
                </a:solidFill>
              </a:rPr>
              <a:t>  - alert: Server Down Downstream 3</a:t>
            </a:r>
          </a:p>
          <a:p>
            <a:r>
              <a:rPr lang="en-US" dirty="0">
                <a:solidFill>
                  <a:schemeClr val="bg1"/>
                </a:solidFill>
              </a:rPr>
              <a:t>    expr: 1</a:t>
            </a:r>
          </a:p>
          <a:p>
            <a:r>
              <a:rPr lang="en-US" dirty="0">
                <a:solidFill>
                  <a:schemeClr val="bg1"/>
                </a:solidFill>
              </a:rPr>
              <a:t>    labels:</a:t>
            </a:r>
          </a:p>
          <a:p>
            <a:r>
              <a:rPr lang="en-US" dirty="0">
                <a:solidFill>
                  <a:schemeClr val="bg1"/>
                </a:solidFill>
              </a:rPr>
              <a:t>       severity: warning</a:t>
            </a:r>
          </a:p>
          <a:p>
            <a:r>
              <a:rPr lang="en-US" dirty="0">
                <a:solidFill>
                  <a:schemeClr val="bg1"/>
                </a:solidFill>
              </a:rPr>
              <a:t>       service: app</a:t>
            </a:r>
          </a:p>
          <a:p>
            <a:r>
              <a:rPr lang="en-US" dirty="0">
                <a:solidFill>
                  <a:schemeClr val="bg1"/>
                </a:solidFill>
              </a:rPr>
              <a:t>       env: dev</a:t>
            </a:r>
          </a:p>
          <a:p>
            <a:r>
              <a:rPr lang="en-US" dirty="0">
                <a:solidFill>
                  <a:schemeClr val="bg1"/>
                </a:solidFill>
              </a:rPr>
              <a:t>       stream: down</a:t>
            </a:r>
          </a:p>
          <a:p>
            <a:r>
              <a:rPr lang="en-US" dirty="0">
                <a:solidFill>
                  <a:schemeClr val="bg1"/>
                </a:solidFill>
              </a:rPr>
              <a:t>    annotations:</a:t>
            </a:r>
          </a:p>
          <a:p>
            <a:r>
              <a:rPr lang="en-US" dirty="0">
                <a:solidFill>
                  <a:schemeClr val="bg1"/>
                </a:solidFill>
              </a:rPr>
              <a:t>       summary: Server Downstream3 Down</a:t>
            </a:r>
          </a:p>
        </p:txBody>
      </p:sp>
      <p:cxnSp>
        <p:nvCxnSpPr>
          <p:cNvPr id="9" name="Straight Connector 8">
            <a:extLst>
              <a:ext uri="{FF2B5EF4-FFF2-40B4-BE49-F238E27FC236}">
                <a16:creationId xmlns:a16="http://schemas.microsoft.com/office/drawing/2014/main" id="{0F7F5261-AC10-CD2D-9CB4-7999A9083BEE}"/>
              </a:ext>
            </a:extLst>
          </p:cNvPr>
          <p:cNvCxnSpPr/>
          <p:nvPr/>
        </p:nvCxnSpPr>
        <p:spPr>
          <a:xfrm>
            <a:off x="207963" y="1019436"/>
            <a:ext cx="0" cy="261435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60EC3CF-A439-4019-EB8E-E54E5035C171}"/>
              </a:ext>
            </a:extLst>
          </p:cNvPr>
          <p:cNvCxnSpPr>
            <a:cxnSpLocks/>
          </p:cNvCxnSpPr>
          <p:nvPr/>
        </p:nvCxnSpPr>
        <p:spPr>
          <a:xfrm>
            <a:off x="339726" y="1281373"/>
            <a:ext cx="0" cy="2352414"/>
          </a:xfrm>
          <a:prstGeom prst="line">
            <a:avLst/>
          </a:prstGeom>
          <a:ln>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74672F0-4CD8-5FCC-13B3-008A1CBE1CFE}"/>
              </a:ext>
            </a:extLst>
          </p:cNvPr>
          <p:cNvCxnSpPr>
            <a:cxnSpLocks/>
          </p:cNvCxnSpPr>
          <p:nvPr/>
        </p:nvCxnSpPr>
        <p:spPr>
          <a:xfrm>
            <a:off x="438151" y="1843088"/>
            <a:ext cx="0" cy="1824037"/>
          </a:xfrm>
          <a:prstGeom prst="line">
            <a:avLst/>
          </a:prstGeom>
          <a:ln>
            <a:solidFill>
              <a:schemeClr val="accent4">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CCD51A0-7F31-AAD8-D327-C63DBA0F3981}"/>
              </a:ext>
            </a:extLst>
          </p:cNvPr>
          <p:cNvSpPr/>
          <p:nvPr/>
        </p:nvSpPr>
        <p:spPr>
          <a:xfrm>
            <a:off x="207963" y="5932692"/>
            <a:ext cx="3184440" cy="27836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CAAB75-E1BC-156E-31D5-493FEBB835D3}"/>
              </a:ext>
            </a:extLst>
          </p:cNvPr>
          <p:cNvSpPr/>
          <p:nvPr/>
        </p:nvSpPr>
        <p:spPr>
          <a:xfrm>
            <a:off x="207963" y="3749851"/>
            <a:ext cx="3009900" cy="38669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C4FBD7C-405C-6D03-FEC3-796E0BCFBADF}"/>
              </a:ext>
            </a:extLst>
          </p:cNvPr>
          <p:cNvSpPr/>
          <p:nvPr/>
        </p:nvSpPr>
        <p:spPr>
          <a:xfrm>
            <a:off x="308616" y="1545258"/>
            <a:ext cx="3083787" cy="261714"/>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5E6AD6-8BDC-2D4A-26A5-9259491313EC}"/>
              </a:ext>
            </a:extLst>
          </p:cNvPr>
          <p:cNvSpPr/>
          <p:nvPr/>
        </p:nvSpPr>
        <p:spPr>
          <a:xfrm>
            <a:off x="6144778" y="3556506"/>
            <a:ext cx="3820160" cy="31797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543F89-B5CC-C747-BF27-0FF3828639E2}"/>
              </a:ext>
            </a:extLst>
          </p:cNvPr>
          <p:cNvSpPr/>
          <p:nvPr/>
        </p:nvSpPr>
        <p:spPr>
          <a:xfrm>
            <a:off x="6046354" y="1076299"/>
            <a:ext cx="3820160" cy="31797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AB0E54B-BB08-96F3-F170-D3BC6B744573}"/>
              </a:ext>
            </a:extLst>
          </p:cNvPr>
          <p:cNvSpPr/>
          <p:nvPr/>
        </p:nvSpPr>
        <p:spPr>
          <a:xfrm>
            <a:off x="8043620" y="190649"/>
            <a:ext cx="3874577" cy="1224366"/>
          </a:xfrm>
          <a:prstGeom prst="rect">
            <a:avLst/>
          </a:prstGeom>
          <a:solidFill>
            <a:schemeClr val="accent6">
              <a:lumMod val="75000"/>
            </a:schemeClr>
          </a:solidFill>
          <a:effectLst>
            <a:softEdge rad="63500"/>
          </a:effectLst>
          <a:scene3d>
            <a:camera prst="perspectiveLeft"/>
            <a:lightRig rig="threePt" dir="t"/>
          </a:scene3d>
          <a:sp3d>
            <a:bevelT prst="slop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Inhibition</a:t>
            </a:r>
            <a:endParaRPr lang="en-US" dirty="0"/>
          </a:p>
        </p:txBody>
      </p:sp>
    </p:spTree>
    <p:extLst>
      <p:ext uri="{BB962C8B-B14F-4D97-AF65-F5344CB8AC3E}">
        <p14:creationId xmlns:p14="http://schemas.microsoft.com/office/powerpoint/2010/main" val="223455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50"/>
                                  </p:iterate>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50"/>
                                  </p:iterate>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251"/>
                            </p:stCondLst>
                            <p:childTnLst>
                              <p:par>
                                <p:cTn id="16" presetID="1" presetClass="entr" presetSubtype="0" fill="hold" nodeType="afterEffect">
                                  <p:stCondLst>
                                    <p:cond delay="0"/>
                                  </p:stCondLst>
                                  <p:iterate type="lt">
                                    <p:tmAbs val="50"/>
                                  </p:iterate>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1502"/>
                            </p:stCondLst>
                            <p:childTnLst>
                              <p:par>
                                <p:cTn id="19" presetID="1" presetClass="entr" presetSubtype="0" fill="hold" nodeType="afterEffect">
                                  <p:stCondLst>
                                    <p:cond delay="0"/>
                                  </p:stCondLst>
                                  <p:iterate type="lt">
                                    <p:tmAbs val="50"/>
                                  </p:iterate>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par>
                          <p:cTn id="21" fill="hold">
                            <p:stCondLst>
                              <p:cond delay="1753"/>
                            </p:stCondLst>
                            <p:childTnLst>
                              <p:par>
                                <p:cTn id="22" presetID="1" presetClass="entr" presetSubtype="0" fill="hold" nodeType="afterEffect">
                                  <p:stCondLst>
                                    <p:cond delay="0"/>
                                  </p:stCondLst>
                                  <p:iterate type="lt">
                                    <p:tmAbs val="50"/>
                                  </p:iterate>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par>
                          <p:cTn id="24" fill="hold">
                            <p:stCondLst>
                              <p:cond delay="2054"/>
                            </p:stCondLst>
                            <p:childTnLst>
                              <p:par>
                                <p:cTn id="25" presetID="1" presetClass="entr" presetSubtype="0" fill="hold" nodeType="afterEffect">
                                  <p:stCondLst>
                                    <p:cond delay="0"/>
                                  </p:stCondLst>
                                  <p:iterate type="lt">
                                    <p:tmAbs val="50"/>
                                  </p:iterate>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par>
                          <p:cTn id="27" fill="hold">
                            <p:stCondLst>
                              <p:cond delay="2855"/>
                            </p:stCondLst>
                            <p:childTnLst>
                              <p:par>
                                <p:cTn id="28" presetID="1" presetClass="entr" presetSubtype="0" fill="hold" nodeType="afterEffect">
                                  <p:stCondLst>
                                    <p:cond delay="0"/>
                                  </p:stCondLst>
                                  <p:iterate type="lt">
                                    <p:tmAbs val="50"/>
                                  </p:iterate>
                                  <p:childTnLst>
                                    <p:set>
                                      <p:cBhvr>
                                        <p:cTn id="29" dur="1" fill="hold">
                                          <p:stCondLst>
                                            <p:cond delay="0"/>
                                          </p:stCondLst>
                                        </p:cTn>
                                        <p:tgtEl>
                                          <p:spTgt spid="3">
                                            <p:txEl>
                                              <p:pRg st="7" end="7"/>
                                            </p:txEl>
                                          </p:spTgt>
                                        </p:tgtEl>
                                        <p:attrNameLst>
                                          <p:attrName>style.visibility</p:attrName>
                                        </p:attrNameLst>
                                      </p:cBhvr>
                                      <p:to>
                                        <p:strVal val="visible"/>
                                      </p:to>
                                    </p:set>
                                  </p:childTnLst>
                                </p:cTn>
                              </p:par>
                            </p:childTnLst>
                          </p:cTn>
                        </p:par>
                        <p:par>
                          <p:cTn id="30" fill="hold">
                            <p:stCondLst>
                              <p:cond delay="3356"/>
                            </p:stCondLst>
                            <p:childTnLst>
                              <p:par>
                                <p:cTn id="31" presetID="1" presetClass="entr" presetSubtype="0" fill="hold" nodeType="afterEffect">
                                  <p:stCondLst>
                                    <p:cond delay="0"/>
                                  </p:stCondLst>
                                  <p:iterate type="lt">
                                    <p:tmAbs val="50"/>
                                  </p:iterate>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par>
                          <p:cTn id="33" fill="hold">
                            <p:stCondLst>
                              <p:cond delay="3657"/>
                            </p:stCondLst>
                            <p:childTnLst>
                              <p:par>
                                <p:cTn id="34" presetID="1" presetClass="entr" presetSubtype="0" fill="hold" nodeType="afterEffect">
                                  <p:stCondLst>
                                    <p:cond delay="0"/>
                                  </p:stCondLst>
                                  <p:iterate type="lt">
                                    <p:tmAbs val="50"/>
                                  </p:iterate>
                                  <p:childTnLst>
                                    <p:set>
                                      <p:cBhvr>
                                        <p:cTn id="35" dur="1" fill="hold">
                                          <p:stCondLst>
                                            <p:cond delay="0"/>
                                          </p:stCondLst>
                                        </p:cTn>
                                        <p:tgtEl>
                                          <p:spTgt spid="3">
                                            <p:txEl>
                                              <p:pRg st="9" end="9"/>
                                            </p:txEl>
                                          </p:spTgt>
                                        </p:tgtEl>
                                        <p:attrNameLst>
                                          <p:attrName>style.visibility</p:attrName>
                                        </p:attrNameLst>
                                      </p:cBhvr>
                                      <p:to>
                                        <p:strVal val="visible"/>
                                      </p:to>
                                    </p:set>
                                  </p:childTnLst>
                                </p:cTn>
                              </p:par>
                            </p:childTnLst>
                          </p:cTn>
                        </p:par>
                        <p:par>
                          <p:cTn id="36" fill="hold">
                            <p:stCondLst>
                              <p:cond delay="4058"/>
                            </p:stCondLst>
                            <p:childTnLst>
                              <p:par>
                                <p:cTn id="37" presetID="1" presetClass="entr" presetSubtype="0" fill="hold" nodeType="afterEffect">
                                  <p:stCondLst>
                                    <p:cond delay="0"/>
                                  </p:stCondLst>
                                  <p:iterate type="lt">
                                    <p:tmAbs val="50"/>
                                  </p:iterate>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par>
                          <p:cTn id="39" fill="hold">
                            <p:stCondLst>
                              <p:cond delay="4609"/>
                            </p:stCondLst>
                            <p:childTnLst>
                              <p:par>
                                <p:cTn id="40" presetID="1" presetClass="entr" presetSubtype="0" fill="hold" nodeType="afterEffect">
                                  <p:stCondLst>
                                    <p:cond delay="0"/>
                                  </p:stCondLst>
                                  <p:iterate type="lt">
                                    <p:tmAbs val="50"/>
                                  </p:iterate>
                                  <p:childTnLst>
                                    <p:set>
                                      <p:cBhvr>
                                        <p:cTn id="41" dur="1" fill="hold">
                                          <p:stCondLst>
                                            <p:cond delay="0"/>
                                          </p:stCondLst>
                                        </p:cTn>
                                        <p:tgtEl>
                                          <p:spTgt spid="3">
                                            <p:txEl>
                                              <p:pRg st="11" end="11"/>
                                            </p:txEl>
                                          </p:spTgt>
                                        </p:tgtEl>
                                        <p:attrNameLst>
                                          <p:attrName>style.visibility</p:attrName>
                                        </p:attrNameLst>
                                      </p:cBhvr>
                                      <p:to>
                                        <p:strVal val="visible"/>
                                      </p:to>
                                    </p:set>
                                  </p:childTnLst>
                                </p:cTn>
                              </p:par>
                            </p:childTnLst>
                          </p:cTn>
                        </p:par>
                        <p:par>
                          <p:cTn id="42" fill="hold">
                            <p:stCondLst>
                              <p:cond delay="5910"/>
                            </p:stCondLst>
                            <p:childTnLst>
                              <p:par>
                                <p:cTn id="43" presetID="2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par>
                                <p:cTn id="46" presetID="22" presetClass="entr" presetSubtype="1"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500"/>
                                        <p:tgtEl>
                                          <p:spTgt spid="10"/>
                                        </p:tgtEl>
                                      </p:cBhvr>
                                    </p:animEffect>
                                  </p:childTnLst>
                                </p:cTn>
                              </p:par>
                              <p:par>
                                <p:cTn id="49" presetID="22" presetClass="entr" presetSubtype="1"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up)">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type="lt">
                                    <p:tmAbs val="50"/>
                                  </p:iterate>
                                  <p:childTnLst>
                                    <p:set>
                                      <p:cBhvr>
                                        <p:cTn id="55" dur="1" fill="hold">
                                          <p:stCondLst>
                                            <p:cond delay="0"/>
                                          </p:stCondLst>
                                        </p:cTn>
                                        <p:tgtEl>
                                          <p:spTgt spid="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type="lt">
                                    <p:tmAbs val="50"/>
                                  </p:iterate>
                                  <p:childTnLst>
                                    <p:set>
                                      <p:cBhvr>
                                        <p:cTn id="59" dur="1" fill="hold">
                                          <p:stCondLst>
                                            <p:cond delay="0"/>
                                          </p:stCondLst>
                                        </p:cTn>
                                        <p:tgtEl>
                                          <p:spTgt spid="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iterate type="lt">
                                    <p:tmAbs val="50"/>
                                  </p:iterate>
                                  <p:childTnLst>
                                    <p:set>
                                      <p:cBhvr>
                                        <p:cTn id="63" dur="1" fill="hold">
                                          <p:stCondLst>
                                            <p:cond delay="0"/>
                                          </p:stCondLst>
                                        </p:cTn>
                                        <p:tgtEl>
                                          <p:spTgt spid="7">
                                            <p:txEl>
                                              <p:pRg st="0" end="0"/>
                                            </p:txEl>
                                          </p:spTgt>
                                        </p:tgtEl>
                                        <p:attrNameLst>
                                          <p:attrName>style.visibility</p:attrName>
                                        </p:attrNameLst>
                                      </p:cBhvr>
                                      <p:to>
                                        <p:strVal val="visible"/>
                                      </p:to>
                                    </p:set>
                                  </p:childTnLst>
                                </p:cTn>
                              </p:par>
                            </p:childTnLst>
                          </p:cTn>
                        </p:par>
                        <p:par>
                          <p:cTn id="64" fill="hold">
                            <p:stCondLst>
                              <p:cond delay="1351"/>
                            </p:stCondLst>
                            <p:childTnLst>
                              <p:par>
                                <p:cTn id="65" presetID="1" presetClass="entr" presetSubtype="0" fill="hold" nodeType="afterEffect">
                                  <p:stCondLst>
                                    <p:cond delay="0"/>
                                  </p:stCondLst>
                                  <p:iterate type="lt">
                                    <p:tmAbs val="50"/>
                                  </p:iterate>
                                  <p:childTnLst>
                                    <p:set>
                                      <p:cBhvr>
                                        <p:cTn id="66" dur="1" fill="hold">
                                          <p:stCondLst>
                                            <p:cond delay="0"/>
                                          </p:stCondLst>
                                        </p:cTn>
                                        <p:tgtEl>
                                          <p:spTgt spid="7">
                                            <p:txEl>
                                              <p:pRg st="1" end="1"/>
                                            </p:txEl>
                                          </p:spTgt>
                                        </p:tgtEl>
                                        <p:attrNameLst>
                                          <p:attrName>style.visibility</p:attrName>
                                        </p:attrNameLst>
                                      </p:cBhvr>
                                      <p:to>
                                        <p:strVal val="visible"/>
                                      </p:to>
                                    </p:set>
                                  </p:childTnLst>
                                </p:cTn>
                              </p:par>
                            </p:childTnLst>
                          </p:cTn>
                        </p:par>
                        <p:par>
                          <p:cTn id="67" fill="hold">
                            <p:stCondLst>
                              <p:cond delay="1602"/>
                            </p:stCondLst>
                            <p:childTnLst>
                              <p:par>
                                <p:cTn id="68" presetID="1" presetClass="entr" presetSubtype="0" fill="hold" nodeType="afterEffect">
                                  <p:stCondLst>
                                    <p:cond delay="0"/>
                                  </p:stCondLst>
                                  <p:iterate type="lt">
                                    <p:tmAbs val="50"/>
                                  </p:iterate>
                                  <p:childTnLst>
                                    <p:set>
                                      <p:cBhvr>
                                        <p:cTn id="69" dur="1" fill="hold">
                                          <p:stCondLst>
                                            <p:cond delay="0"/>
                                          </p:stCondLst>
                                        </p:cTn>
                                        <p:tgtEl>
                                          <p:spTgt spid="7">
                                            <p:txEl>
                                              <p:pRg st="2" end="2"/>
                                            </p:txEl>
                                          </p:spTgt>
                                        </p:tgtEl>
                                        <p:attrNameLst>
                                          <p:attrName>style.visibility</p:attrName>
                                        </p:attrNameLst>
                                      </p:cBhvr>
                                      <p:to>
                                        <p:strVal val="visible"/>
                                      </p:to>
                                    </p:set>
                                  </p:childTnLst>
                                </p:cTn>
                              </p:par>
                            </p:childTnLst>
                          </p:cTn>
                        </p:par>
                        <p:par>
                          <p:cTn id="70" fill="hold">
                            <p:stCondLst>
                              <p:cond delay="1903"/>
                            </p:stCondLst>
                            <p:childTnLst>
                              <p:par>
                                <p:cTn id="71" presetID="1" presetClass="entr" presetSubtype="0" fill="hold" nodeType="afterEffect">
                                  <p:stCondLst>
                                    <p:cond delay="0"/>
                                  </p:stCondLst>
                                  <p:iterate type="lt">
                                    <p:tmAbs val="50"/>
                                  </p:iterate>
                                  <p:childTnLst>
                                    <p:set>
                                      <p:cBhvr>
                                        <p:cTn id="72" dur="1" fill="hold">
                                          <p:stCondLst>
                                            <p:cond delay="0"/>
                                          </p:stCondLst>
                                        </p:cTn>
                                        <p:tgtEl>
                                          <p:spTgt spid="7">
                                            <p:txEl>
                                              <p:pRg st="3" end="3"/>
                                            </p:txEl>
                                          </p:spTgt>
                                        </p:tgtEl>
                                        <p:attrNameLst>
                                          <p:attrName>style.visibility</p:attrName>
                                        </p:attrNameLst>
                                      </p:cBhvr>
                                      <p:to>
                                        <p:strVal val="visible"/>
                                      </p:to>
                                    </p:set>
                                  </p:childTnLst>
                                </p:cTn>
                              </p:par>
                            </p:childTnLst>
                          </p:cTn>
                        </p:par>
                        <p:par>
                          <p:cTn id="73" fill="hold">
                            <p:stCondLst>
                              <p:cond delay="2654"/>
                            </p:stCondLst>
                            <p:childTnLst>
                              <p:par>
                                <p:cTn id="74" presetID="1" presetClass="entr" presetSubtype="0" fill="hold" nodeType="afterEffect">
                                  <p:stCondLst>
                                    <p:cond delay="0"/>
                                  </p:stCondLst>
                                  <p:iterate type="lt">
                                    <p:tmAbs val="50"/>
                                  </p:iterate>
                                  <p:childTnLst>
                                    <p:set>
                                      <p:cBhvr>
                                        <p:cTn id="75" dur="1" fill="hold">
                                          <p:stCondLst>
                                            <p:cond delay="0"/>
                                          </p:stCondLst>
                                        </p:cTn>
                                        <p:tgtEl>
                                          <p:spTgt spid="7">
                                            <p:txEl>
                                              <p:pRg st="4" end="4"/>
                                            </p:txEl>
                                          </p:spTgt>
                                        </p:tgtEl>
                                        <p:attrNameLst>
                                          <p:attrName>style.visibility</p:attrName>
                                        </p:attrNameLst>
                                      </p:cBhvr>
                                      <p:to>
                                        <p:strVal val="visible"/>
                                      </p:to>
                                    </p:set>
                                  </p:childTnLst>
                                </p:cTn>
                              </p:par>
                            </p:childTnLst>
                          </p:cTn>
                        </p:par>
                        <p:par>
                          <p:cTn id="76" fill="hold">
                            <p:stCondLst>
                              <p:cond delay="3155"/>
                            </p:stCondLst>
                            <p:childTnLst>
                              <p:par>
                                <p:cTn id="77" presetID="1" presetClass="entr" presetSubtype="0" fill="hold" nodeType="afterEffect">
                                  <p:stCondLst>
                                    <p:cond delay="0"/>
                                  </p:stCondLst>
                                  <p:iterate type="lt">
                                    <p:tmAbs val="50"/>
                                  </p:iterate>
                                  <p:childTnLst>
                                    <p:set>
                                      <p:cBhvr>
                                        <p:cTn id="78" dur="1" fill="hold">
                                          <p:stCondLst>
                                            <p:cond delay="0"/>
                                          </p:stCondLst>
                                        </p:cTn>
                                        <p:tgtEl>
                                          <p:spTgt spid="7">
                                            <p:txEl>
                                              <p:pRg st="5" end="5"/>
                                            </p:txEl>
                                          </p:spTgt>
                                        </p:tgtEl>
                                        <p:attrNameLst>
                                          <p:attrName>style.visibility</p:attrName>
                                        </p:attrNameLst>
                                      </p:cBhvr>
                                      <p:to>
                                        <p:strVal val="visible"/>
                                      </p:to>
                                    </p:set>
                                  </p:childTnLst>
                                </p:cTn>
                              </p:par>
                            </p:childTnLst>
                          </p:cTn>
                        </p:par>
                        <p:par>
                          <p:cTn id="79" fill="hold">
                            <p:stCondLst>
                              <p:cond delay="3456"/>
                            </p:stCondLst>
                            <p:childTnLst>
                              <p:par>
                                <p:cTn id="80" presetID="1" presetClass="entr" presetSubtype="0" fill="hold" nodeType="afterEffect">
                                  <p:stCondLst>
                                    <p:cond delay="0"/>
                                  </p:stCondLst>
                                  <p:iterate type="lt">
                                    <p:tmAbs val="50"/>
                                  </p:iterate>
                                  <p:childTnLst>
                                    <p:set>
                                      <p:cBhvr>
                                        <p:cTn id="81" dur="1" fill="hold">
                                          <p:stCondLst>
                                            <p:cond delay="0"/>
                                          </p:stCondLst>
                                        </p:cTn>
                                        <p:tgtEl>
                                          <p:spTgt spid="7">
                                            <p:txEl>
                                              <p:pRg st="6" end="6"/>
                                            </p:txEl>
                                          </p:spTgt>
                                        </p:tgtEl>
                                        <p:attrNameLst>
                                          <p:attrName>style.visibility</p:attrName>
                                        </p:attrNameLst>
                                      </p:cBhvr>
                                      <p:to>
                                        <p:strVal val="visible"/>
                                      </p:to>
                                    </p:set>
                                  </p:childTnLst>
                                </p:cTn>
                              </p:par>
                            </p:childTnLst>
                          </p:cTn>
                        </p:par>
                        <p:par>
                          <p:cTn id="82" fill="hold">
                            <p:stCondLst>
                              <p:cond delay="3957"/>
                            </p:stCondLst>
                            <p:childTnLst>
                              <p:par>
                                <p:cTn id="83" presetID="1" presetClass="entr" presetSubtype="0" fill="hold" nodeType="afterEffect">
                                  <p:stCondLst>
                                    <p:cond delay="0"/>
                                  </p:stCondLst>
                                  <p:iterate type="lt">
                                    <p:tmAbs val="50"/>
                                  </p:iterate>
                                  <p:childTnLst>
                                    <p:set>
                                      <p:cBhvr>
                                        <p:cTn id="84" dur="1" fill="hold">
                                          <p:stCondLst>
                                            <p:cond delay="0"/>
                                          </p:stCondLst>
                                        </p:cTn>
                                        <p:tgtEl>
                                          <p:spTgt spid="7">
                                            <p:txEl>
                                              <p:pRg st="7" end="7"/>
                                            </p:txEl>
                                          </p:spTgt>
                                        </p:tgtEl>
                                        <p:attrNameLst>
                                          <p:attrName>style.visibility</p:attrName>
                                        </p:attrNameLst>
                                      </p:cBhvr>
                                      <p:to>
                                        <p:strVal val="visible"/>
                                      </p:to>
                                    </p:set>
                                  </p:childTnLst>
                                </p:cTn>
                              </p:par>
                            </p:childTnLst>
                          </p:cTn>
                        </p:par>
                        <p:par>
                          <p:cTn id="85" fill="hold">
                            <p:stCondLst>
                              <p:cond delay="4508"/>
                            </p:stCondLst>
                            <p:childTnLst>
                              <p:par>
                                <p:cTn id="86" presetID="1" presetClass="entr" presetSubtype="0" fill="hold" nodeType="afterEffect">
                                  <p:stCondLst>
                                    <p:cond delay="0"/>
                                  </p:stCondLst>
                                  <p:iterate type="lt">
                                    <p:tmAbs val="50"/>
                                  </p:iterate>
                                  <p:childTnLst>
                                    <p:set>
                                      <p:cBhvr>
                                        <p:cTn id="8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iterate type="lt">
                                    <p:tmAbs val="50"/>
                                  </p:iterate>
                                  <p:childTnLst>
                                    <p:set>
                                      <p:cBhvr>
                                        <p:cTn id="91" dur="1" fill="hold">
                                          <p:stCondLst>
                                            <p:cond delay="0"/>
                                          </p:stCondLst>
                                        </p:cTn>
                                        <p:tgtEl>
                                          <p:spTgt spid="7">
                                            <p:txEl>
                                              <p:pRg st="9" end="9"/>
                                            </p:txEl>
                                          </p:spTgt>
                                        </p:tgtEl>
                                        <p:attrNameLst>
                                          <p:attrName>style.visibility</p:attrName>
                                        </p:attrNameLst>
                                      </p:cBhvr>
                                      <p:to>
                                        <p:strVal val="visible"/>
                                      </p:to>
                                    </p:set>
                                  </p:childTnLst>
                                </p:cTn>
                              </p:par>
                            </p:childTnLst>
                          </p:cTn>
                        </p:par>
                        <p:par>
                          <p:cTn id="92" fill="hold">
                            <p:stCondLst>
                              <p:cond delay="1351"/>
                            </p:stCondLst>
                            <p:childTnLst>
                              <p:par>
                                <p:cTn id="93" presetID="1" presetClass="entr" presetSubtype="0" fill="hold" nodeType="afterEffect">
                                  <p:stCondLst>
                                    <p:cond delay="0"/>
                                  </p:stCondLst>
                                  <p:iterate type="lt">
                                    <p:tmAbs val="50"/>
                                  </p:iterate>
                                  <p:childTnLst>
                                    <p:set>
                                      <p:cBhvr>
                                        <p:cTn id="94" dur="1" fill="hold">
                                          <p:stCondLst>
                                            <p:cond delay="0"/>
                                          </p:stCondLst>
                                        </p:cTn>
                                        <p:tgtEl>
                                          <p:spTgt spid="7">
                                            <p:txEl>
                                              <p:pRg st="10" end="10"/>
                                            </p:txEl>
                                          </p:spTgt>
                                        </p:tgtEl>
                                        <p:attrNameLst>
                                          <p:attrName>style.visibility</p:attrName>
                                        </p:attrNameLst>
                                      </p:cBhvr>
                                      <p:to>
                                        <p:strVal val="visible"/>
                                      </p:to>
                                    </p:set>
                                  </p:childTnLst>
                                </p:cTn>
                              </p:par>
                            </p:childTnLst>
                          </p:cTn>
                        </p:par>
                        <p:par>
                          <p:cTn id="95" fill="hold">
                            <p:stCondLst>
                              <p:cond delay="1602"/>
                            </p:stCondLst>
                            <p:childTnLst>
                              <p:par>
                                <p:cTn id="96" presetID="1" presetClass="entr" presetSubtype="0" fill="hold" nodeType="afterEffect">
                                  <p:stCondLst>
                                    <p:cond delay="0"/>
                                  </p:stCondLst>
                                  <p:iterate type="lt">
                                    <p:tmAbs val="50"/>
                                  </p:iterate>
                                  <p:childTnLst>
                                    <p:set>
                                      <p:cBhvr>
                                        <p:cTn id="97" dur="1" fill="hold">
                                          <p:stCondLst>
                                            <p:cond delay="0"/>
                                          </p:stCondLst>
                                        </p:cTn>
                                        <p:tgtEl>
                                          <p:spTgt spid="7">
                                            <p:txEl>
                                              <p:pRg st="11" end="11"/>
                                            </p:txEl>
                                          </p:spTgt>
                                        </p:tgtEl>
                                        <p:attrNameLst>
                                          <p:attrName>style.visibility</p:attrName>
                                        </p:attrNameLst>
                                      </p:cBhvr>
                                      <p:to>
                                        <p:strVal val="visible"/>
                                      </p:to>
                                    </p:set>
                                  </p:childTnLst>
                                </p:cTn>
                              </p:par>
                            </p:childTnLst>
                          </p:cTn>
                        </p:par>
                        <p:par>
                          <p:cTn id="98" fill="hold">
                            <p:stCondLst>
                              <p:cond delay="1903"/>
                            </p:stCondLst>
                            <p:childTnLst>
                              <p:par>
                                <p:cTn id="99" presetID="1" presetClass="entr" presetSubtype="0" fill="hold" nodeType="afterEffect">
                                  <p:stCondLst>
                                    <p:cond delay="0"/>
                                  </p:stCondLst>
                                  <p:iterate type="lt">
                                    <p:tmAbs val="50"/>
                                  </p:iterate>
                                  <p:childTnLst>
                                    <p:set>
                                      <p:cBhvr>
                                        <p:cTn id="100" dur="1" fill="hold">
                                          <p:stCondLst>
                                            <p:cond delay="0"/>
                                          </p:stCondLst>
                                        </p:cTn>
                                        <p:tgtEl>
                                          <p:spTgt spid="7">
                                            <p:txEl>
                                              <p:pRg st="12" end="12"/>
                                            </p:txEl>
                                          </p:spTgt>
                                        </p:tgtEl>
                                        <p:attrNameLst>
                                          <p:attrName>style.visibility</p:attrName>
                                        </p:attrNameLst>
                                      </p:cBhvr>
                                      <p:to>
                                        <p:strVal val="visible"/>
                                      </p:to>
                                    </p:set>
                                  </p:childTnLst>
                                </p:cTn>
                              </p:par>
                            </p:childTnLst>
                          </p:cTn>
                        </p:par>
                        <p:par>
                          <p:cTn id="101" fill="hold">
                            <p:stCondLst>
                              <p:cond delay="2654"/>
                            </p:stCondLst>
                            <p:childTnLst>
                              <p:par>
                                <p:cTn id="102" presetID="1" presetClass="entr" presetSubtype="0" fill="hold" nodeType="afterEffect">
                                  <p:stCondLst>
                                    <p:cond delay="0"/>
                                  </p:stCondLst>
                                  <p:iterate type="lt">
                                    <p:tmAbs val="50"/>
                                  </p:iterate>
                                  <p:childTnLst>
                                    <p:set>
                                      <p:cBhvr>
                                        <p:cTn id="103" dur="1" fill="hold">
                                          <p:stCondLst>
                                            <p:cond delay="0"/>
                                          </p:stCondLst>
                                        </p:cTn>
                                        <p:tgtEl>
                                          <p:spTgt spid="7">
                                            <p:txEl>
                                              <p:pRg st="13" end="13"/>
                                            </p:txEl>
                                          </p:spTgt>
                                        </p:tgtEl>
                                        <p:attrNameLst>
                                          <p:attrName>style.visibility</p:attrName>
                                        </p:attrNameLst>
                                      </p:cBhvr>
                                      <p:to>
                                        <p:strVal val="visible"/>
                                      </p:to>
                                    </p:set>
                                  </p:childTnLst>
                                </p:cTn>
                              </p:par>
                            </p:childTnLst>
                          </p:cTn>
                        </p:par>
                        <p:par>
                          <p:cTn id="104" fill="hold">
                            <p:stCondLst>
                              <p:cond delay="3155"/>
                            </p:stCondLst>
                            <p:childTnLst>
                              <p:par>
                                <p:cTn id="105" presetID="1" presetClass="entr" presetSubtype="0" fill="hold" nodeType="afterEffect">
                                  <p:stCondLst>
                                    <p:cond delay="0"/>
                                  </p:stCondLst>
                                  <p:iterate type="lt">
                                    <p:tmAbs val="50"/>
                                  </p:iterate>
                                  <p:childTnLst>
                                    <p:set>
                                      <p:cBhvr>
                                        <p:cTn id="106" dur="1" fill="hold">
                                          <p:stCondLst>
                                            <p:cond delay="0"/>
                                          </p:stCondLst>
                                        </p:cTn>
                                        <p:tgtEl>
                                          <p:spTgt spid="7">
                                            <p:txEl>
                                              <p:pRg st="14" end="14"/>
                                            </p:txEl>
                                          </p:spTgt>
                                        </p:tgtEl>
                                        <p:attrNameLst>
                                          <p:attrName>style.visibility</p:attrName>
                                        </p:attrNameLst>
                                      </p:cBhvr>
                                      <p:to>
                                        <p:strVal val="visible"/>
                                      </p:to>
                                    </p:set>
                                  </p:childTnLst>
                                </p:cTn>
                              </p:par>
                            </p:childTnLst>
                          </p:cTn>
                        </p:par>
                        <p:par>
                          <p:cTn id="107" fill="hold">
                            <p:stCondLst>
                              <p:cond delay="3456"/>
                            </p:stCondLst>
                            <p:childTnLst>
                              <p:par>
                                <p:cTn id="108" presetID="1" presetClass="entr" presetSubtype="0" fill="hold" nodeType="afterEffect">
                                  <p:stCondLst>
                                    <p:cond delay="0"/>
                                  </p:stCondLst>
                                  <p:iterate type="lt">
                                    <p:tmAbs val="50"/>
                                  </p:iterate>
                                  <p:childTnLst>
                                    <p:set>
                                      <p:cBhvr>
                                        <p:cTn id="109" dur="1" fill="hold">
                                          <p:stCondLst>
                                            <p:cond delay="0"/>
                                          </p:stCondLst>
                                        </p:cTn>
                                        <p:tgtEl>
                                          <p:spTgt spid="7">
                                            <p:txEl>
                                              <p:pRg st="15" end="15"/>
                                            </p:txEl>
                                          </p:spTgt>
                                        </p:tgtEl>
                                        <p:attrNameLst>
                                          <p:attrName>style.visibility</p:attrName>
                                        </p:attrNameLst>
                                      </p:cBhvr>
                                      <p:to>
                                        <p:strVal val="visible"/>
                                      </p:to>
                                    </p:set>
                                  </p:childTnLst>
                                </p:cTn>
                              </p:par>
                            </p:childTnLst>
                          </p:cTn>
                        </p:par>
                        <p:par>
                          <p:cTn id="110" fill="hold">
                            <p:stCondLst>
                              <p:cond delay="3957"/>
                            </p:stCondLst>
                            <p:childTnLst>
                              <p:par>
                                <p:cTn id="111" presetID="1" presetClass="entr" presetSubtype="0" fill="hold" nodeType="afterEffect">
                                  <p:stCondLst>
                                    <p:cond delay="0"/>
                                  </p:stCondLst>
                                  <p:iterate type="lt">
                                    <p:tmAbs val="50"/>
                                  </p:iterate>
                                  <p:childTnLst>
                                    <p:set>
                                      <p:cBhvr>
                                        <p:cTn id="112" dur="1" fill="hold">
                                          <p:stCondLst>
                                            <p:cond delay="0"/>
                                          </p:stCondLst>
                                        </p:cTn>
                                        <p:tgtEl>
                                          <p:spTgt spid="7">
                                            <p:txEl>
                                              <p:pRg st="16" end="16"/>
                                            </p:txEl>
                                          </p:spTgt>
                                        </p:tgtEl>
                                        <p:attrNameLst>
                                          <p:attrName>style.visibility</p:attrName>
                                        </p:attrNameLst>
                                      </p:cBhvr>
                                      <p:to>
                                        <p:strVal val="visible"/>
                                      </p:to>
                                    </p:set>
                                  </p:childTnLst>
                                </p:cTn>
                              </p:par>
                            </p:childTnLst>
                          </p:cTn>
                        </p:par>
                        <p:par>
                          <p:cTn id="113" fill="hold">
                            <p:stCondLst>
                              <p:cond delay="4508"/>
                            </p:stCondLst>
                            <p:childTnLst>
                              <p:par>
                                <p:cTn id="114" presetID="1" presetClass="entr" presetSubtype="0" fill="hold" nodeType="afterEffect">
                                  <p:stCondLst>
                                    <p:cond delay="0"/>
                                  </p:stCondLst>
                                  <p:iterate type="lt">
                                    <p:tmAbs val="50"/>
                                  </p:iterate>
                                  <p:childTnLst>
                                    <p:set>
                                      <p:cBhvr>
                                        <p:cTn id="115"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1" presetClass="entr" presetSubtype="1" fill="hold" grpId="0" nodeType="clickEffect">
                                  <p:stCondLst>
                                    <p:cond delay="0"/>
                                  </p:stCondLst>
                                  <p:childTnLst>
                                    <p:set>
                                      <p:cBhvr>
                                        <p:cTn id="119" dur="1" fill="hold">
                                          <p:stCondLst>
                                            <p:cond delay="0"/>
                                          </p:stCondLst>
                                        </p:cTn>
                                        <p:tgtEl>
                                          <p:spTgt spid="17"/>
                                        </p:tgtEl>
                                        <p:attrNameLst>
                                          <p:attrName>style.visibility</p:attrName>
                                        </p:attrNameLst>
                                      </p:cBhvr>
                                      <p:to>
                                        <p:strVal val="visible"/>
                                      </p:to>
                                    </p:set>
                                    <p:animEffect transition="in" filter="wheel(1)">
                                      <p:cBhvr>
                                        <p:cTn id="120" dur="1000"/>
                                        <p:tgtEl>
                                          <p:spTgt spid="17"/>
                                        </p:tgtEl>
                                      </p:cBhvr>
                                    </p:animEffect>
                                  </p:childTnLst>
                                </p:cTn>
                              </p:par>
                              <p:par>
                                <p:cTn id="121" presetID="21" presetClass="entr" presetSubtype="1" fill="hold" grpId="0" nodeType="withEffect">
                                  <p:stCondLst>
                                    <p:cond delay="0"/>
                                  </p:stCondLst>
                                  <p:childTnLst>
                                    <p:set>
                                      <p:cBhvr>
                                        <p:cTn id="122" dur="1" fill="hold">
                                          <p:stCondLst>
                                            <p:cond delay="0"/>
                                          </p:stCondLst>
                                        </p:cTn>
                                        <p:tgtEl>
                                          <p:spTgt spid="18"/>
                                        </p:tgtEl>
                                        <p:attrNameLst>
                                          <p:attrName>style.visibility</p:attrName>
                                        </p:attrNameLst>
                                      </p:cBhvr>
                                      <p:to>
                                        <p:strVal val="visible"/>
                                      </p:to>
                                    </p:set>
                                    <p:animEffect transition="in" filter="wheel(1)">
                                      <p:cBhvr>
                                        <p:cTn id="123" dur="1000"/>
                                        <p:tgtEl>
                                          <p:spTgt spid="18"/>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wheel(1)">
                                      <p:cBhvr>
                                        <p:cTn id="126" dur="1000"/>
                                        <p:tgtEl>
                                          <p:spTgt spid="19"/>
                                        </p:tgtEl>
                                      </p:cBhvr>
                                    </p:animEffect>
                                  </p:childTnLst>
                                </p:cTn>
                              </p:par>
                            </p:childTnLst>
                          </p:cTn>
                        </p:par>
                        <p:par>
                          <p:cTn id="127" fill="hold">
                            <p:stCondLst>
                              <p:cond delay="1000"/>
                            </p:stCondLst>
                            <p:childTnLst>
                              <p:par>
                                <p:cTn id="128" presetID="21" presetClass="entr" presetSubtype="1" fill="hold" grpId="0" nodeType="afterEffect">
                                  <p:stCondLst>
                                    <p:cond delay="0"/>
                                  </p:stCondLst>
                                  <p:childTnLst>
                                    <p:set>
                                      <p:cBhvr>
                                        <p:cTn id="129" dur="1" fill="hold">
                                          <p:stCondLst>
                                            <p:cond delay="0"/>
                                          </p:stCondLst>
                                        </p:cTn>
                                        <p:tgtEl>
                                          <p:spTgt spid="8"/>
                                        </p:tgtEl>
                                        <p:attrNameLst>
                                          <p:attrName>style.visibility</p:attrName>
                                        </p:attrNameLst>
                                      </p:cBhvr>
                                      <p:to>
                                        <p:strVal val="visible"/>
                                      </p:to>
                                    </p:set>
                                    <p:animEffect transition="in" filter="wheel(1)">
                                      <p:cBhvr>
                                        <p:cTn id="130" dur="1000"/>
                                        <p:tgtEl>
                                          <p:spTgt spid="8"/>
                                        </p:tgtEl>
                                      </p:cBhvr>
                                    </p:animEffect>
                                  </p:childTnLst>
                                </p:cTn>
                              </p:par>
                            </p:childTnLst>
                          </p:cTn>
                        </p:par>
                        <p:par>
                          <p:cTn id="131" fill="hold">
                            <p:stCondLst>
                              <p:cond delay="2000"/>
                            </p:stCondLst>
                            <p:childTnLst>
                              <p:par>
                                <p:cTn id="132" presetID="21" presetClass="entr" presetSubtype="1" fill="hold" grpId="0" nodeType="afterEffect">
                                  <p:stCondLst>
                                    <p:cond delay="0"/>
                                  </p:stCondLst>
                                  <p:childTnLst>
                                    <p:set>
                                      <p:cBhvr>
                                        <p:cTn id="133" dur="1" fill="hold">
                                          <p:stCondLst>
                                            <p:cond delay="0"/>
                                          </p:stCondLst>
                                        </p:cTn>
                                        <p:tgtEl>
                                          <p:spTgt spid="11"/>
                                        </p:tgtEl>
                                        <p:attrNameLst>
                                          <p:attrName>style.visibility</p:attrName>
                                        </p:attrNameLst>
                                      </p:cBhvr>
                                      <p:to>
                                        <p:strVal val="visible"/>
                                      </p:to>
                                    </p:set>
                                    <p:animEffect transition="in" filter="wheel(1)">
                                      <p:cBhvr>
                                        <p:cTn id="134" dur="1000"/>
                                        <p:tgtEl>
                                          <p:spTgt spid="11"/>
                                        </p:tgtEl>
                                      </p:cBhvr>
                                    </p:animEffect>
                                  </p:childTnLst>
                                </p:cTn>
                              </p:par>
                            </p:childTnLst>
                          </p:cTn>
                        </p:par>
                      </p:childTnLst>
                    </p:cTn>
                  </p:par>
                  <p:par>
                    <p:cTn id="135" fill="hold">
                      <p:stCondLst>
                        <p:cond delay="indefinite"/>
                      </p:stCondLst>
                      <p:childTnLst>
                        <p:par>
                          <p:cTn id="136" fill="hold">
                            <p:stCondLst>
                              <p:cond delay="0"/>
                            </p:stCondLst>
                            <p:childTnLst>
                              <p:par>
                                <p:cTn id="137" presetID="31" presetClass="entr" presetSubtype="0" fill="hold" grpId="0" nodeType="clickEffect">
                                  <p:stCondLst>
                                    <p:cond delay="0"/>
                                  </p:stCondLst>
                                  <p:childTnLst>
                                    <p:set>
                                      <p:cBhvr>
                                        <p:cTn id="138" dur="1" fill="hold">
                                          <p:stCondLst>
                                            <p:cond delay="0"/>
                                          </p:stCondLst>
                                        </p:cTn>
                                        <p:tgtEl>
                                          <p:spTgt spid="5"/>
                                        </p:tgtEl>
                                        <p:attrNameLst>
                                          <p:attrName>style.visibility</p:attrName>
                                        </p:attrNameLst>
                                      </p:cBhvr>
                                      <p:to>
                                        <p:strVal val="visible"/>
                                      </p:to>
                                    </p:set>
                                    <p:anim calcmode="lin" valueType="num">
                                      <p:cBhvr>
                                        <p:cTn id="139" dur="1000" fill="hold"/>
                                        <p:tgtEl>
                                          <p:spTgt spid="5"/>
                                        </p:tgtEl>
                                        <p:attrNameLst>
                                          <p:attrName>ppt_w</p:attrName>
                                        </p:attrNameLst>
                                      </p:cBhvr>
                                      <p:tavLst>
                                        <p:tav tm="0">
                                          <p:val>
                                            <p:fltVal val="0"/>
                                          </p:val>
                                        </p:tav>
                                        <p:tav tm="100000">
                                          <p:val>
                                            <p:strVal val="#ppt_w"/>
                                          </p:val>
                                        </p:tav>
                                      </p:tavLst>
                                    </p:anim>
                                    <p:anim calcmode="lin" valueType="num">
                                      <p:cBhvr>
                                        <p:cTn id="140" dur="1000" fill="hold"/>
                                        <p:tgtEl>
                                          <p:spTgt spid="5"/>
                                        </p:tgtEl>
                                        <p:attrNameLst>
                                          <p:attrName>ppt_h</p:attrName>
                                        </p:attrNameLst>
                                      </p:cBhvr>
                                      <p:tavLst>
                                        <p:tav tm="0">
                                          <p:val>
                                            <p:fltVal val="0"/>
                                          </p:val>
                                        </p:tav>
                                        <p:tav tm="100000">
                                          <p:val>
                                            <p:strVal val="#ppt_h"/>
                                          </p:val>
                                        </p:tav>
                                      </p:tavLst>
                                    </p:anim>
                                    <p:anim calcmode="lin" valueType="num">
                                      <p:cBhvr>
                                        <p:cTn id="141" dur="1000" fill="hold"/>
                                        <p:tgtEl>
                                          <p:spTgt spid="5"/>
                                        </p:tgtEl>
                                        <p:attrNameLst>
                                          <p:attrName>style.rotation</p:attrName>
                                        </p:attrNameLst>
                                      </p:cBhvr>
                                      <p:tavLst>
                                        <p:tav tm="0">
                                          <p:val>
                                            <p:fltVal val="90"/>
                                          </p:val>
                                        </p:tav>
                                        <p:tav tm="100000">
                                          <p:val>
                                            <p:fltVal val="0"/>
                                          </p:val>
                                        </p:tav>
                                      </p:tavLst>
                                    </p:anim>
                                    <p:animEffect transition="in" filter="fade">
                                      <p:cBhvr>
                                        <p:cTn id="14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17" grpId="0" animBg="1"/>
      <p:bldP spid="18" grpId="0" animBg="1"/>
      <p:bldP spid="19" grpId="0" animBg="1"/>
      <p:bldP spid="8"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8229F-3FF7-4037-3C2B-12E9F83C8A71}"/>
              </a:ext>
            </a:extLst>
          </p:cNvPr>
          <p:cNvPicPr>
            <a:picLocks noChangeAspect="1"/>
          </p:cNvPicPr>
          <p:nvPr/>
        </p:nvPicPr>
        <p:blipFill>
          <a:blip r:embed="rId3"/>
          <a:stretch>
            <a:fillRect/>
          </a:stretch>
        </p:blipFill>
        <p:spPr>
          <a:xfrm>
            <a:off x="353333" y="5947065"/>
            <a:ext cx="8339952" cy="17537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3">
            <a:extLst>
              <a:ext uri="{FF2B5EF4-FFF2-40B4-BE49-F238E27FC236}">
                <a16:creationId xmlns:a16="http://schemas.microsoft.com/office/drawing/2014/main" id="{91BE6708-EEDC-592D-070E-988AD7D26691}"/>
              </a:ext>
            </a:extLst>
          </p:cNvPr>
          <p:cNvSpPr/>
          <p:nvPr/>
        </p:nvSpPr>
        <p:spPr>
          <a:xfrm>
            <a:off x="1838528" y="2208180"/>
            <a:ext cx="2393004" cy="1605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Master node</a:t>
            </a:r>
          </a:p>
          <a:p>
            <a:pPr algn="ctr"/>
            <a:endParaRPr lang="en-US" dirty="0"/>
          </a:p>
          <a:p>
            <a:pPr algn="ctr"/>
            <a:endParaRPr lang="en-US" dirty="0"/>
          </a:p>
        </p:txBody>
      </p:sp>
      <p:sp>
        <p:nvSpPr>
          <p:cNvPr id="5" name="Oval 4">
            <a:extLst>
              <a:ext uri="{FF2B5EF4-FFF2-40B4-BE49-F238E27FC236}">
                <a16:creationId xmlns:a16="http://schemas.microsoft.com/office/drawing/2014/main" id="{283D9F48-4B16-9F2E-CFE7-C58FC07CA2CF}"/>
              </a:ext>
            </a:extLst>
          </p:cNvPr>
          <p:cNvSpPr/>
          <p:nvPr/>
        </p:nvSpPr>
        <p:spPr>
          <a:xfrm>
            <a:off x="2042809" y="2908571"/>
            <a:ext cx="1984442" cy="55447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Prometheus</a:t>
            </a:r>
          </a:p>
        </p:txBody>
      </p:sp>
      <p:sp>
        <p:nvSpPr>
          <p:cNvPr id="6" name="Rectangle 5">
            <a:extLst>
              <a:ext uri="{FF2B5EF4-FFF2-40B4-BE49-F238E27FC236}">
                <a16:creationId xmlns:a16="http://schemas.microsoft.com/office/drawing/2014/main" id="{E40A5A45-7641-19BC-F13B-976DDB22B053}"/>
              </a:ext>
            </a:extLst>
          </p:cNvPr>
          <p:cNvSpPr/>
          <p:nvPr/>
        </p:nvSpPr>
        <p:spPr>
          <a:xfrm>
            <a:off x="6300281" y="1405648"/>
            <a:ext cx="2393004" cy="1605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Workernode1</a:t>
            </a:r>
          </a:p>
          <a:p>
            <a:pPr algn="ctr"/>
            <a:endParaRPr lang="en-US" dirty="0"/>
          </a:p>
          <a:p>
            <a:pPr algn="ctr"/>
            <a:endParaRPr lang="en-US" dirty="0"/>
          </a:p>
        </p:txBody>
      </p:sp>
      <p:sp>
        <p:nvSpPr>
          <p:cNvPr id="7" name="Oval 6">
            <a:extLst>
              <a:ext uri="{FF2B5EF4-FFF2-40B4-BE49-F238E27FC236}">
                <a16:creationId xmlns:a16="http://schemas.microsoft.com/office/drawing/2014/main" id="{0D9BC38E-7339-B72D-8028-B9A3A7706284}"/>
              </a:ext>
            </a:extLst>
          </p:cNvPr>
          <p:cNvSpPr/>
          <p:nvPr/>
        </p:nvSpPr>
        <p:spPr>
          <a:xfrm>
            <a:off x="6300281" y="2235155"/>
            <a:ext cx="2393003" cy="55447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Alertmanager1</a:t>
            </a:r>
          </a:p>
        </p:txBody>
      </p:sp>
      <p:sp>
        <p:nvSpPr>
          <p:cNvPr id="8" name="Rectangle 7">
            <a:extLst>
              <a:ext uri="{FF2B5EF4-FFF2-40B4-BE49-F238E27FC236}">
                <a16:creationId xmlns:a16="http://schemas.microsoft.com/office/drawing/2014/main" id="{C0861885-40B2-CAFD-5A8A-54D5833E13DF}"/>
              </a:ext>
            </a:extLst>
          </p:cNvPr>
          <p:cNvSpPr/>
          <p:nvPr/>
        </p:nvSpPr>
        <p:spPr>
          <a:xfrm>
            <a:off x="6300281" y="3785682"/>
            <a:ext cx="2393004" cy="1605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Workernode2</a:t>
            </a:r>
          </a:p>
          <a:p>
            <a:pPr algn="ctr"/>
            <a:endParaRPr lang="en-US" dirty="0"/>
          </a:p>
        </p:txBody>
      </p:sp>
      <p:sp>
        <p:nvSpPr>
          <p:cNvPr id="10" name="Oval 9">
            <a:extLst>
              <a:ext uri="{FF2B5EF4-FFF2-40B4-BE49-F238E27FC236}">
                <a16:creationId xmlns:a16="http://schemas.microsoft.com/office/drawing/2014/main" id="{3904CAA3-12C3-6394-B0C1-B8EAE79033D6}"/>
              </a:ext>
            </a:extLst>
          </p:cNvPr>
          <p:cNvSpPr/>
          <p:nvPr/>
        </p:nvSpPr>
        <p:spPr>
          <a:xfrm>
            <a:off x="6300282" y="4712466"/>
            <a:ext cx="2393003" cy="55447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Alertmanager2</a:t>
            </a:r>
          </a:p>
        </p:txBody>
      </p:sp>
      <p:cxnSp>
        <p:nvCxnSpPr>
          <p:cNvPr id="12" name="Straight Arrow Connector 11">
            <a:extLst>
              <a:ext uri="{FF2B5EF4-FFF2-40B4-BE49-F238E27FC236}">
                <a16:creationId xmlns:a16="http://schemas.microsoft.com/office/drawing/2014/main" id="{E87460D6-01EE-8B0A-6F07-40B5882F2485}"/>
              </a:ext>
            </a:extLst>
          </p:cNvPr>
          <p:cNvCxnSpPr>
            <a:endCxn id="7" idx="2"/>
          </p:cNvCxnSpPr>
          <p:nvPr/>
        </p:nvCxnSpPr>
        <p:spPr>
          <a:xfrm flipV="1">
            <a:off x="4027251" y="2512393"/>
            <a:ext cx="2273030" cy="649098"/>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6015215F-09CE-151C-8F6E-9746EB6AC35C}"/>
              </a:ext>
            </a:extLst>
          </p:cNvPr>
          <p:cNvCxnSpPr>
            <a:cxnSpLocks/>
            <a:stCxn id="5" idx="6"/>
            <a:endCxn id="10" idx="2"/>
          </p:cNvCxnSpPr>
          <p:nvPr/>
        </p:nvCxnSpPr>
        <p:spPr>
          <a:xfrm>
            <a:off x="4027251" y="3185809"/>
            <a:ext cx="2273031" cy="1803895"/>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sp>
        <p:nvSpPr>
          <p:cNvPr id="16" name="Rectangle 15">
            <a:extLst>
              <a:ext uri="{FF2B5EF4-FFF2-40B4-BE49-F238E27FC236}">
                <a16:creationId xmlns:a16="http://schemas.microsoft.com/office/drawing/2014/main" id="{B1784B21-0B54-40F8-2457-88BA04FA66E0}"/>
              </a:ext>
            </a:extLst>
          </p:cNvPr>
          <p:cNvSpPr/>
          <p:nvPr/>
        </p:nvSpPr>
        <p:spPr>
          <a:xfrm>
            <a:off x="0" y="-29627"/>
            <a:ext cx="14630400" cy="128022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5400" b="1" dirty="0">
                <a:solidFill>
                  <a:schemeClr val="tx1"/>
                </a:solidFill>
              </a:rPr>
              <a:t>High-availability Alert Manager setup</a:t>
            </a:r>
          </a:p>
        </p:txBody>
      </p:sp>
      <mc:AlternateContent xmlns:mc="http://schemas.openxmlformats.org/markup-compatibility/2006">
        <mc:Choice xmlns:am3d="http://schemas.microsoft.com/office/drawing/2017/model3d" Requires="am3d">
          <p:graphicFrame>
            <p:nvGraphicFramePr>
              <p:cNvPr id="17" name="3D Model 16" descr="Red Multiplication sign">
                <a:extLst>
                  <a:ext uri="{FF2B5EF4-FFF2-40B4-BE49-F238E27FC236}">
                    <a16:creationId xmlns:a16="http://schemas.microsoft.com/office/drawing/2014/main" id="{DBC5474E-29DE-67DC-B177-9296B69ECC30}"/>
                  </a:ext>
                </a:extLst>
              </p:cNvPr>
              <p:cNvGraphicFramePr>
                <a:graphicFrameLocks noChangeAspect="1"/>
              </p:cNvGraphicFramePr>
              <p:nvPr>
                <p:extLst>
                  <p:ext uri="{D42A27DB-BD31-4B8C-83A1-F6EECF244321}">
                    <p14:modId xmlns:p14="http://schemas.microsoft.com/office/powerpoint/2010/main" val="3431898093"/>
                  </p:ext>
                </p:extLst>
              </p:nvPr>
            </p:nvGraphicFramePr>
            <p:xfrm>
              <a:off x="6300280" y="1251740"/>
              <a:ext cx="2241506" cy="2234004"/>
            </p:xfrm>
            <a:graphic>
              <a:graphicData uri="http://schemas.microsoft.com/office/drawing/2017/model3d">
                <am3d:model3d r:embed="rId4">
                  <am3d:spPr>
                    <a:xfrm>
                      <a:off x="0" y="0"/>
                      <a:ext cx="2241506" cy="2234004"/>
                    </a:xfrm>
                    <a:prstGeom prst="rect">
                      <a:avLst/>
                    </a:prstGeom>
                  </am3d:spPr>
                  <am3d:camera>
                    <am3d:pos x="0" y="0" z="66569573"/>
                    <am3d:up dx="0" dy="36000000" dz="0"/>
                    <am3d:lookAt x="0" y="0" z="0"/>
                    <am3d:perspective fov="2700000"/>
                  </am3d:camera>
                  <am3d:trans>
                    <am3d:meterPerModelUnit n="3567641" d="1000000"/>
                    <am3d:preTrans dx="-6" dy="-17961074" dz="1699"/>
                    <am3d:scale>
                      <am3d:sx n="1000000" d="1000000"/>
                      <am3d:sy n="1000000" d="1000000"/>
                      <am3d:sz n="1000000" d="1000000"/>
                    </am3d:scale>
                    <am3d:rot ax="-227199" ay="-322437" az="21317"/>
                    <am3d:postTrans dx="0" dy="0" dz="0"/>
                  </am3d:trans>
                  <am3d:raster rName="Office3DRenderer" rVer="16.0.8326">
                    <am3d:blip r:embed="rId5"/>
                  </am3d:raster>
                  <am3d:objViewport viewportSz="32511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Red Multiplication sign">
                <a:extLst>
                  <a:ext uri="{FF2B5EF4-FFF2-40B4-BE49-F238E27FC236}">
                    <a16:creationId xmlns:a16="http://schemas.microsoft.com/office/drawing/2014/main" id="{DBC5474E-29DE-67DC-B177-9296B69ECC30}"/>
                  </a:ext>
                </a:extLst>
              </p:cNvPr>
              <p:cNvPicPr>
                <a:picLocks noGrp="1" noRot="1" noChangeAspect="1" noMove="1" noResize="1" noEditPoints="1" noAdjustHandles="1" noChangeArrowheads="1" noChangeShapeType="1" noCrop="1"/>
              </p:cNvPicPr>
              <p:nvPr/>
            </p:nvPicPr>
            <p:blipFill>
              <a:blip r:embed="rId5"/>
              <a:stretch>
                <a:fillRect/>
              </a:stretch>
            </p:blipFill>
            <p:spPr>
              <a:xfrm>
                <a:off x="6300280" y="1251740"/>
                <a:ext cx="2241506" cy="2234004"/>
              </a:xfrm>
              <a:prstGeom prst="rect">
                <a:avLst/>
              </a:prstGeom>
            </p:spPr>
          </p:pic>
        </mc:Fallback>
      </mc:AlternateContent>
    </p:spTree>
    <p:extLst>
      <p:ext uri="{BB962C8B-B14F-4D97-AF65-F5344CB8AC3E}">
        <p14:creationId xmlns:p14="http://schemas.microsoft.com/office/powerpoint/2010/main" val="329220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80">
                                          <p:stCondLst>
                                            <p:cond delay="0"/>
                                          </p:stCondLst>
                                        </p:cTn>
                                        <p:tgtEl>
                                          <p:spTgt spid="3"/>
                                        </p:tgtEl>
                                      </p:cBhvr>
                                    </p:animEffect>
                                    <p:anim calcmode="lin" valueType="num">
                                      <p:cBhvr>
                                        <p:cTn id="1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gtEl>
                                      </p:cBhvr>
                                      <p:to x="100000" y="60000"/>
                                    </p:animScale>
                                    <p:animScale>
                                      <p:cBhvr>
                                        <p:cTn id="21" dur="166" decel="50000">
                                          <p:stCondLst>
                                            <p:cond delay="676"/>
                                          </p:stCondLst>
                                        </p:cTn>
                                        <p:tgtEl>
                                          <p:spTgt spid="3"/>
                                        </p:tgtEl>
                                      </p:cBhvr>
                                      <p:to x="100000" y="100000"/>
                                    </p:animScale>
                                    <p:animScale>
                                      <p:cBhvr>
                                        <p:cTn id="22" dur="26">
                                          <p:stCondLst>
                                            <p:cond delay="1312"/>
                                          </p:stCondLst>
                                        </p:cTn>
                                        <p:tgtEl>
                                          <p:spTgt spid="3"/>
                                        </p:tgtEl>
                                      </p:cBhvr>
                                      <p:to x="100000" y="80000"/>
                                    </p:animScale>
                                    <p:animScale>
                                      <p:cBhvr>
                                        <p:cTn id="23" dur="166" decel="50000">
                                          <p:stCondLst>
                                            <p:cond delay="1338"/>
                                          </p:stCondLst>
                                        </p:cTn>
                                        <p:tgtEl>
                                          <p:spTgt spid="3"/>
                                        </p:tgtEl>
                                      </p:cBhvr>
                                      <p:to x="100000" y="100000"/>
                                    </p:animScale>
                                    <p:animScale>
                                      <p:cBhvr>
                                        <p:cTn id="24" dur="26">
                                          <p:stCondLst>
                                            <p:cond delay="1642"/>
                                          </p:stCondLst>
                                        </p:cTn>
                                        <p:tgtEl>
                                          <p:spTgt spid="3"/>
                                        </p:tgtEl>
                                      </p:cBhvr>
                                      <p:to x="100000" y="90000"/>
                                    </p:animScale>
                                    <p:animScale>
                                      <p:cBhvr>
                                        <p:cTn id="25" dur="166" decel="50000">
                                          <p:stCondLst>
                                            <p:cond delay="1668"/>
                                          </p:stCondLst>
                                        </p:cTn>
                                        <p:tgtEl>
                                          <p:spTgt spid="3"/>
                                        </p:tgtEl>
                                      </p:cBhvr>
                                      <p:to x="100000" y="100000"/>
                                    </p:animScale>
                                    <p:animScale>
                                      <p:cBhvr>
                                        <p:cTn id="26" dur="26">
                                          <p:stCondLst>
                                            <p:cond delay="1808"/>
                                          </p:stCondLst>
                                        </p:cTn>
                                        <p:tgtEl>
                                          <p:spTgt spid="3"/>
                                        </p:tgtEl>
                                      </p:cBhvr>
                                      <p:to x="100000" y="95000"/>
                                    </p:animScale>
                                    <p:animScale>
                                      <p:cBhvr>
                                        <p:cTn id="27"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10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8000" dirty="0"/>
                <a:t>Lab for Alert Manager</a:t>
              </a:r>
              <a:endParaRPr lang="en-US" sz="7200" dirty="0"/>
            </a:p>
          </p:txBody>
        </p:sp>
      </p:grpSp>
    </p:spTree>
    <p:extLst>
      <p:ext uri="{BB962C8B-B14F-4D97-AF65-F5344CB8AC3E}">
        <p14:creationId xmlns:p14="http://schemas.microsoft.com/office/powerpoint/2010/main" val="528886795"/>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204395" y="1244476"/>
            <a:ext cx="1341793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11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8000" dirty="0"/>
                <a:t>Prometheus High Availability</a:t>
              </a:r>
              <a:endParaRPr lang="en-US" sz="7200" dirty="0"/>
            </a:p>
          </p:txBody>
        </p:sp>
      </p:grpSp>
    </p:spTree>
    <p:extLst>
      <p:ext uri="{BB962C8B-B14F-4D97-AF65-F5344CB8AC3E}">
        <p14:creationId xmlns:p14="http://schemas.microsoft.com/office/powerpoint/2010/main" val="2114594585"/>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D676073-EC7C-3238-A7E0-C849D30B75C1}"/>
              </a:ext>
            </a:extLst>
          </p:cNvPr>
          <p:cNvSpPr>
            <a:spLocks noGrp="1"/>
          </p:cNvSpPr>
          <p:nvPr>
            <p:ph type="subTitle" idx="1"/>
          </p:nvPr>
        </p:nvSpPr>
        <p:spPr>
          <a:xfrm>
            <a:off x="511920" y="3930463"/>
            <a:ext cx="8750952" cy="924960"/>
          </a:xfrm>
        </p:spPr>
        <p:txBody>
          <a:bodyPr/>
          <a:lstStyle/>
          <a:p>
            <a:r>
              <a:rPr lang="en-US" b="1" dirty="0">
                <a:solidFill>
                  <a:schemeClr val="dk1"/>
                </a:solidFill>
              </a:rPr>
              <a:t>Prometheus Federation</a:t>
            </a:r>
          </a:p>
        </p:txBody>
      </p:sp>
      <p:sp>
        <p:nvSpPr>
          <p:cNvPr id="4" name="Subtitle 3">
            <a:extLst>
              <a:ext uri="{FF2B5EF4-FFF2-40B4-BE49-F238E27FC236}">
                <a16:creationId xmlns:a16="http://schemas.microsoft.com/office/drawing/2014/main" id="{0978A545-506F-3AA4-CBE6-4E815CB1B1C1}"/>
              </a:ext>
            </a:extLst>
          </p:cNvPr>
          <p:cNvSpPr>
            <a:spLocks noGrp="1"/>
          </p:cNvSpPr>
          <p:nvPr>
            <p:ph type="subTitle" idx="3"/>
          </p:nvPr>
        </p:nvSpPr>
        <p:spPr>
          <a:xfrm>
            <a:off x="552996" y="4597335"/>
            <a:ext cx="8380288" cy="924960"/>
          </a:xfrm>
        </p:spPr>
        <p:txBody>
          <a:bodyPr/>
          <a:lstStyle/>
          <a:p>
            <a:r>
              <a:rPr lang="en-US" b="1" dirty="0">
                <a:solidFill>
                  <a:schemeClr val="dk1"/>
                </a:solidFill>
              </a:rPr>
              <a:t>Type of Federation Lab</a:t>
            </a:r>
          </a:p>
        </p:txBody>
      </p:sp>
      <p:sp>
        <p:nvSpPr>
          <p:cNvPr id="8" name="Subtitle 7">
            <a:extLst>
              <a:ext uri="{FF2B5EF4-FFF2-40B4-BE49-F238E27FC236}">
                <a16:creationId xmlns:a16="http://schemas.microsoft.com/office/drawing/2014/main" id="{35A7F0B2-D68F-49E6-3EA4-2CAF6EB3292B}"/>
              </a:ext>
            </a:extLst>
          </p:cNvPr>
          <p:cNvSpPr>
            <a:spLocks noGrp="1"/>
          </p:cNvSpPr>
          <p:nvPr>
            <p:ph type="subTitle" idx="7"/>
          </p:nvPr>
        </p:nvSpPr>
        <p:spPr>
          <a:xfrm>
            <a:off x="403496" y="1815498"/>
            <a:ext cx="4214224" cy="775680"/>
          </a:xfrm>
        </p:spPr>
        <p:txBody>
          <a:bodyPr/>
          <a:lstStyle/>
          <a:p>
            <a:r>
              <a:rPr lang="en-US" dirty="0"/>
              <a:t>Why Prometheus HA</a:t>
            </a:r>
          </a:p>
        </p:txBody>
      </p:sp>
      <p:sp>
        <p:nvSpPr>
          <p:cNvPr id="9" name="Subtitle 8">
            <a:extLst>
              <a:ext uri="{FF2B5EF4-FFF2-40B4-BE49-F238E27FC236}">
                <a16:creationId xmlns:a16="http://schemas.microsoft.com/office/drawing/2014/main" id="{4C514B9C-606C-55BB-C0CB-AABFB103DF91}"/>
              </a:ext>
            </a:extLst>
          </p:cNvPr>
          <p:cNvSpPr>
            <a:spLocks noGrp="1"/>
          </p:cNvSpPr>
          <p:nvPr>
            <p:ph type="subTitle" idx="8"/>
          </p:nvPr>
        </p:nvSpPr>
        <p:spPr>
          <a:xfrm>
            <a:off x="443672" y="2500898"/>
            <a:ext cx="5258628" cy="775680"/>
          </a:xfrm>
        </p:spPr>
        <p:txBody>
          <a:bodyPr/>
          <a:lstStyle/>
          <a:p>
            <a:r>
              <a:rPr lang="en-US" dirty="0"/>
              <a:t>Multiple Prometheus servers </a:t>
            </a:r>
          </a:p>
        </p:txBody>
      </p:sp>
      <p:sp>
        <p:nvSpPr>
          <p:cNvPr id="10" name="Subtitle 9">
            <a:extLst>
              <a:ext uri="{FF2B5EF4-FFF2-40B4-BE49-F238E27FC236}">
                <a16:creationId xmlns:a16="http://schemas.microsoft.com/office/drawing/2014/main" id="{BC925669-EBC6-759A-E01D-3943015AE980}"/>
              </a:ext>
            </a:extLst>
          </p:cNvPr>
          <p:cNvSpPr>
            <a:spLocks noGrp="1"/>
          </p:cNvSpPr>
          <p:nvPr>
            <p:ph type="subTitle" idx="9"/>
          </p:nvPr>
        </p:nvSpPr>
        <p:spPr>
          <a:xfrm>
            <a:off x="443672" y="3147464"/>
            <a:ext cx="7062028" cy="775680"/>
          </a:xfrm>
        </p:spPr>
        <p:txBody>
          <a:bodyPr/>
          <a:lstStyle/>
          <a:p>
            <a:r>
              <a:rPr lang="en-US" dirty="0"/>
              <a:t>Lab for Multiple Prometheus servers</a:t>
            </a:r>
          </a:p>
        </p:txBody>
      </p:sp>
      <p:sp>
        <p:nvSpPr>
          <p:cNvPr id="14" name="Title 13">
            <a:extLst>
              <a:ext uri="{FF2B5EF4-FFF2-40B4-BE49-F238E27FC236}">
                <a16:creationId xmlns:a16="http://schemas.microsoft.com/office/drawing/2014/main" id="{5B36C873-C3A6-0054-0986-BEF42B4AA6EC}"/>
              </a:ext>
            </a:extLst>
          </p:cNvPr>
          <p:cNvSpPr>
            <a:spLocks noGrp="1"/>
          </p:cNvSpPr>
          <p:nvPr>
            <p:ph type="title"/>
          </p:nvPr>
        </p:nvSpPr>
        <p:spPr>
          <a:xfrm>
            <a:off x="4379728" y="403266"/>
            <a:ext cx="4224528" cy="863898"/>
          </a:xfrm>
        </p:spPr>
        <p:txBody>
          <a:bodyPr/>
          <a:lstStyle/>
          <a:p>
            <a:r>
              <a:rPr lang="en-US" b="1" dirty="0"/>
              <a:t>Prometheus HA</a:t>
            </a:r>
          </a:p>
        </p:txBody>
      </p:sp>
    </p:spTree>
    <p:extLst>
      <p:ext uri="{BB962C8B-B14F-4D97-AF65-F5344CB8AC3E}">
        <p14:creationId xmlns:p14="http://schemas.microsoft.com/office/powerpoint/2010/main" val="1665552298"/>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5C4B7-4A90-1FAE-CE85-4B817FED6B52}"/>
              </a:ext>
            </a:extLst>
          </p:cNvPr>
          <p:cNvSpPr/>
          <p:nvPr/>
        </p:nvSpPr>
        <p:spPr>
          <a:xfrm>
            <a:off x="0" y="1894425"/>
            <a:ext cx="10388301" cy="806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High-availability systems are designed to keep working even if something fails.</a:t>
            </a:r>
          </a:p>
        </p:txBody>
      </p:sp>
      <p:sp>
        <p:nvSpPr>
          <p:cNvPr id="27" name="Rectangle 26">
            <a:extLst>
              <a:ext uri="{FF2B5EF4-FFF2-40B4-BE49-F238E27FC236}">
                <a16:creationId xmlns:a16="http://schemas.microsoft.com/office/drawing/2014/main" id="{A4A52868-61D1-435B-48CB-FDD2EB9E4273}"/>
              </a:ext>
            </a:extLst>
          </p:cNvPr>
          <p:cNvSpPr/>
          <p:nvPr/>
        </p:nvSpPr>
        <p:spPr>
          <a:xfrm>
            <a:off x="0" y="1"/>
            <a:ext cx="14630400" cy="127844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4400" b="1" dirty="0">
                <a:solidFill>
                  <a:schemeClr val="tx1"/>
                </a:solidFill>
              </a:rPr>
              <a:t>Why Prometheus HA</a:t>
            </a:r>
          </a:p>
          <a:p>
            <a:pPr algn="ctr"/>
            <a:endParaRPr lang="en-US" dirty="0"/>
          </a:p>
        </p:txBody>
      </p:sp>
      <p:sp>
        <p:nvSpPr>
          <p:cNvPr id="9" name="Rectangle 8">
            <a:extLst>
              <a:ext uri="{FF2B5EF4-FFF2-40B4-BE49-F238E27FC236}">
                <a16:creationId xmlns:a16="http://schemas.microsoft.com/office/drawing/2014/main" id="{0709DF41-8EC1-D0B6-DE64-99F59C06E908}"/>
              </a:ext>
            </a:extLst>
          </p:cNvPr>
          <p:cNvSpPr/>
          <p:nvPr/>
        </p:nvSpPr>
        <p:spPr>
          <a:xfrm>
            <a:off x="0" y="2701249"/>
            <a:ext cx="14630400" cy="806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High availability is not only important for customer facing software, but if the monitoring infrastructure itself</a:t>
            </a:r>
          </a:p>
        </p:txBody>
      </p:sp>
      <p:sp>
        <p:nvSpPr>
          <p:cNvPr id="11" name="Rectangle 10">
            <a:extLst>
              <a:ext uri="{FF2B5EF4-FFF2-40B4-BE49-F238E27FC236}">
                <a16:creationId xmlns:a16="http://schemas.microsoft.com/office/drawing/2014/main" id="{0758D89D-33BC-FC24-757B-34A9F38BFC16}"/>
              </a:ext>
            </a:extLst>
          </p:cNvPr>
          <p:cNvSpPr/>
          <p:nvPr/>
        </p:nvSpPr>
        <p:spPr>
          <a:xfrm>
            <a:off x="0" y="3508073"/>
            <a:ext cx="10388301" cy="806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Prometheus also work in high availability like Alertmanager</a:t>
            </a:r>
            <a:r>
              <a:rPr lang="en-US" sz="2400" b="1" dirty="0"/>
              <a:t>?</a:t>
            </a:r>
            <a:endParaRPr lang="en-US" sz="2400" dirty="0"/>
          </a:p>
        </p:txBody>
      </p:sp>
    </p:spTree>
    <p:extLst>
      <p:ext uri="{BB962C8B-B14F-4D97-AF65-F5344CB8AC3E}">
        <p14:creationId xmlns:p14="http://schemas.microsoft.com/office/powerpoint/2010/main" val="1071979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50"/>
                                  </p:iterate>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8D1AEF-97CA-FB92-AC34-E1D0E37D390D}"/>
              </a:ext>
            </a:extLst>
          </p:cNvPr>
          <p:cNvSpPr txBox="1"/>
          <p:nvPr/>
        </p:nvSpPr>
        <p:spPr>
          <a:xfrm>
            <a:off x="0" y="1053587"/>
            <a:ext cx="14467561" cy="1077218"/>
          </a:xfrm>
          <a:prstGeom prst="rect">
            <a:avLst/>
          </a:prstGeom>
          <a:noFill/>
        </p:spPr>
        <p:txBody>
          <a:bodyPr wrap="square">
            <a:spAutoFit/>
          </a:bodyPr>
          <a:lstStyle/>
          <a:p>
            <a:r>
              <a:rPr lang="en-US" sz="3200" dirty="0">
                <a:solidFill>
                  <a:schemeClr val="bg1"/>
                </a:solidFill>
              </a:rPr>
              <a:t>You have a web application that serves thousands of users daily. To ensure it runs smoothly, you set up metric-based monitoring called Prometheus.</a:t>
            </a:r>
          </a:p>
        </p:txBody>
      </p:sp>
      <p:sp>
        <p:nvSpPr>
          <p:cNvPr id="2" name="Rectangle 1">
            <a:extLst>
              <a:ext uri="{FF2B5EF4-FFF2-40B4-BE49-F238E27FC236}">
                <a16:creationId xmlns:a16="http://schemas.microsoft.com/office/drawing/2014/main" id="{1AA7A7E7-7092-992C-DA2E-6BE41B3BE0C4}"/>
              </a:ext>
            </a:extLst>
          </p:cNvPr>
          <p:cNvSpPr/>
          <p:nvPr/>
        </p:nvSpPr>
        <p:spPr>
          <a:xfrm>
            <a:off x="889723" y="3262966"/>
            <a:ext cx="1226127"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10:00:00</a:t>
            </a:r>
          </a:p>
        </p:txBody>
      </p:sp>
      <p:sp>
        <p:nvSpPr>
          <p:cNvPr id="4" name="Rectangle 3">
            <a:extLst>
              <a:ext uri="{FF2B5EF4-FFF2-40B4-BE49-F238E27FC236}">
                <a16:creationId xmlns:a16="http://schemas.microsoft.com/office/drawing/2014/main" id="{338089FC-6D14-B87B-40CB-C77D03FB586A}"/>
              </a:ext>
            </a:extLst>
          </p:cNvPr>
          <p:cNvSpPr/>
          <p:nvPr/>
        </p:nvSpPr>
        <p:spPr>
          <a:xfrm>
            <a:off x="897515" y="3853070"/>
            <a:ext cx="1226127"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10:00:30</a:t>
            </a:r>
          </a:p>
        </p:txBody>
      </p:sp>
      <p:sp>
        <p:nvSpPr>
          <p:cNvPr id="8" name="Rectangle 7">
            <a:extLst>
              <a:ext uri="{FF2B5EF4-FFF2-40B4-BE49-F238E27FC236}">
                <a16:creationId xmlns:a16="http://schemas.microsoft.com/office/drawing/2014/main" id="{02E0AF0C-F412-5F6F-D8AB-A03AF594E859}"/>
              </a:ext>
            </a:extLst>
          </p:cNvPr>
          <p:cNvSpPr/>
          <p:nvPr/>
        </p:nvSpPr>
        <p:spPr>
          <a:xfrm>
            <a:off x="893619" y="4138174"/>
            <a:ext cx="1226127"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10:00:45</a:t>
            </a:r>
          </a:p>
        </p:txBody>
      </p:sp>
      <p:sp>
        <p:nvSpPr>
          <p:cNvPr id="9" name="Rectangle 8">
            <a:extLst>
              <a:ext uri="{FF2B5EF4-FFF2-40B4-BE49-F238E27FC236}">
                <a16:creationId xmlns:a16="http://schemas.microsoft.com/office/drawing/2014/main" id="{F6EBF863-1095-0BEF-ACF4-53AB55440724}"/>
              </a:ext>
            </a:extLst>
          </p:cNvPr>
          <p:cNvSpPr/>
          <p:nvPr/>
        </p:nvSpPr>
        <p:spPr>
          <a:xfrm>
            <a:off x="889723" y="4443174"/>
            <a:ext cx="1226127"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10:01:00</a:t>
            </a:r>
          </a:p>
        </p:txBody>
      </p:sp>
      <p:sp>
        <p:nvSpPr>
          <p:cNvPr id="10" name="Rectangle 9">
            <a:extLst>
              <a:ext uri="{FF2B5EF4-FFF2-40B4-BE49-F238E27FC236}">
                <a16:creationId xmlns:a16="http://schemas.microsoft.com/office/drawing/2014/main" id="{FD1F23A9-7A91-9DCB-4424-660C9265FD96}"/>
              </a:ext>
            </a:extLst>
          </p:cNvPr>
          <p:cNvSpPr/>
          <p:nvPr/>
        </p:nvSpPr>
        <p:spPr>
          <a:xfrm>
            <a:off x="889723" y="4748174"/>
            <a:ext cx="1226127"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10:01:15</a:t>
            </a:r>
          </a:p>
        </p:txBody>
      </p:sp>
      <p:sp>
        <p:nvSpPr>
          <p:cNvPr id="14" name="Rectangle 13">
            <a:extLst>
              <a:ext uri="{FF2B5EF4-FFF2-40B4-BE49-F238E27FC236}">
                <a16:creationId xmlns:a16="http://schemas.microsoft.com/office/drawing/2014/main" id="{D22CC047-E802-486C-E305-F4AB4FDF513C}"/>
              </a:ext>
            </a:extLst>
          </p:cNvPr>
          <p:cNvSpPr/>
          <p:nvPr/>
        </p:nvSpPr>
        <p:spPr>
          <a:xfrm>
            <a:off x="889722" y="5053174"/>
            <a:ext cx="1226127"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10:01:30</a:t>
            </a:r>
          </a:p>
        </p:txBody>
      </p:sp>
      <p:sp>
        <p:nvSpPr>
          <p:cNvPr id="15" name="Rectangle 14">
            <a:extLst>
              <a:ext uri="{FF2B5EF4-FFF2-40B4-BE49-F238E27FC236}">
                <a16:creationId xmlns:a16="http://schemas.microsoft.com/office/drawing/2014/main" id="{B75D4C1A-5D24-350B-EDAB-A5D91DD5FB50}"/>
              </a:ext>
            </a:extLst>
          </p:cNvPr>
          <p:cNvSpPr/>
          <p:nvPr/>
        </p:nvSpPr>
        <p:spPr>
          <a:xfrm>
            <a:off x="897515" y="5358174"/>
            <a:ext cx="1226127"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10:01:45</a:t>
            </a:r>
          </a:p>
        </p:txBody>
      </p:sp>
      <p:sp>
        <p:nvSpPr>
          <p:cNvPr id="16" name="Rectangle 15">
            <a:extLst>
              <a:ext uri="{FF2B5EF4-FFF2-40B4-BE49-F238E27FC236}">
                <a16:creationId xmlns:a16="http://schemas.microsoft.com/office/drawing/2014/main" id="{747683E0-3EFB-09E2-59F5-E5C176D2938D}"/>
              </a:ext>
            </a:extLst>
          </p:cNvPr>
          <p:cNvSpPr/>
          <p:nvPr/>
        </p:nvSpPr>
        <p:spPr>
          <a:xfrm>
            <a:off x="897515" y="5663174"/>
            <a:ext cx="1226127"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10:02:00</a:t>
            </a:r>
          </a:p>
        </p:txBody>
      </p:sp>
      <p:sp>
        <p:nvSpPr>
          <p:cNvPr id="17" name="Rectangle 16">
            <a:extLst>
              <a:ext uri="{FF2B5EF4-FFF2-40B4-BE49-F238E27FC236}">
                <a16:creationId xmlns:a16="http://schemas.microsoft.com/office/drawing/2014/main" id="{6BE52BD7-BF82-3425-E211-2DA5FAD83DBD}"/>
              </a:ext>
            </a:extLst>
          </p:cNvPr>
          <p:cNvSpPr/>
          <p:nvPr/>
        </p:nvSpPr>
        <p:spPr>
          <a:xfrm>
            <a:off x="889721" y="6686335"/>
            <a:ext cx="1226127" cy="285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10:00:13</a:t>
            </a:r>
          </a:p>
        </p:txBody>
      </p:sp>
      <p:sp>
        <p:nvSpPr>
          <p:cNvPr id="18" name="Rectangle 17">
            <a:extLst>
              <a:ext uri="{FF2B5EF4-FFF2-40B4-BE49-F238E27FC236}">
                <a16:creationId xmlns:a16="http://schemas.microsoft.com/office/drawing/2014/main" id="{CE748C24-44E5-67EF-7F96-3380009A84B4}"/>
              </a:ext>
            </a:extLst>
          </p:cNvPr>
          <p:cNvSpPr/>
          <p:nvPr/>
        </p:nvSpPr>
        <p:spPr>
          <a:xfrm>
            <a:off x="893619" y="3558018"/>
            <a:ext cx="1226127"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10:00:15</a:t>
            </a:r>
          </a:p>
        </p:txBody>
      </p:sp>
      <p:sp>
        <p:nvSpPr>
          <p:cNvPr id="20" name="Rectangle 19">
            <a:extLst>
              <a:ext uri="{FF2B5EF4-FFF2-40B4-BE49-F238E27FC236}">
                <a16:creationId xmlns:a16="http://schemas.microsoft.com/office/drawing/2014/main" id="{D407BEDF-9AD0-2A6C-0A43-310AA0A26BF2}"/>
              </a:ext>
            </a:extLst>
          </p:cNvPr>
          <p:cNvSpPr/>
          <p:nvPr/>
        </p:nvSpPr>
        <p:spPr>
          <a:xfrm>
            <a:off x="889723" y="2954144"/>
            <a:ext cx="1226127" cy="305000"/>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Time</a:t>
            </a:r>
          </a:p>
        </p:txBody>
      </p:sp>
      <p:sp>
        <p:nvSpPr>
          <p:cNvPr id="21" name="Rectangle 20">
            <a:extLst>
              <a:ext uri="{FF2B5EF4-FFF2-40B4-BE49-F238E27FC236}">
                <a16:creationId xmlns:a16="http://schemas.microsoft.com/office/drawing/2014/main" id="{9134C4FA-C242-55E8-68B7-496C06AEA07D}"/>
              </a:ext>
            </a:extLst>
          </p:cNvPr>
          <p:cNvSpPr/>
          <p:nvPr/>
        </p:nvSpPr>
        <p:spPr>
          <a:xfrm>
            <a:off x="2247262" y="2954144"/>
            <a:ext cx="1226127" cy="305000"/>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CPU Usage</a:t>
            </a:r>
          </a:p>
        </p:txBody>
      </p:sp>
      <p:sp>
        <p:nvSpPr>
          <p:cNvPr id="22" name="Rectangle 21">
            <a:extLst>
              <a:ext uri="{FF2B5EF4-FFF2-40B4-BE49-F238E27FC236}">
                <a16:creationId xmlns:a16="http://schemas.microsoft.com/office/drawing/2014/main" id="{8A74061C-072C-B569-9932-BCB5D3D51A98}"/>
              </a:ext>
            </a:extLst>
          </p:cNvPr>
          <p:cNvSpPr/>
          <p:nvPr/>
        </p:nvSpPr>
        <p:spPr>
          <a:xfrm>
            <a:off x="2247262" y="3262966"/>
            <a:ext cx="1220706"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
        <p:nvSpPr>
          <p:cNvPr id="23" name="Rectangle 22">
            <a:extLst>
              <a:ext uri="{FF2B5EF4-FFF2-40B4-BE49-F238E27FC236}">
                <a16:creationId xmlns:a16="http://schemas.microsoft.com/office/drawing/2014/main" id="{D5E7F16A-C880-8C50-066D-13C2ECA89A85}"/>
              </a:ext>
            </a:extLst>
          </p:cNvPr>
          <p:cNvSpPr/>
          <p:nvPr/>
        </p:nvSpPr>
        <p:spPr>
          <a:xfrm>
            <a:off x="2249633" y="3853070"/>
            <a:ext cx="1226127"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4" name="Rectangle 23">
            <a:extLst>
              <a:ext uri="{FF2B5EF4-FFF2-40B4-BE49-F238E27FC236}">
                <a16:creationId xmlns:a16="http://schemas.microsoft.com/office/drawing/2014/main" id="{6F1ABEE1-2174-B275-7B97-C005B16E9A85}"/>
              </a:ext>
            </a:extLst>
          </p:cNvPr>
          <p:cNvSpPr/>
          <p:nvPr/>
        </p:nvSpPr>
        <p:spPr>
          <a:xfrm>
            <a:off x="2249633" y="4138174"/>
            <a:ext cx="1222231"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5" name="Rectangle 24">
            <a:extLst>
              <a:ext uri="{FF2B5EF4-FFF2-40B4-BE49-F238E27FC236}">
                <a16:creationId xmlns:a16="http://schemas.microsoft.com/office/drawing/2014/main" id="{42BC79CD-ABC8-4D1B-117C-39DD34979AF9}"/>
              </a:ext>
            </a:extLst>
          </p:cNvPr>
          <p:cNvSpPr/>
          <p:nvPr/>
        </p:nvSpPr>
        <p:spPr>
          <a:xfrm>
            <a:off x="2249633" y="4443174"/>
            <a:ext cx="1218335"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6" name="Rectangle 25">
            <a:extLst>
              <a:ext uri="{FF2B5EF4-FFF2-40B4-BE49-F238E27FC236}">
                <a16:creationId xmlns:a16="http://schemas.microsoft.com/office/drawing/2014/main" id="{EADFD5D5-B4AB-40AE-6D93-DE4DFA2572DD}"/>
              </a:ext>
            </a:extLst>
          </p:cNvPr>
          <p:cNvSpPr/>
          <p:nvPr/>
        </p:nvSpPr>
        <p:spPr>
          <a:xfrm>
            <a:off x="2249633" y="4748174"/>
            <a:ext cx="1218335"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27" name="Rectangle 26">
            <a:extLst>
              <a:ext uri="{FF2B5EF4-FFF2-40B4-BE49-F238E27FC236}">
                <a16:creationId xmlns:a16="http://schemas.microsoft.com/office/drawing/2014/main" id="{7ED4D6BE-803A-3939-4F58-7802AB089E4A}"/>
              </a:ext>
            </a:extLst>
          </p:cNvPr>
          <p:cNvSpPr/>
          <p:nvPr/>
        </p:nvSpPr>
        <p:spPr>
          <a:xfrm>
            <a:off x="2249633" y="5053174"/>
            <a:ext cx="1218334"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14.8%</a:t>
            </a:r>
          </a:p>
        </p:txBody>
      </p:sp>
      <p:sp>
        <p:nvSpPr>
          <p:cNvPr id="28" name="Rectangle 27">
            <a:extLst>
              <a:ext uri="{FF2B5EF4-FFF2-40B4-BE49-F238E27FC236}">
                <a16:creationId xmlns:a16="http://schemas.microsoft.com/office/drawing/2014/main" id="{ECFD0F25-48FB-4D0E-A200-B3C92C068A97}"/>
              </a:ext>
            </a:extLst>
          </p:cNvPr>
          <p:cNvSpPr/>
          <p:nvPr/>
        </p:nvSpPr>
        <p:spPr>
          <a:xfrm>
            <a:off x="2249633" y="5358174"/>
            <a:ext cx="1218333"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29" name="Rectangle 28">
            <a:extLst>
              <a:ext uri="{FF2B5EF4-FFF2-40B4-BE49-F238E27FC236}">
                <a16:creationId xmlns:a16="http://schemas.microsoft.com/office/drawing/2014/main" id="{5ACF4C63-063C-0859-11B4-303A204D091C}"/>
              </a:ext>
            </a:extLst>
          </p:cNvPr>
          <p:cNvSpPr/>
          <p:nvPr/>
        </p:nvSpPr>
        <p:spPr>
          <a:xfrm>
            <a:off x="2257425" y="5663174"/>
            <a:ext cx="1218335"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30" name="Rectangle 29">
            <a:extLst>
              <a:ext uri="{FF2B5EF4-FFF2-40B4-BE49-F238E27FC236}">
                <a16:creationId xmlns:a16="http://schemas.microsoft.com/office/drawing/2014/main" id="{7CFFEBBA-3849-6854-252A-3E0A7F45AE75}"/>
              </a:ext>
            </a:extLst>
          </p:cNvPr>
          <p:cNvSpPr/>
          <p:nvPr/>
        </p:nvSpPr>
        <p:spPr>
          <a:xfrm>
            <a:off x="2241839" y="6686335"/>
            <a:ext cx="1226127" cy="28510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1" name="Rectangle 30">
            <a:extLst>
              <a:ext uri="{FF2B5EF4-FFF2-40B4-BE49-F238E27FC236}">
                <a16:creationId xmlns:a16="http://schemas.microsoft.com/office/drawing/2014/main" id="{747697CA-8187-EFF7-C6EA-1C41525FA4FD}"/>
              </a:ext>
            </a:extLst>
          </p:cNvPr>
          <p:cNvSpPr/>
          <p:nvPr/>
        </p:nvSpPr>
        <p:spPr>
          <a:xfrm>
            <a:off x="2249633" y="3558018"/>
            <a:ext cx="1222231"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44" name="Rectangle 43">
            <a:extLst>
              <a:ext uri="{FF2B5EF4-FFF2-40B4-BE49-F238E27FC236}">
                <a16:creationId xmlns:a16="http://schemas.microsoft.com/office/drawing/2014/main" id="{0146CCFB-67E6-D787-0264-9FED7B8F73DD}"/>
              </a:ext>
            </a:extLst>
          </p:cNvPr>
          <p:cNvSpPr/>
          <p:nvPr/>
        </p:nvSpPr>
        <p:spPr>
          <a:xfrm>
            <a:off x="3637953" y="2939204"/>
            <a:ext cx="2170566" cy="305000"/>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Memory Usage (GB)</a:t>
            </a:r>
          </a:p>
        </p:txBody>
      </p:sp>
      <p:sp>
        <p:nvSpPr>
          <p:cNvPr id="45" name="Rectangle 44">
            <a:extLst>
              <a:ext uri="{FF2B5EF4-FFF2-40B4-BE49-F238E27FC236}">
                <a16:creationId xmlns:a16="http://schemas.microsoft.com/office/drawing/2014/main" id="{2CD0E8F9-F0DC-172F-6A20-EA39CCF87B7E}"/>
              </a:ext>
            </a:extLst>
          </p:cNvPr>
          <p:cNvSpPr/>
          <p:nvPr/>
        </p:nvSpPr>
        <p:spPr>
          <a:xfrm>
            <a:off x="3637953" y="3248026"/>
            <a:ext cx="1220706"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ctr"/>
            <a:r>
              <a:rPr lang="en-US" dirty="0"/>
              <a:t>6.00</a:t>
            </a:r>
          </a:p>
        </p:txBody>
      </p:sp>
      <p:sp>
        <p:nvSpPr>
          <p:cNvPr id="46" name="Rectangle 45">
            <a:extLst>
              <a:ext uri="{FF2B5EF4-FFF2-40B4-BE49-F238E27FC236}">
                <a16:creationId xmlns:a16="http://schemas.microsoft.com/office/drawing/2014/main" id="{B6534008-8BB1-FCE5-BE8B-BB9B04476442}"/>
              </a:ext>
            </a:extLst>
          </p:cNvPr>
          <p:cNvSpPr/>
          <p:nvPr/>
        </p:nvSpPr>
        <p:spPr>
          <a:xfrm>
            <a:off x="3640324" y="3838130"/>
            <a:ext cx="1226127"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5.7</a:t>
            </a:r>
          </a:p>
        </p:txBody>
      </p:sp>
      <p:sp>
        <p:nvSpPr>
          <p:cNvPr id="47" name="Rectangle 46">
            <a:extLst>
              <a:ext uri="{FF2B5EF4-FFF2-40B4-BE49-F238E27FC236}">
                <a16:creationId xmlns:a16="http://schemas.microsoft.com/office/drawing/2014/main" id="{03B2CB20-8286-59CC-6BA8-D794DEAFF4BB}"/>
              </a:ext>
            </a:extLst>
          </p:cNvPr>
          <p:cNvSpPr/>
          <p:nvPr/>
        </p:nvSpPr>
        <p:spPr>
          <a:xfrm>
            <a:off x="3640324" y="4123234"/>
            <a:ext cx="1222231"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5.8</a:t>
            </a:r>
          </a:p>
        </p:txBody>
      </p:sp>
      <p:sp>
        <p:nvSpPr>
          <p:cNvPr id="48" name="Rectangle 47">
            <a:extLst>
              <a:ext uri="{FF2B5EF4-FFF2-40B4-BE49-F238E27FC236}">
                <a16:creationId xmlns:a16="http://schemas.microsoft.com/office/drawing/2014/main" id="{2F3E86AA-E819-A13E-B104-2079640AC6E4}"/>
              </a:ext>
            </a:extLst>
          </p:cNvPr>
          <p:cNvSpPr/>
          <p:nvPr/>
        </p:nvSpPr>
        <p:spPr>
          <a:xfrm>
            <a:off x="3640324" y="4428234"/>
            <a:ext cx="1218335"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4.6</a:t>
            </a:r>
          </a:p>
        </p:txBody>
      </p:sp>
      <p:sp>
        <p:nvSpPr>
          <p:cNvPr id="49" name="Rectangle 48">
            <a:extLst>
              <a:ext uri="{FF2B5EF4-FFF2-40B4-BE49-F238E27FC236}">
                <a16:creationId xmlns:a16="http://schemas.microsoft.com/office/drawing/2014/main" id="{162FA1FC-54EA-5F90-2918-AEBA4265818A}"/>
              </a:ext>
            </a:extLst>
          </p:cNvPr>
          <p:cNvSpPr/>
          <p:nvPr/>
        </p:nvSpPr>
        <p:spPr>
          <a:xfrm>
            <a:off x="3640324" y="4733234"/>
            <a:ext cx="1218335"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50" name="Rectangle 49">
            <a:extLst>
              <a:ext uri="{FF2B5EF4-FFF2-40B4-BE49-F238E27FC236}">
                <a16:creationId xmlns:a16="http://schemas.microsoft.com/office/drawing/2014/main" id="{0B512917-F1FC-1DBC-532A-879AF05F69E4}"/>
              </a:ext>
            </a:extLst>
          </p:cNvPr>
          <p:cNvSpPr/>
          <p:nvPr/>
        </p:nvSpPr>
        <p:spPr>
          <a:xfrm>
            <a:off x="3640324" y="5038234"/>
            <a:ext cx="1218334"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8.7</a:t>
            </a:r>
          </a:p>
        </p:txBody>
      </p:sp>
      <p:sp>
        <p:nvSpPr>
          <p:cNvPr id="51" name="Rectangle 50">
            <a:extLst>
              <a:ext uri="{FF2B5EF4-FFF2-40B4-BE49-F238E27FC236}">
                <a16:creationId xmlns:a16="http://schemas.microsoft.com/office/drawing/2014/main" id="{0B09B918-3FE1-A713-C23E-B08C6A2EA0FB}"/>
              </a:ext>
            </a:extLst>
          </p:cNvPr>
          <p:cNvSpPr/>
          <p:nvPr/>
        </p:nvSpPr>
        <p:spPr>
          <a:xfrm>
            <a:off x="3640324" y="5343234"/>
            <a:ext cx="1218333"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52" name="Rectangle 51">
            <a:extLst>
              <a:ext uri="{FF2B5EF4-FFF2-40B4-BE49-F238E27FC236}">
                <a16:creationId xmlns:a16="http://schemas.microsoft.com/office/drawing/2014/main" id="{9E146687-5FC0-8774-C150-86EAE2693609}"/>
              </a:ext>
            </a:extLst>
          </p:cNvPr>
          <p:cNvSpPr/>
          <p:nvPr/>
        </p:nvSpPr>
        <p:spPr>
          <a:xfrm>
            <a:off x="3648116" y="5648234"/>
            <a:ext cx="1218335" cy="305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8.5</a:t>
            </a:r>
          </a:p>
        </p:txBody>
      </p:sp>
      <p:sp>
        <p:nvSpPr>
          <p:cNvPr id="53" name="Rectangle 52">
            <a:extLst>
              <a:ext uri="{FF2B5EF4-FFF2-40B4-BE49-F238E27FC236}">
                <a16:creationId xmlns:a16="http://schemas.microsoft.com/office/drawing/2014/main" id="{034F3B0D-6AEA-31A3-AA24-A1D4E0980BA9}"/>
              </a:ext>
            </a:extLst>
          </p:cNvPr>
          <p:cNvSpPr/>
          <p:nvPr/>
        </p:nvSpPr>
        <p:spPr>
          <a:xfrm>
            <a:off x="3640324" y="3543078"/>
            <a:ext cx="1222231" cy="305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ctr"/>
            <a:r>
              <a:rPr lang="en-US" dirty="0"/>
              <a:t>8.00</a:t>
            </a:r>
          </a:p>
        </p:txBody>
      </p:sp>
      <p:sp>
        <p:nvSpPr>
          <p:cNvPr id="55" name="Rectangle 54">
            <a:extLst>
              <a:ext uri="{FF2B5EF4-FFF2-40B4-BE49-F238E27FC236}">
                <a16:creationId xmlns:a16="http://schemas.microsoft.com/office/drawing/2014/main" id="{1AB3D65C-5722-7567-B1C3-C28DD4F3A587}"/>
              </a:ext>
            </a:extLst>
          </p:cNvPr>
          <p:cNvSpPr/>
          <p:nvPr/>
        </p:nvSpPr>
        <p:spPr>
          <a:xfrm>
            <a:off x="3675000" y="6683633"/>
            <a:ext cx="1218335" cy="305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6" name="Rectangle 55">
            <a:extLst>
              <a:ext uri="{FF2B5EF4-FFF2-40B4-BE49-F238E27FC236}">
                <a16:creationId xmlns:a16="http://schemas.microsoft.com/office/drawing/2014/main" id="{1243C480-0D25-CA14-08D2-6E55B7A7BE44}"/>
              </a:ext>
            </a:extLst>
          </p:cNvPr>
          <p:cNvSpPr/>
          <p:nvPr/>
        </p:nvSpPr>
        <p:spPr>
          <a:xfrm>
            <a:off x="0" y="0"/>
            <a:ext cx="14630400" cy="77931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4000" b="1" dirty="0">
                <a:solidFill>
                  <a:schemeClr val="tx1"/>
                </a:solidFill>
              </a:rPr>
              <a:t>Time Series Metrics</a:t>
            </a:r>
          </a:p>
        </p:txBody>
      </p:sp>
      <p:pic>
        <p:nvPicPr>
          <p:cNvPr id="58" name="Picture 57">
            <a:extLst>
              <a:ext uri="{FF2B5EF4-FFF2-40B4-BE49-F238E27FC236}">
                <a16:creationId xmlns:a16="http://schemas.microsoft.com/office/drawing/2014/main" id="{BE9748AC-48AC-7C09-BCF5-B8BAE522D983}"/>
              </a:ext>
            </a:extLst>
          </p:cNvPr>
          <p:cNvPicPr>
            <a:picLocks noChangeAspect="1"/>
          </p:cNvPicPr>
          <p:nvPr/>
        </p:nvPicPr>
        <p:blipFill>
          <a:blip r:embed="rId3"/>
          <a:stretch>
            <a:fillRect/>
          </a:stretch>
        </p:blipFill>
        <p:spPr>
          <a:xfrm>
            <a:off x="11841172" y="2935771"/>
            <a:ext cx="1073089" cy="1058844"/>
          </a:xfrm>
          <a:prstGeom prst="rect">
            <a:avLst/>
          </a:prstGeom>
        </p:spPr>
      </p:pic>
      <p:sp>
        <p:nvSpPr>
          <p:cNvPr id="60" name="Rectangle 59">
            <a:extLst>
              <a:ext uri="{FF2B5EF4-FFF2-40B4-BE49-F238E27FC236}">
                <a16:creationId xmlns:a16="http://schemas.microsoft.com/office/drawing/2014/main" id="{4B4D0741-5CA9-2688-A72E-88ED7B85061C}"/>
              </a:ext>
            </a:extLst>
          </p:cNvPr>
          <p:cNvSpPr/>
          <p:nvPr/>
        </p:nvSpPr>
        <p:spPr>
          <a:xfrm>
            <a:off x="7491845" y="2757567"/>
            <a:ext cx="2067791" cy="18352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 Server</a:t>
            </a:r>
          </a:p>
        </p:txBody>
      </p:sp>
      <p:sp>
        <p:nvSpPr>
          <p:cNvPr id="61" name="Arrow: Left 60">
            <a:extLst>
              <a:ext uri="{FF2B5EF4-FFF2-40B4-BE49-F238E27FC236}">
                <a16:creationId xmlns:a16="http://schemas.microsoft.com/office/drawing/2014/main" id="{E232A45B-79CD-2D59-8279-525AE2C434AB}"/>
              </a:ext>
            </a:extLst>
          </p:cNvPr>
          <p:cNvSpPr/>
          <p:nvPr/>
        </p:nvSpPr>
        <p:spPr>
          <a:xfrm>
            <a:off x="9559636" y="3590161"/>
            <a:ext cx="2281536" cy="57516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10:00:00    CPU?</a:t>
            </a:r>
          </a:p>
        </p:txBody>
      </p:sp>
      <p:sp>
        <p:nvSpPr>
          <p:cNvPr id="62" name="Arrow: Right 61">
            <a:extLst>
              <a:ext uri="{FF2B5EF4-FFF2-40B4-BE49-F238E27FC236}">
                <a16:creationId xmlns:a16="http://schemas.microsoft.com/office/drawing/2014/main" id="{301A298D-F8F9-8A9A-A555-94A217A5810B}"/>
              </a:ext>
            </a:extLst>
          </p:cNvPr>
          <p:cNvSpPr/>
          <p:nvPr/>
        </p:nvSpPr>
        <p:spPr>
          <a:xfrm>
            <a:off x="9559636" y="2935771"/>
            <a:ext cx="2281536" cy="60730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10.5%</a:t>
            </a:r>
          </a:p>
        </p:txBody>
      </p:sp>
    </p:spTree>
    <p:extLst>
      <p:ext uri="{BB962C8B-B14F-4D97-AF65-F5344CB8AC3E}">
        <p14:creationId xmlns:p14="http://schemas.microsoft.com/office/powerpoint/2010/main" val="2025406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ppt_w</p:attrName>
                                        </p:attrNameLst>
                                      </p:cBhvr>
                                      <p:tavLst>
                                        <p:tav tm="0">
                                          <p:val>
                                            <p:fltVal val="0"/>
                                          </p:val>
                                        </p:tav>
                                        <p:tav tm="100000">
                                          <p:val>
                                            <p:strVal val="#ppt_w"/>
                                          </p:val>
                                        </p:tav>
                                      </p:tavLst>
                                    </p:anim>
                                    <p:anim calcmode="lin" valueType="num">
                                      <p:cBhvr>
                                        <p:cTn id="8" dur="1000" fill="hold"/>
                                        <p:tgtEl>
                                          <p:spTgt spid="56"/>
                                        </p:tgtEl>
                                        <p:attrNameLst>
                                          <p:attrName>ppt_h</p:attrName>
                                        </p:attrNameLst>
                                      </p:cBhvr>
                                      <p:tavLst>
                                        <p:tav tm="0">
                                          <p:val>
                                            <p:fltVal val="0"/>
                                          </p:val>
                                        </p:tav>
                                        <p:tav tm="100000">
                                          <p:val>
                                            <p:strVal val="#ppt_h"/>
                                          </p:val>
                                        </p:tav>
                                      </p:tavLst>
                                    </p:anim>
                                    <p:anim calcmode="lin" valueType="num">
                                      <p:cBhvr>
                                        <p:cTn id="9" dur="1000" fill="hold"/>
                                        <p:tgtEl>
                                          <p:spTgt spid="56"/>
                                        </p:tgtEl>
                                        <p:attrNameLst>
                                          <p:attrName>style.rotation</p:attrName>
                                        </p:attrNameLst>
                                      </p:cBhvr>
                                      <p:tavLst>
                                        <p:tav tm="0">
                                          <p:val>
                                            <p:fltVal val="90"/>
                                          </p:val>
                                        </p:tav>
                                        <p:tav tm="100000">
                                          <p:val>
                                            <p:fltVal val="0"/>
                                          </p:val>
                                        </p:tav>
                                      </p:tavLst>
                                    </p:anim>
                                    <p:animEffect transition="in" filter="fade">
                                      <p:cBhvr>
                                        <p:cTn id="10" dur="10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50"/>
                                  </p:iterate>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500" fill="hold"/>
                                        <p:tgtEl>
                                          <p:spTgt spid="58"/>
                                        </p:tgtEl>
                                        <p:attrNameLst>
                                          <p:attrName>ppt_w</p:attrName>
                                        </p:attrNameLst>
                                      </p:cBhvr>
                                      <p:tavLst>
                                        <p:tav tm="0">
                                          <p:val>
                                            <p:fltVal val="0"/>
                                          </p:val>
                                        </p:tav>
                                        <p:tav tm="100000">
                                          <p:val>
                                            <p:strVal val="#ppt_w"/>
                                          </p:val>
                                        </p:tav>
                                      </p:tavLst>
                                    </p:anim>
                                    <p:anim calcmode="lin" valueType="num">
                                      <p:cBhvr>
                                        <p:cTn id="20" dur="500" fill="hold"/>
                                        <p:tgtEl>
                                          <p:spTgt spid="58"/>
                                        </p:tgtEl>
                                        <p:attrNameLst>
                                          <p:attrName>ppt_h</p:attrName>
                                        </p:attrNameLst>
                                      </p:cBhvr>
                                      <p:tavLst>
                                        <p:tav tm="0">
                                          <p:val>
                                            <p:fltVal val="0"/>
                                          </p:val>
                                        </p:tav>
                                        <p:tav tm="100000">
                                          <p:val>
                                            <p:strVal val="#ppt_h"/>
                                          </p:val>
                                        </p:tav>
                                      </p:tavLst>
                                    </p:anim>
                                    <p:animEffect transition="in" filter="fade">
                                      <p:cBhvr>
                                        <p:cTn id="21" dur="500"/>
                                        <p:tgtEl>
                                          <p:spTgt spid="5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p:cTn id="26" dur="500" fill="hold"/>
                                        <p:tgtEl>
                                          <p:spTgt spid="60"/>
                                        </p:tgtEl>
                                        <p:attrNameLst>
                                          <p:attrName>ppt_w</p:attrName>
                                        </p:attrNameLst>
                                      </p:cBhvr>
                                      <p:tavLst>
                                        <p:tav tm="0">
                                          <p:val>
                                            <p:fltVal val="0"/>
                                          </p:val>
                                        </p:tav>
                                        <p:tav tm="100000">
                                          <p:val>
                                            <p:strVal val="#ppt_w"/>
                                          </p:val>
                                        </p:tav>
                                      </p:tavLst>
                                    </p:anim>
                                    <p:anim calcmode="lin" valueType="num">
                                      <p:cBhvr>
                                        <p:cTn id="27" dur="500" fill="hold"/>
                                        <p:tgtEl>
                                          <p:spTgt spid="60"/>
                                        </p:tgtEl>
                                        <p:attrNameLst>
                                          <p:attrName>ppt_h</p:attrName>
                                        </p:attrNameLst>
                                      </p:cBhvr>
                                      <p:tavLst>
                                        <p:tav tm="0">
                                          <p:val>
                                            <p:fltVal val="0"/>
                                          </p:val>
                                        </p:tav>
                                        <p:tav tm="100000">
                                          <p:val>
                                            <p:strVal val="#ppt_h"/>
                                          </p:val>
                                        </p:tav>
                                      </p:tavLst>
                                    </p:anim>
                                    <p:animEffect transition="in" filter="fad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wipe(right)">
                                      <p:cBhvr>
                                        <p:cTn id="33" dur="500"/>
                                        <p:tgtEl>
                                          <p:spTgt spid="6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up)">
                                      <p:cBhvr>
                                        <p:cTn id="55" dur="500"/>
                                        <p:tgtEl>
                                          <p:spTgt spid="2"/>
                                        </p:tgtEl>
                                      </p:cBhvr>
                                    </p:animEffect>
                                  </p:childTnLst>
                                </p:cTn>
                              </p:par>
                            </p:childTnLst>
                          </p:cTn>
                        </p:par>
                        <p:par>
                          <p:cTn id="56" fill="hold">
                            <p:stCondLst>
                              <p:cond delay="500"/>
                            </p:stCondLst>
                            <p:childTnLst>
                              <p:par>
                                <p:cTn id="57" presetID="22" presetClass="entr" presetSubtype="1"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up)">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up)">
                                      <p:cBhvr>
                                        <p:cTn id="64" dur="500"/>
                                        <p:tgtEl>
                                          <p:spTgt spid="1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up)">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wipe(up)">
                                      <p:cBhvr>
                                        <p:cTn id="73" dur="500"/>
                                        <p:tgtEl>
                                          <p:spTgt spid="4"/>
                                        </p:tgtEl>
                                      </p:cBhvr>
                                    </p:animEffect>
                                  </p:childTnLst>
                                </p:cTn>
                              </p:par>
                            </p:childTnLst>
                          </p:cTn>
                        </p:par>
                        <p:par>
                          <p:cTn id="74" fill="hold">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up)">
                                      <p:cBhvr>
                                        <p:cTn id="82" dur="500"/>
                                        <p:tgtEl>
                                          <p:spTgt spid="8"/>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up)">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up)">
                                      <p:cBhvr>
                                        <p:cTn id="91" dur="500"/>
                                        <p:tgtEl>
                                          <p:spTgt spid="9"/>
                                        </p:tgtEl>
                                      </p:cBhvr>
                                    </p:animEffect>
                                  </p:childTnLst>
                                </p:cTn>
                              </p:par>
                            </p:childTnLst>
                          </p:cTn>
                        </p:par>
                        <p:par>
                          <p:cTn id="92" fill="hold">
                            <p:stCondLst>
                              <p:cond delay="500"/>
                            </p:stCondLst>
                            <p:childTnLst>
                              <p:par>
                                <p:cTn id="93" presetID="22" presetClass="entr" presetSubtype="1"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wipe(up)">
                                      <p:cBhvr>
                                        <p:cTn id="95" dur="500"/>
                                        <p:tgtEl>
                                          <p:spTgt spid="2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wipe(up)">
                                      <p:cBhvr>
                                        <p:cTn id="100" dur="500"/>
                                        <p:tgtEl>
                                          <p:spTgt spid="10"/>
                                        </p:tgtEl>
                                      </p:cBhvr>
                                    </p:animEffect>
                                  </p:childTnLst>
                                </p:cTn>
                              </p:par>
                            </p:childTnLst>
                          </p:cTn>
                        </p:par>
                        <p:par>
                          <p:cTn id="101" fill="hold">
                            <p:stCondLst>
                              <p:cond delay="500"/>
                            </p:stCondLst>
                            <p:childTnLst>
                              <p:par>
                                <p:cTn id="102" presetID="22" presetClass="entr" presetSubtype="1" fill="hold" grpId="0"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wipe(up)">
                                      <p:cBhvr>
                                        <p:cTn id="109" dur="500"/>
                                        <p:tgtEl>
                                          <p:spTgt spid="14"/>
                                        </p:tgtEl>
                                      </p:cBhvr>
                                    </p:animEffect>
                                  </p:childTnLst>
                                </p:cTn>
                              </p:par>
                            </p:childTnLst>
                          </p:cTn>
                        </p:par>
                        <p:par>
                          <p:cTn id="110" fill="hold">
                            <p:stCondLst>
                              <p:cond delay="500"/>
                            </p:stCondLst>
                            <p:childTnLst>
                              <p:par>
                                <p:cTn id="111" presetID="22" presetClass="entr" presetSubtype="1" fill="hold" grpId="0" nodeType="after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wipe(up)">
                                      <p:cBhvr>
                                        <p:cTn id="113" dur="500"/>
                                        <p:tgtEl>
                                          <p:spTgt spid="27"/>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wipe(up)">
                                      <p:cBhvr>
                                        <p:cTn id="118" dur="500"/>
                                        <p:tgtEl>
                                          <p:spTgt spid="15"/>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wipe(up)">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wipe(up)">
                                      <p:cBhvr>
                                        <p:cTn id="127" dur="500"/>
                                        <p:tgtEl>
                                          <p:spTgt spid="16"/>
                                        </p:tgtEl>
                                      </p:cBhvr>
                                    </p:animEffect>
                                  </p:childTnLst>
                                </p:cTn>
                              </p:par>
                            </p:childTnLst>
                          </p:cTn>
                        </p:par>
                        <p:par>
                          <p:cTn id="128" fill="hold">
                            <p:stCondLst>
                              <p:cond delay="500"/>
                            </p:stCondLst>
                            <p:childTnLst>
                              <p:par>
                                <p:cTn id="129" presetID="22" presetClass="entr" presetSubtype="1" fill="hold" grpId="0" nodeType="after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wipe(up)">
                                      <p:cBhvr>
                                        <p:cTn id="131" dur="500"/>
                                        <p:tgtEl>
                                          <p:spTgt spid="2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17"/>
                                        </p:tgtEl>
                                        <p:attrNameLst>
                                          <p:attrName>style.visibility</p:attrName>
                                        </p:attrNameLst>
                                      </p:cBhvr>
                                      <p:to>
                                        <p:strVal val="visible"/>
                                      </p:to>
                                    </p:set>
                                    <p:animEffect transition="in" filter="wipe(up)">
                                      <p:cBhvr>
                                        <p:cTn id="136" dur="500"/>
                                        <p:tgtEl>
                                          <p:spTgt spid="17"/>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30"/>
                                        </p:tgtEl>
                                        <p:attrNameLst>
                                          <p:attrName>style.visibility</p:attrName>
                                        </p:attrNameLst>
                                      </p:cBhvr>
                                      <p:to>
                                        <p:strVal val="visible"/>
                                      </p:to>
                                    </p:set>
                                    <p:animEffect transition="in" filter="wipe(up)">
                                      <p:cBhvr>
                                        <p:cTn id="141" dur="500"/>
                                        <p:tgtEl>
                                          <p:spTgt spid="30"/>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21"/>
                                        </p:tgtEl>
                                        <p:attrNameLst>
                                          <p:attrName>style.visibility</p:attrName>
                                        </p:attrNameLst>
                                      </p:cBhvr>
                                      <p:to>
                                        <p:strVal val="hidden"/>
                                      </p:to>
                                    </p:set>
                                  </p:childTnLst>
                                </p:cTn>
                              </p:par>
                            </p:childTnLst>
                          </p:cTn>
                        </p:par>
                        <p:par>
                          <p:cTn id="146" fill="hold">
                            <p:stCondLst>
                              <p:cond delay="0"/>
                            </p:stCondLst>
                            <p:childTnLst>
                              <p:par>
                                <p:cTn id="147" presetID="1" presetClass="exit" presetSubtype="0" fill="hold" grpId="1" nodeType="afterEffect">
                                  <p:stCondLst>
                                    <p:cond delay="0"/>
                                  </p:stCondLst>
                                  <p:childTnLst>
                                    <p:set>
                                      <p:cBhvr>
                                        <p:cTn id="148" dur="1" fill="hold">
                                          <p:stCondLst>
                                            <p:cond delay="0"/>
                                          </p:stCondLst>
                                        </p:cTn>
                                        <p:tgtEl>
                                          <p:spTgt spid="22"/>
                                        </p:tgtEl>
                                        <p:attrNameLst>
                                          <p:attrName>style.visibility</p:attrName>
                                        </p:attrNameLst>
                                      </p:cBhvr>
                                      <p:to>
                                        <p:strVal val="hidden"/>
                                      </p:to>
                                    </p:set>
                                  </p:childTnLst>
                                </p:cTn>
                              </p:par>
                            </p:childTnLst>
                          </p:cTn>
                        </p:par>
                        <p:par>
                          <p:cTn id="149" fill="hold">
                            <p:stCondLst>
                              <p:cond delay="0"/>
                            </p:stCondLst>
                            <p:childTnLst>
                              <p:par>
                                <p:cTn id="150" presetID="1" presetClass="exit" presetSubtype="0" fill="hold" grpId="1" nodeType="afterEffect">
                                  <p:stCondLst>
                                    <p:cond delay="0"/>
                                  </p:stCondLst>
                                  <p:childTnLst>
                                    <p:set>
                                      <p:cBhvr>
                                        <p:cTn id="151" dur="1" fill="hold">
                                          <p:stCondLst>
                                            <p:cond delay="0"/>
                                          </p:stCondLst>
                                        </p:cTn>
                                        <p:tgtEl>
                                          <p:spTgt spid="31"/>
                                        </p:tgtEl>
                                        <p:attrNameLst>
                                          <p:attrName>style.visibility</p:attrName>
                                        </p:attrNameLst>
                                      </p:cBhvr>
                                      <p:to>
                                        <p:strVal val="hidden"/>
                                      </p:to>
                                    </p:set>
                                  </p:childTnLst>
                                </p:cTn>
                              </p:par>
                            </p:childTnLst>
                          </p:cTn>
                        </p:par>
                        <p:par>
                          <p:cTn id="152" fill="hold">
                            <p:stCondLst>
                              <p:cond delay="0"/>
                            </p:stCondLst>
                            <p:childTnLst>
                              <p:par>
                                <p:cTn id="153" presetID="1" presetClass="exit" presetSubtype="0" fill="hold" grpId="1" nodeType="afterEffect">
                                  <p:stCondLst>
                                    <p:cond delay="0"/>
                                  </p:stCondLst>
                                  <p:childTnLst>
                                    <p:set>
                                      <p:cBhvr>
                                        <p:cTn id="154" dur="1" fill="hold">
                                          <p:stCondLst>
                                            <p:cond delay="0"/>
                                          </p:stCondLst>
                                        </p:cTn>
                                        <p:tgtEl>
                                          <p:spTgt spid="23"/>
                                        </p:tgtEl>
                                        <p:attrNameLst>
                                          <p:attrName>style.visibility</p:attrName>
                                        </p:attrNameLst>
                                      </p:cBhvr>
                                      <p:to>
                                        <p:strVal val="hidden"/>
                                      </p:to>
                                    </p:set>
                                  </p:childTnLst>
                                </p:cTn>
                              </p:par>
                            </p:childTnLst>
                          </p:cTn>
                        </p:par>
                        <p:par>
                          <p:cTn id="155" fill="hold">
                            <p:stCondLst>
                              <p:cond delay="0"/>
                            </p:stCondLst>
                            <p:childTnLst>
                              <p:par>
                                <p:cTn id="156" presetID="1" presetClass="exit" presetSubtype="0" fill="hold" grpId="1" nodeType="afterEffect">
                                  <p:stCondLst>
                                    <p:cond delay="0"/>
                                  </p:stCondLst>
                                  <p:childTnLst>
                                    <p:set>
                                      <p:cBhvr>
                                        <p:cTn id="157" dur="1" fill="hold">
                                          <p:stCondLst>
                                            <p:cond delay="0"/>
                                          </p:stCondLst>
                                        </p:cTn>
                                        <p:tgtEl>
                                          <p:spTgt spid="24"/>
                                        </p:tgtEl>
                                        <p:attrNameLst>
                                          <p:attrName>style.visibility</p:attrName>
                                        </p:attrNameLst>
                                      </p:cBhvr>
                                      <p:to>
                                        <p:strVal val="hidden"/>
                                      </p:to>
                                    </p:set>
                                  </p:childTnLst>
                                </p:cTn>
                              </p:par>
                            </p:childTnLst>
                          </p:cTn>
                        </p:par>
                        <p:par>
                          <p:cTn id="158" fill="hold">
                            <p:stCondLst>
                              <p:cond delay="0"/>
                            </p:stCondLst>
                            <p:childTnLst>
                              <p:par>
                                <p:cTn id="159" presetID="1" presetClass="exit" presetSubtype="0" fill="hold" grpId="1" nodeType="afterEffect">
                                  <p:stCondLst>
                                    <p:cond delay="0"/>
                                  </p:stCondLst>
                                  <p:childTnLst>
                                    <p:set>
                                      <p:cBhvr>
                                        <p:cTn id="160" dur="1" fill="hold">
                                          <p:stCondLst>
                                            <p:cond delay="0"/>
                                          </p:stCondLst>
                                        </p:cTn>
                                        <p:tgtEl>
                                          <p:spTgt spid="25"/>
                                        </p:tgtEl>
                                        <p:attrNameLst>
                                          <p:attrName>style.visibility</p:attrName>
                                        </p:attrNameLst>
                                      </p:cBhvr>
                                      <p:to>
                                        <p:strVal val="hidden"/>
                                      </p:to>
                                    </p:set>
                                  </p:childTnLst>
                                </p:cTn>
                              </p:par>
                            </p:childTnLst>
                          </p:cTn>
                        </p:par>
                        <p:par>
                          <p:cTn id="161" fill="hold">
                            <p:stCondLst>
                              <p:cond delay="0"/>
                            </p:stCondLst>
                            <p:childTnLst>
                              <p:par>
                                <p:cTn id="162" presetID="1" presetClass="exit" presetSubtype="0" fill="hold" grpId="1" nodeType="afterEffect">
                                  <p:stCondLst>
                                    <p:cond delay="0"/>
                                  </p:stCondLst>
                                  <p:childTnLst>
                                    <p:set>
                                      <p:cBhvr>
                                        <p:cTn id="163" dur="1" fill="hold">
                                          <p:stCondLst>
                                            <p:cond delay="0"/>
                                          </p:stCondLst>
                                        </p:cTn>
                                        <p:tgtEl>
                                          <p:spTgt spid="26"/>
                                        </p:tgtEl>
                                        <p:attrNameLst>
                                          <p:attrName>style.visibility</p:attrName>
                                        </p:attrNameLst>
                                      </p:cBhvr>
                                      <p:to>
                                        <p:strVal val="hidden"/>
                                      </p:to>
                                    </p:set>
                                  </p:childTnLst>
                                </p:cTn>
                              </p:par>
                            </p:childTnLst>
                          </p:cTn>
                        </p:par>
                        <p:par>
                          <p:cTn id="164" fill="hold">
                            <p:stCondLst>
                              <p:cond delay="0"/>
                            </p:stCondLst>
                            <p:childTnLst>
                              <p:par>
                                <p:cTn id="165" presetID="1" presetClass="exit" presetSubtype="0" fill="hold" grpId="1" nodeType="afterEffect">
                                  <p:stCondLst>
                                    <p:cond delay="0"/>
                                  </p:stCondLst>
                                  <p:childTnLst>
                                    <p:set>
                                      <p:cBhvr>
                                        <p:cTn id="166" dur="1" fill="hold">
                                          <p:stCondLst>
                                            <p:cond delay="0"/>
                                          </p:stCondLst>
                                        </p:cTn>
                                        <p:tgtEl>
                                          <p:spTgt spid="27"/>
                                        </p:tgtEl>
                                        <p:attrNameLst>
                                          <p:attrName>style.visibility</p:attrName>
                                        </p:attrNameLst>
                                      </p:cBhvr>
                                      <p:to>
                                        <p:strVal val="hidden"/>
                                      </p:to>
                                    </p:set>
                                  </p:childTnLst>
                                </p:cTn>
                              </p:par>
                            </p:childTnLst>
                          </p:cTn>
                        </p:par>
                        <p:par>
                          <p:cTn id="167" fill="hold">
                            <p:stCondLst>
                              <p:cond delay="0"/>
                            </p:stCondLst>
                            <p:childTnLst>
                              <p:par>
                                <p:cTn id="168" presetID="1" presetClass="exit" presetSubtype="0" fill="hold" grpId="1" nodeType="afterEffect">
                                  <p:stCondLst>
                                    <p:cond delay="0"/>
                                  </p:stCondLst>
                                  <p:childTnLst>
                                    <p:set>
                                      <p:cBhvr>
                                        <p:cTn id="169" dur="1" fill="hold">
                                          <p:stCondLst>
                                            <p:cond delay="0"/>
                                          </p:stCondLst>
                                        </p:cTn>
                                        <p:tgtEl>
                                          <p:spTgt spid="28"/>
                                        </p:tgtEl>
                                        <p:attrNameLst>
                                          <p:attrName>style.visibility</p:attrName>
                                        </p:attrNameLst>
                                      </p:cBhvr>
                                      <p:to>
                                        <p:strVal val="hidden"/>
                                      </p:to>
                                    </p:set>
                                  </p:childTnLst>
                                </p:cTn>
                              </p:par>
                            </p:childTnLst>
                          </p:cTn>
                        </p:par>
                        <p:par>
                          <p:cTn id="170" fill="hold">
                            <p:stCondLst>
                              <p:cond delay="0"/>
                            </p:stCondLst>
                            <p:childTnLst>
                              <p:par>
                                <p:cTn id="171" presetID="1" presetClass="exit" presetSubtype="0" fill="hold" grpId="1" nodeType="afterEffect">
                                  <p:stCondLst>
                                    <p:cond delay="0"/>
                                  </p:stCondLst>
                                  <p:childTnLst>
                                    <p:set>
                                      <p:cBhvr>
                                        <p:cTn id="172" dur="1" fill="hold">
                                          <p:stCondLst>
                                            <p:cond delay="0"/>
                                          </p:stCondLst>
                                        </p:cTn>
                                        <p:tgtEl>
                                          <p:spTgt spid="29"/>
                                        </p:tgtEl>
                                        <p:attrNameLst>
                                          <p:attrName>style.visibility</p:attrName>
                                        </p:attrNameLst>
                                      </p:cBhvr>
                                      <p:to>
                                        <p:strVal val="hidden"/>
                                      </p:to>
                                    </p:set>
                                  </p:childTnLst>
                                </p:cTn>
                              </p:par>
                              <p:par>
                                <p:cTn id="173" presetID="53" presetClass="entr" presetSubtype="16" fill="hold" grpId="0" nodeType="withEffect">
                                  <p:stCondLst>
                                    <p:cond delay="0"/>
                                  </p:stCondLst>
                                  <p:childTnLst>
                                    <p:set>
                                      <p:cBhvr>
                                        <p:cTn id="174" dur="1" fill="hold">
                                          <p:stCondLst>
                                            <p:cond delay="0"/>
                                          </p:stCondLst>
                                        </p:cTn>
                                        <p:tgtEl>
                                          <p:spTgt spid="44"/>
                                        </p:tgtEl>
                                        <p:attrNameLst>
                                          <p:attrName>style.visibility</p:attrName>
                                        </p:attrNameLst>
                                      </p:cBhvr>
                                      <p:to>
                                        <p:strVal val="visible"/>
                                      </p:to>
                                    </p:set>
                                    <p:anim calcmode="lin" valueType="num">
                                      <p:cBhvr>
                                        <p:cTn id="175" dur="500" fill="hold"/>
                                        <p:tgtEl>
                                          <p:spTgt spid="44"/>
                                        </p:tgtEl>
                                        <p:attrNameLst>
                                          <p:attrName>ppt_w</p:attrName>
                                        </p:attrNameLst>
                                      </p:cBhvr>
                                      <p:tavLst>
                                        <p:tav tm="0">
                                          <p:val>
                                            <p:fltVal val="0"/>
                                          </p:val>
                                        </p:tav>
                                        <p:tav tm="100000">
                                          <p:val>
                                            <p:strVal val="#ppt_w"/>
                                          </p:val>
                                        </p:tav>
                                      </p:tavLst>
                                    </p:anim>
                                    <p:anim calcmode="lin" valueType="num">
                                      <p:cBhvr>
                                        <p:cTn id="176" dur="500" fill="hold"/>
                                        <p:tgtEl>
                                          <p:spTgt spid="44"/>
                                        </p:tgtEl>
                                        <p:attrNameLst>
                                          <p:attrName>ppt_h</p:attrName>
                                        </p:attrNameLst>
                                      </p:cBhvr>
                                      <p:tavLst>
                                        <p:tav tm="0">
                                          <p:val>
                                            <p:fltVal val="0"/>
                                          </p:val>
                                        </p:tav>
                                        <p:tav tm="100000">
                                          <p:val>
                                            <p:strVal val="#ppt_h"/>
                                          </p:val>
                                        </p:tav>
                                      </p:tavLst>
                                    </p:anim>
                                    <p:animEffect transition="in" filter="fade">
                                      <p:cBhvr>
                                        <p:cTn id="177" dur="500"/>
                                        <p:tgtEl>
                                          <p:spTgt spid="44"/>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1" fill="hold" grpId="0" nodeType="click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wipe(up)">
                                      <p:cBhvr>
                                        <p:cTn id="182" dur="500"/>
                                        <p:tgtEl>
                                          <p:spTgt spid="45"/>
                                        </p:tgtEl>
                                      </p:cBhvr>
                                    </p:animEffect>
                                  </p:childTnLst>
                                </p:cTn>
                              </p:par>
                            </p:childTnLst>
                          </p:cTn>
                        </p:par>
                        <p:par>
                          <p:cTn id="183" fill="hold">
                            <p:stCondLst>
                              <p:cond delay="500"/>
                            </p:stCondLst>
                            <p:childTnLst>
                              <p:par>
                                <p:cTn id="184" presetID="22" presetClass="entr" presetSubtype="1" fill="hold" grpId="0" nodeType="afterEffect">
                                  <p:stCondLst>
                                    <p:cond delay="0"/>
                                  </p:stCondLst>
                                  <p:childTnLst>
                                    <p:set>
                                      <p:cBhvr>
                                        <p:cTn id="185" dur="1" fill="hold">
                                          <p:stCondLst>
                                            <p:cond delay="0"/>
                                          </p:stCondLst>
                                        </p:cTn>
                                        <p:tgtEl>
                                          <p:spTgt spid="53"/>
                                        </p:tgtEl>
                                        <p:attrNameLst>
                                          <p:attrName>style.visibility</p:attrName>
                                        </p:attrNameLst>
                                      </p:cBhvr>
                                      <p:to>
                                        <p:strVal val="visible"/>
                                      </p:to>
                                    </p:set>
                                    <p:animEffect transition="in" filter="wipe(up)">
                                      <p:cBhvr>
                                        <p:cTn id="186" dur="500"/>
                                        <p:tgtEl>
                                          <p:spTgt spid="53"/>
                                        </p:tgtEl>
                                      </p:cBhvr>
                                    </p:animEffect>
                                  </p:childTnLst>
                                </p:cTn>
                              </p:par>
                            </p:childTnLst>
                          </p:cTn>
                        </p:par>
                        <p:par>
                          <p:cTn id="187" fill="hold">
                            <p:stCondLst>
                              <p:cond delay="1000"/>
                            </p:stCondLst>
                            <p:childTnLst>
                              <p:par>
                                <p:cTn id="188" presetID="22" presetClass="entr" presetSubtype="1" fill="hold" grpId="0" nodeType="afterEffect">
                                  <p:stCondLst>
                                    <p:cond delay="0"/>
                                  </p:stCondLst>
                                  <p:childTnLst>
                                    <p:set>
                                      <p:cBhvr>
                                        <p:cTn id="189" dur="1" fill="hold">
                                          <p:stCondLst>
                                            <p:cond delay="0"/>
                                          </p:stCondLst>
                                        </p:cTn>
                                        <p:tgtEl>
                                          <p:spTgt spid="46"/>
                                        </p:tgtEl>
                                        <p:attrNameLst>
                                          <p:attrName>style.visibility</p:attrName>
                                        </p:attrNameLst>
                                      </p:cBhvr>
                                      <p:to>
                                        <p:strVal val="visible"/>
                                      </p:to>
                                    </p:set>
                                    <p:animEffect transition="in" filter="wipe(up)">
                                      <p:cBhvr>
                                        <p:cTn id="190" dur="500"/>
                                        <p:tgtEl>
                                          <p:spTgt spid="46"/>
                                        </p:tgtEl>
                                      </p:cBhvr>
                                    </p:animEffect>
                                  </p:childTnLst>
                                </p:cTn>
                              </p:par>
                            </p:childTnLst>
                          </p:cTn>
                        </p:par>
                        <p:par>
                          <p:cTn id="191" fill="hold">
                            <p:stCondLst>
                              <p:cond delay="1500"/>
                            </p:stCondLst>
                            <p:childTnLst>
                              <p:par>
                                <p:cTn id="192" presetID="22" presetClass="entr" presetSubtype="1" fill="hold" grpId="0" nodeType="afterEffect">
                                  <p:stCondLst>
                                    <p:cond delay="0"/>
                                  </p:stCondLst>
                                  <p:childTnLst>
                                    <p:set>
                                      <p:cBhvr>
                                        <p:cTn id="193" dur="1" fill="hold">
                                          <p:stCondLst>
                                            <p:cond delay="0"/>
                                          </p:stCondLst>
                                        </p:cTn>
                                        <p:tgtEl>
                                          <p:spTgt spid="47"/>
                                        </p:tgtEl>
                                        <p:attrNameLst>
                                          <p:attrName>style.visibility</p:attrName>
                                        </p:attrNameLst>
                                      </p:cBhvr>
                                      <p:to>
                                        <p:strVal val="visible"/>
                                      </p:to>
                                    </p:set>
                                    <p:animEffect transition="in" filter="wipe(up)">
                                      <p:cBhvr>
                                        <p:cTn id="194" dur="500"/>
                                        <p:tgtEl>
                                          <p:spTgt spid="47"/>
                                        </p:tgtEl>
                                      </p:cBhvr>
                                    </p:animEffect>
                                  </p:childTnLst>
                                </p:cTn>
                              </p:par>
                            </p:childTnLst>
                          </p:cTn>
                        </p:par>
                        <p:par>
                          <p:cTn id="195" fill="hold">
                            <p:stCondLst>
                              <p:cond delay="2000"/>
                            </p:stCondLst>
                            <p:childTnLst>
                              <p:par>
                                <p:cTn id="196" presetID="22" presetClass="entr" presetSubtype="1" fill="hold" grpId="0" nodeType="afterEffect">
                                  <p:stCondLst>
                                    <p:cond delay="0"/>
                                  </p:stCondLst>
                                  <p:childTnLst>
                                    <p:set>
                                      <p:cBhvr>
                                        <p:cTn id="197" dur="1" fill="hold">
                                          <p:stCondLst>
                                            <p:cond delay="0"/>
                                          </p:stCondLst>
                                        </p:cTn>
                                        <p:tgtEl>
                                          <p:spTgt spid="48"/>
                                        </p:tgtEl>
                                        <p:attrNameLst>
                                          <p:attrName>style.visibility</p:attrName>
                                        </p:attrNameLst>
                                      </p:cBhvr>
                                      <p:to>
                                        <p:strVal val="visible"/>
                                      </p:to>
                                    </p:set>
                                    <p:animEffect transition="in" filter="wipe(up)">
                                      <p:cBhvr>
                                        <p:cTn id="198" dur="500"/>
                                        <p:tgtEl>
                                          <p:spTgt spid="48"/>
                                        </p:tgtEl>
                                      </p:cBhvr>
                                    </p:animEffect>
                                  </p:childTnLst>
                                </p:cTn>
                              </p:par>
                            </p:childTnLst>
                          </p:cTn>
                        </p:par>
                        <p:par>
                          <p:cTn id="199" fill="hold">
                            <p:stCondLst>
                              <p:cond delay="2500"/>
                            </p:stCondLst>
                            <p:childTnLst>
                              <p:par>
                                <p:cTn id="200" presetID="22" presetClass="entr" presetSubtype="1" fill="hold" grpId="0" nodeType="afterEffect">
                                  <p:stCondLst>
                                    <p:cond delay="0"/>
                                  </p:stCondLst>
                                  <p:childTnLst>
                                    <p:set>
                                      <p:cBhvr>
                                        <p:cTn id="201" dur="1" fill="hold">
                                          <p:stCondLst>
                                            <p:cond delay="0"/>
                                          </p:stCondLst>
                                        </p:cTn>
                                        <p:tgtEl>
                                          <p:spTgt spid="49"/>
                                        </p:tgtEl>
                                        <p:attrNameLst>
                                          <p:attrName>style.visibility</p:attrName>
                                        </p:attrNameLst>
                                      </p:cBhvr>
                                      <p:to>
                                        <p:strVal val="visible"/>
                                      </p:to>
                                    </p:set>
                                    <p:animEffect transition="in" filter="wipe(up)">
                                      <p:cBhvr>
                                        <p:cTn id="202" dur="500"/>
                                        <p:tgtEl>
                                          <p:spTgt spid="49"/>
                                        </p:tgtEl>
                                      </p:cBhvr>
                                    </p:animEffect>
                                  </p:childTnLst>
                                </p:cTn>
                              </p:par>
                            </p:childTnLst>
                          </p:cTn>
                        </p:par>
                        <p:par>
                          <p:cTn id="203" fill="hold">
                            <p:stCondLst>
                              <p:cond delay="3000"/>
                            </p:stCondLst>
                            <p:childTnLst>
                              <p:par>
                                <p:cTn id="204" presetID="22" presetClass="entr" presetSubtype="1" fill="hold" grpId="0" nodeType="afterEffect">
                                  <p:stCondLst>
                                    <p:cond delay="0"/>
                                  </p:stCondLst>
                                  <p:childTnLst>
                                    <p:set>
                                      <p:cBhvr>
                                        <p:cTn id="205" dur="1" fill="hold">
                                          <p:stCondLst>
                                            <p:cond delay="0"/>
                                          </p:stCondLst>
                                        </p:cTn>
                                        <p:tgtEl>
                                          <p:spTgt spid="50"/>
                                        </p:tgtEl>
                                        <p:attrNameLst>
                                          <p:attrName>style.visibility</p:attrName>
                                        </p:attrNameLst>
                                      </p:cBhvr>
                                      <p:to>
                                        <p:strVal val="visible"/>
                                      </p:to>
                                    </p:set>
                                    <p:animEffect transition="in" filter="wipe(up)">
                                      <p:cBhvr>
                                        <p:cTn id="206" dur="500"/>
                                        <p:tgtEl>
                                          <p:spTgt spid="50"/>
                                        </p:tgtEl>
                                      </p:cBhvr>
                                    </p:animEffect>
                                  </p:childTnLst>
                                </p:cTn>
                              </p:par>
                            </p:childTnLst>
                          </p:cTn>
                        </p:par>
                        <p:par>
                          <p:cTn id="207" fill="hold">
                            <p:stCondLst>
                              <p:cond delay="3500"/>
                            </p:stCondLst>
                            <p:childTnLst>
                              <p:par>
                                <p:cTn id="208" presetID="22" presetClass="entr" presetSubtype="1" fill="hold" grpId="0" nodeType="afterEffect">
                                  <p:stCondLst>
                                    <p:cond delay="0"/>
                                  </p:stCondLst>
                                  <p:childTnLst>
                                    <p:set>
                                      <p:cBhvr>
                                        <p:cTn id="209" dur="1" fill="hold">
                                          <p:stCondLst>
                                            <p:cond delay="0"/>
                                          </p:stCondLst>
                                        </p:cTn>
                                        <p:tgtEl>
                                          <p:spTgt spid="51"/>
                                        </p:tgtEl>
                                        <p:attrNameLst>
                                          <p:attrName>style.visibility</p:attrName>
                                        </p:attrNameLst>
                                      </p:cBhvr>
                                      <p:to>
                                        <p:strVal val="visible"/>
                                      </p:to>
                                    </p:set>
                                    <p:animEffect transition="in" filter="wipe(up)">
                                      <p:cBhvr>
                                        <p:cTn id="210" dur="500"/>
                                        <p:tgtEl>
                                          <p:spTgt spid="51"/>
                                        </p:tgtEl>
                                      </p:cBhvr>
                                    </p:animEffect>
                                  </p:childTnLst>
                                </p:cTn>
                              </p:par>
                            </p:childTnLst>
                          </p:cTn>
                        </p:par>
                        <p:par>
                          <p:cTn id="211" fill="hold">
                            <p:stCondLst>
                              <p:cond delay="4000"/>
                            </p:stCondLst>
                            <p:childTnLst>
                              <p:par>
                                <p:cTn id="212" presetID="22" presetClass="entr" presetSubtype="1" fill="hold" grpId="0" nodeType="afterEffect">
                                  <p:stCondLst>
                                    <p:cond delay="0"/>
                                  </p:stCondLst>
                                  <p:childTnLst>
                                    <p:set>
                                      <p:cBhvr>
                                        <p:cTn id="213" dur="1" fill="hold">
                                          <p:stCondLst>
                                            <p:cond delay="0"/>
                                          </p:stCondLst>
                                        </p:cTn>
                                        <p:tgtEl>
                                          <p:spTgt spid="52"/>
                                        </p:tgtEl>
                                        <p:attrNameLst>
                                          <p:attrName>style.visibility</p:attrName>
                                        </p:attrNameLst>
                                      </p:cBhvr>
                                      <p:to>
                                        <p:strVal val="visible"/>
                                      </p:to>
                                    </p:set>
                                    <p:animEffect transition="in" filter="wipe(up)">
                                      <p:cBhvr>
                                        <p:cTn id="214" dur="500"/>
                                        <p:tgtEl>
                                          <p:spTgt spid="52"/>
                                        </p:tgtEl>
                                      </p:cBhvr>
                                    </p:animEffect>
                                  </p:childTnLst>
                                </p:cTn>
                              </p:par>
                            </p:childTnLst>
                          </p:cTn>
                        </p:par>
                        <p:par>
                          <p:cTn id="215" fill="hold">
                            <p:stCondLst>
                              <p:cond delay="4500"/>
                            </p:stCondLst>
                            <p:childTnLst>
                              <p:par>
                                <p:cTn id="216" presetID="22" presetClass="entr" presetSubtype="1" fill="hold" grpId="0" nodeType="afterEffect">
                                  <p:stCondLst>
                                    <p:cond delay="0"/>
                                  </p:stCondLst>
                                  <p:childTnLst>
                                    <p:set>
                                      <p:cBhvr>
                                        <p:cTn id="217" dur="1" fill="hold">
                                          <p:stCondLst>
                                            <p:cond delay="0"/>
                                          </p:stCondLst>
                                        </p:cTn>
                                        <p:tgtEl>
                                          <p:spTgt spid="55"/>
                                        </p:tgtEl>
                                        <p:attrNameLst>
                                          <p:attrName>style.visibility</p:attrName>
                                        </p:attrNameLst>
                                      </p:cBhvr>
                                      <p:to>
                                        <p:strVal val="visible"/>
                                      </p:to>
                                    </p:set>
                                    <p:animEffect transition="in" filter="wipe(up)">
                                      <p:cBhvr>
                                        <p:cTn id="2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4" grpId="0" animBg="1"/>
      <p:bldP spid="8" grpId="0" animBg="1"/>
      <p:bldP spid="9" grpId="0" animBg="1"/>
      <p:bldP spid="10" grpId="0" animBg="1"/>
      <p:bldP spid="14" grpId="0" animBg="1"/>
      <p:bldP spid="15" grpId="0" animBg="1"/>
      <p:bldP spid="16" grpId="0" animBg="1"/>
      <p:bldP spid="17" grpId="0" animBg="1"/>
      <p:bldP spid="18" grpId="0" animBg="1"/>
      <p:bldP spid="20" grpId="0"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1" grpId="1"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5" grpId="0" animBg="1"/>
      <p:bldP spid="56" grpId="0" animBg="1"/>
      <p:bldP spid="60" grpId="0" animBg="1"/>
      <p:bldP spid="61" grpId="0" animBg="1"/>
      <p:bldP spid="6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D05272-E392-14D2-E7CC-7727AECFC594}"/>
              </a:ext>
            </a:extLst>
          </p:cNvPr>
          <p:cNvSpPr/>
          <p:nvPr/>
        </p:nvSpPr>
        <p:spPr>
          <a:xfrm>
            <a:off x="1925619" y="2396449"/>
            <a:ext cx="2194560" cy="806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2849A81-017B-B0B1-5754-FB1148F8C86B}"/>
              </a:ext>
            </a:extLst>
          </p:cNvPr>
          <p:cNvSpPr/>
          <p:nvPr/>
        </p:nvSpPr>
        <p:spPr>
          <a:xfrm>
            <a:off x="2078019" y="2548849"/>
            <a:ext cx="2194560" cy="806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B5C4B7-4A90-1FAE-CE85-4B817FED6B52}"/>
              </a:ext>
            </a:extLst>
          </p:cNvPr>
          <p:cNvSpPr/>
          <p:nvPr/>
        </p:nvSpPr>
        <p:spPr>
          <a:xfrm>
            <a:off x="2230419" y="2701249"/>
            <a:ext cx="2194560" cy="806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DECDA84-6D32-2340-2567-AA4EB203BE31}"/>
              </a:ext>
            </a:extLst>
          </p:cNvPr>
          <p:cNvSpPr/>
          <p:nvPr/>
        </p:nvSpPr>
        <p:spPr>
          <a:xfrm>
            <a:off x="2382819" y="2853649"/>
            <a:ext cx="2194560" cy="806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Targets</a:t>
            </a:r>
          </a:p>
        </p:txBody>
      </p:sp>
      <p:sp>
        <p:nvSpPr>
          <p:cNvPr id="6" name="Rectangle 5">
            <a:extLst>
              <a:ext uri="{FF2B5EF4-FFF2-40B4-BE49-F238E27FC236}">
                <a16:creationId xmlns:a16="http://schemas.microsoft.com/office/drawing/2014/main" id="{1DC4A2AC-13FF-527F-CEC6-D00CF756BDAF}"/>
              </a:ext>
            </a:extLst>
          </p:cNvPr>
          <p:cNvSpPr/>
          <p:nvPr/>
        </p:nvSpPr>
        <p:spPr>
          <a:xfrm>
            <a:off x="6063728" y="1467706"/>
            <a:ext cx="2194560" cy="8068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Prometheus 1</a:t>
            </a:r>
          </a:p>
        </p:txBody>
      </p:sp>
      <p:sp>
        <p:nvSpPr>
          <p:cNvPr id="7" name="Rectangle 6">
            <a:extLst>
              <a:ext uri="{FF2B5EF4-FFF2-40B4-BE49-F238E27FC236}">
                <a16:creationId xmlns:a16="http://schemas.microsoft.com/office/drawing/2014/main" id="{1970481D-0391-79BA-3DB9-3B1B8E02C9E2}"/>
              </a:ext>
            </a:extLst>
          </p:cNvPr>
          <p:cNvSpPr/>
          <p:nvPr/>
        </p:nvSpPr>
        <p:spPr>
          <a:xfrm>
            <a:off x="6063728" y="4005945"/>
            <a:ext cx="2194560" cy="8068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Prometheus 2</a:t>
            </a:r>
          </a:p>
        </p:txBody>
      </p:sp>
      <p:sp>
        <p:nvSpPr>
          <p:cNvPr id="8" name="Rectangle 7">
            <a:extLst>
              <a:ext uri="{FF2B5EF4-FFF2-40B4-BE49-F238E27FC236}">
                <a16:creationId xmlns:a16="http://schemas.microsoft.com/office/drawing/2014/main" id="{D2AB0A75-5239-18F4-0A1F-76F302C760EB}"/>
              </a:ext>
            </a:extLst>
          </p:cNvPr>
          <p:cNvSpPr/>
          <p:nvPr/>
        </p:nvSpPr>
        <p:spPr>
          <a:xfrm>
            <a:off x="9861178" y="2952261"/>
            <a:ext cx="2194560" cy="80682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Alert Manager</a:t>
            </a:r>
          </a:p>
        </p:txBody>
      </p:sp>
      <p:cxnSp>
        <p:nvCxnSpPr>
          <p:cNvPr id="10" name="Connector: Curved 9">
            <a:extLst>
              <a:ext uri="{FF2B5EF4-FFF2-40B4-BE49-F238E27FC236}">
                <a16:creationId xmlns:a16="http://schemas.microsoft.com/office/drawing/2014/main" id="{CCF05D07-AF02-542A-7220-085D16127136}"/>
              </a:ext>
            </a:extLst>
          </p:cNvPr>
          <p:cNvCxnSpPr>
            <a:cxnSpLocks/>
            <a:stCxn id="6" idx="1"/>
          </p:cNvCxnSpPr>
          <p:nvPr/>
        </p:nvCxnSpPr>
        <p:spPr>
          <a:xfrm rot="10800000" flipV="1">
            <a:off x="3327700" y="1871117"/>
            <a:ext cx="2736028" cy="928743"/>
          </a:xfrm>
          <a:prstGeom prst="curvedConnector3">
            <a:avLst>
              <a:gd name="adj1" fmla="val 104653"/>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BB95ADED-3C1D-9A74-BB3F-F3E24B21476B}"/>
              </a:ext>
            </a:extLst>
          </p:cNvPr>
          <p:cNvCxnSpPr>
            <a:cxnSpLocks/>
            <a:stCxn id="7" idx="1"/>
            <a:endCxn id="5" idx="2"/>
          </p:cNvCxnSpPr>
          <p:nvPr/>
        </p:nvCxnSpPr>
        <p:spPr>
          <a:xfrm rot="10800000">
            <a:off x="3480100" y="3660473"/>
            <a:ext cx="2583629" cy="748884"/>
          </a:xfrm>
          <a:prstGeom prst="curvedConnector2">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0441C472-B679-789E-BC61-083C33EE8C16}"/>
              </a:ext>
            </a:extLst>
          </p:cNvPr>
          <p:cNvCxnSpPr>
            <a:stCxn id="6" idx="3"/>
            <a:endCxn id="8" idx="0"/>
          </p:cNvCxnSpPr>
          <p:nvPr/>
        </p:nvCxnSpPr>
        <p:spPr>
          <a:xfrm>
            <a:off x="8258288" y="1871118"/>
            <a:ext cx="2700170" cy="1081143"/>
          </a:xfrm>
          <a:prstGeom prst="curvedConnector2">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A80EEDD-FE74-C24A-106A-033B67033BBD}"/>
              </a:ext>
            </a:extLst>
          </p:cNvPr>
          <p:cNvCxnSpPr>
            <a:cxnSpLocks/>
            <a:stCxn id="7" idx="3"/>
            <a:endCxn id="8" idx="2"/>
          </p:cNvCxnSpPr>
          <p:nvPr/>
        </p:nvCxnSpPr>
        <p:spPr>
          <a:xfrm flipV="1">
            <a:off x="8258288" y="3759085"/>
            <a:ext cx="2700170" cy="650272"/>
          </a:xfrm>
          <a:prstGeom prst="curvedConnector2">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23E7EA-CFC0-A8CA-3A33-8181BEEDA867}"/>
              </a:ext>
            </a:extLst>
          </p:cNvPr>
          <p:cNvSpPr/>
          <p:nvPr/>
        </p:nvSpPr>
        <p:spPr>
          <a:xfrm>
            <a:off x="460760" y="5448036"/>
            <a:ext cx="5124277" cy="15031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global:</a:t>
            </a:r>
          </a:p>
          <a:p>
            <a:r>
              <a:rPr lang="en-US" sz="2400" dirty="0"/>
              <a:t>  </a:t>
            </a:r>
            <a:r>
              <a:rPr lang="en-US" sz="2400" dirty="0" err="1"/>
              <a:t>external_labels</a:t>
            </a:r>
            <a:r>
              <a:rPr lang="en-US" sz="2400" dirty="0"/>
              <a:t>:</a:t>
            </a:r>
          </a:p>
          <a:p>
            <a:r>
              <a:rPr lang="en-US" sz="2400" dirty="0"/>
              <a:t>    </a:t>
            </a:r>
            <a:r>
              <a:rPr lang="en-US" sz="2400" b="1" dirty="0">
                <a:solidFill>
                  <a:schemeClr val="accent2"/>
                </a:solidFill>
              </a:rPr>
              <a:t>replica</a:t>
            </a:r>
            <a:r>
              <a:rPr lang="en-US" sz="2400" dirty="0"/>
              <a:t>: A # B for the second replica.</a:t>
            </a:r>
          </a:p>
        </p:txBody>
      </p:sp>
      <p:sp>
        <p:nvSpPr>
          <p:cNvPr id="26" name="Rectangle 25">
            <a:extLst>
              <a:ext uri="{FF2B5EF4-FFF2-40B4-BE49-F238E27FC236}">
                <a16:creationId xmlns:a16="http://schemas.microsoft.com/office/drawing/2014/main" id="{1948E296-A0DE-0A56-58FE-63A4A5D86F91}"/>
              </a:ext>
            </a:extLst>
          </p:cNvPr>
          <p:cNvSpPr/>
          <p:nvPr/>
        </p:nvSpPr>
        <p:spPr>
          <a:xfrm>
            <a:off x="6585377" y="5347103"/>
            <a:ext cx="4218519" cy="2022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t>alerting:</a:t>
            </a:r>
          </a:p>
          <a:p>
            <a:r>
              <a:rPr lang="en-US" sz="2400" dirty="0"/>
              <a:t>  </a:t>
            </a:r>
            <a:r>
              <a:rPr lang="en-US" sz="2400" dirty="0" err="1"/>
              <a:t>alert_relabel_configs</a:t>
            </a:r>
            <a:r>
              <a:rPr lang="en-US" sz="2400" dirty="0"/>
              <a:t>:</a:t>
            </a:r>
          </a:p>
          <a:p>
            <a:r>
              <a:rPr lang="en-US" sz="2400" dirty="0"/>
              <a:t>    # Drop the "replica" label.</a:t>
            </a:r>
          </a:p>
          <a:p>
            <a:r>
              <a:rPr lang="en-US" sz="2400" dirty="0"/>
              <a:t>    - action: </a:t>
            </a:r>
            <a:r>
              <a:rPr lang="en-US" sz="2400" dirty="0" err="1"/>
              <a:t>labeldrop</a:t>
            </a:r>
            <a:endParaRPr lang="en-US" sz="2400" dirty="0"/>
          </a:p>
          <a:p>
            <a:r>
              <a:rPr lang="en-US" sz="2400" dirty="0"/>
              <a:t>      regex: </a:t>
            </a:r>
            <a:r>
              <a:rPr lang="en-US" sz="2400" b="1" dirty="0">
                <a:solidFill>
                  <a:schemeClr val="accent2"/>
                </a:solidFill>
              </a:rPr>
              <a:t>replica</a:t>
            </a:r>
          </a:p>
        </p:txBody>
      </p:sp>
      <p:sp>
        <p:nvSpPr>
          <p:cNvPr id="27" name="Rectangle 26">
            <a:extLst>
              <a:ext uri="{FF2B5EF4-FFF2-40B4-BE49-F238E27FC236}">
                <a16:creationId xmlns:a16="http://schemas.microsoft.com/office/drawing/2014/main" id="{A4A52868-61D1-435B-48CB-FDD2EB9E4273}"/>
              </a:ext>
            </a:extLst>
          </p:cNvPr>
          <p:cNvSpPr/>
          <p:nvPr/>
        </p:nvSpPr>
        <p:spPr>
          <a:xfrm>
            <a:off x="0" y="1"/>
            <a:ext cx="14630400" cy="127844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4400" b="1" dirty="0">
                <a:solidFill>
                  <a:schemeClr val="tx1"/>
                </a:solidFill>
              </a:rPr>
              <a:t>Why Prometheus HA &amp; Multiple Prometheus</a:t>
            </a:r>
          </a:p>
          <a:p>
            <a:pPr algn="ctr"/>
            <a:endParaRPr lang="en-US" dirty="0"/>
          </a:p>
        </p:txBody>
      </p:sp>
    </p:spTree>
    <p:extLst>
      <p:ext uri="{BB962C8B-B14F-4D97-AF65-F5344CB8AC3E}">
        <p14:creationId xmlns:p14="http://schemas.microsoft.com/office/powerpoint/2010/main" val="32248208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animEffect transition="in" filter="fade">
                                      <p:cBhvr>
                                        <p:cTn id="40" dur="500"/>
                                        <p:tgtEl>
                                          <p:spTgt spid="4"/>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childTnLst>
                          </p:cTn>
                        </p:par>
                        <p:par>
                          <p:cTn id="47" fill="hold">
                            <p:stCondLst>
                              <p:cond delay="2000"/>
                            </p:stCondLst>
                            <p:childTnLst>
                              <p:par>
                                <p:cTn id="48" presetID="22" presetClass="entr" presetSubtype="2"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right)">
                                      <p:cBhvr>
                                        <p:cTn id="50" dur="500"/>
                                        <p:tgtEl>
                                          <p:spTgt spid="10"/>
                                        </p:tgtEl>
                                      </p:cBhvr>
                                    </p:animEffect>
                                  </p:childTnLst>
                                </p:cTn>
                              </p:par>
                            </p:childTnLst>
                          </p:cTn>
                        </p:par>
                        <p:par>
                          <p:cTn id="51" fill="hold">
                            <p:stCondLst>
                              <p:cond delay="2500"/>
                            </p:stCondLst>
                            <p:childTnLst>
                              <p:par>
                                <p:cTn id="52" presetID="22" presetClass="entr" presetSubtype="4"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left)">
                                      <p:cBhvr>
                                        <p:cTn id="65" dur="500"/>
                                        <p:tgtEl>
                                          <p:spTgt spid="21"/>
                                        </p:tgtEl>
                                      </p:cBhvr>
                                    </p:animEffect>
                                  </p:childTnLst>
                                </p:cTn>
                              </p:par>
                            </p:childTnLst>
                          </p:cTn>
                        </p:par>
                        <p:par>
                          <p:cTn id="66" fill="hold">
                            <p:stCondLst>
                              <p:cond delay="1000"/>
                            </p:stCondLst>
                            <p:childTnLst>
                              <p:par>
                                <p:cTn id="67" presetID="22" presetClass="entr" presetSubtype="4"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down)">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p:cTn id="74" dur="500" fill="hold"/>
                                        <p:tgtEl>
                                          <p:spTgt spid="26"/>
                                        </p:tgtEl>
                                        <p:attrNameLst>
                                          <p:attrName>ppt_w</p:attrName>
                                        </p:attrNameLst>
                                      </p:cBhvr>
                                      <p:tavLst>
                                        <p:tav tm="0">
                                          <p:val>
                                            <p:fltVal val="0"/>
                                          </p:val>
                                        </p:tav>
                                        <p:tav tm="100000">
                                          <p:val>
                                            <p:strVal val="#ppt_w"/>
                                          </p:val>
                                        </p:tav>
                                      </p:tavLst>
                                    </p:anim>
                                    <p:anim calcmode="lin" valueType="num">
                                      <p:cBhvr>
                                        <p:cTn id="75" dur="500" fill="hold"/>
                                        <p:tgtEl>
                                          <p:spTgt spid="26"/>
                                        </p:tgtEl>
                                        <p:attrNameLst>
                                          <p:attrName>ppt_h</p:attrName>
                                        </p:attrNameLst>
                                      </p:cBhvr>
                                      <p:tavLst>
                                        <p:tav tm="0">
                                          <p:val>
                                            <p:fltVal val="0"/>
                                          </p:val>
                                        </p:tav>
                                        <p:tav tm="100000">
                                          <p:val>
                                            <p:strVal val="#ppt_h"/>
                                          </p:val>
                                        </p:tav>
                                      </p:tavLst>
                                    </p:anim>
                                    <p:animEffect transition="in" filter="fad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25" grpId="0" animBg="1"/>
      <p:bldP spid="2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11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8000" dirty="0"/>
                <a:t>Lab for Prometheus HA</a:t>
              </a:r>
              <a:endParaRPr lang="en-US" sz="7200" dirty="0"/>
            </a:p>
          </p:txBody>
        </p:sp>
      </p:grpSp>
    </p:spTree>
    <p:extLst>
      <p:ext uri="{BB962C8B-B14F-4D97-AF65-F5344CB8AC3E}">
        <p14:creationId xmlns:p14="http://schemas.microsoft.com/office/powerpoint/2010/main" val="2714670912"/>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39F1CF-0ABB-F4AE-CB07-ECB89417656B}"/>
              </a:ext>
            </a:extLst>
          </p:cNvPr>
          <p:cNvSpPr/>
          <p:nvPr/>
        </p:nvSpPr>
        <p:spPr>
          <a:xfrm>
            <a:off x="0" y="0"/>
            <a:ext cx="14630400" cy="134028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4800" b="1" dirty="0">
                <a:solidFill>
                  <a:schemeClr val="tx1"/>
                </a:solidFill>
              </a:rPr>
              <a:t>Federation</a:t>
            </a:r>
          </a:p>
          <a:p>
            <a:pPr algn="ctr"/>
            <a:endParaRPr lang="en-US" dirty="0"/>
          </a:p>
        </p:txBody>
      </p:sp>
      <p:sp>
        <p:nvSpPr>
          <p:cNvPr id="6" name="TextBox 5">
            <a:extLst>
              <a:ext uri="{FF2B5EF4-FFF2-40B4-BE49-F238E27FC236}">
                <a16:creationId xmlns:a16="http://schemas.microsoft.com/office/drawing/2014/main" id="{229BD759-C353-3911-D115-39555926462D}"/>
              </a:ext>
            </a:extLst>
          </p:cNvPr>
          <p:cNvSpPr txBox="1"/>
          <p:nvPr/>
        </p:nvSpPr>
        <p:spPr>
          <a:xfrm>
            <a:off x="140918" y="5884195"/>
            <a:ext cx="8577197" cy="461665"/>
          </a:xfrm>
          <a:prstGeom prst="rect">
            <a:avLst/>
          </a:prstGeom>
          <a:noFill/>
        </p:spPr>
        <p:txBody>
          <a:bodyPr wrap="square">
            <a:spAutoFit/>
          </a:bodyPr>
          <a:lstStyle/>
          <a:p>
            <a:r>
              <a:rPr lang="en-US" sz="2400" dirty="0">
                <a:solidFill>
                  <a:schemeClr val="bg1"/>
                </a:solidFill>
              </a:rPr>
              <a:t>https://prometheus.io/docs/prometheus/latest/federation/</a:t>
            </a:r>
          </a:p>
        </p:txBody>
      </p:sp>
      <p:sp>
        <p:nvSpPr>
          <p:cNvPr id="7" name="Rectangle 6">
            <a:extLst>
              <a:ext uri="{FF2B5EF4-FFF2-40B4-BE49-F238E27FC236}">
                <a16:creationId xmlns:a16="http://schemas.microsoft.com/office/drawing/2014/main" id="{412C2129-488F-6AC3-C4AB-FE3F6DF81636}"/>
              </a:ext>
            </a:extLst>
          </p:cNvPr>
          <p:cNvSpPr/>
          <p:nvPr/>
        </p:nvSpPr>
        <p:spPr>
          <a:xfrm>
            <a:off x="6063728" y="1467706"/>
            <a:ext cx="2194560" cy="8068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Prometheus 1</a:t>
            </a:r>
          </a:p>
        </p:txBody>
      </p:sp>
      <p:sp>
        <p:nvSpPr>
          <p:cNvPr id="8" name="Rectangle 7">
            <a:extLst>
              <a:ext uri="{FF2B5EF4-FFF2-40B4-BE49-F238E27FC236}">
                <a16:creationId xmlns:a16="http://schemas.microsoft.com/office/drawing/2014/main" id="{E03E18C5-E573-E35B-DFF0-6C5C1088D8BF}"/>
              </a:ext>
            </a:extLst>
          </p:cNvPr>
          <p:cNvSpPr/>
          <p:nvPr/>
        </p:nvSpPr>
        <p:spPr>
          <a:xfrm>
            <a:off x="6063728" y="4005945"/>
            <a:ext cx="2194560" cy="8068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Prometheus 2</a:t>
            </a:r>
          </a:p>
        </p:txBody>
      </p:sp>
      <p:sp>
        <p:nvSpPr>
          <p:cNvPr id="9" name="Rectangle 8">
            <a:extLst>
              <a:ext uri="{FF2B5EF4-FFF2-40B4-BE49-F238E27FC236}">
                <a16:creationId xmlns:a16="http://schemas.microsoft.com/office/drawing/2014/main" id="{E69FBF26-2487-6607-C9C0-1AAF749554A2}"/>
              </a:ext>
            </a:extLst>
          </p:cNvPr>
          <p:cNvSpPr/>
          <p:nvPr/>
        </p:nvSpPr>
        <p:spPr>
          <a:xfrm>
            <a:off x="1925619" y="2396449"/>
            <a:ext cx="2194560" cy="806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4D19CD-7E64-8C8B-3AD5-9E86BDC0D5D4}"/>
              </a:ext>
            </a:extLst>
          </p:cNvPr>
          <p:cNvSpPr/>
          <p:nvPr/>
        </p:nvSpPr>
        <p:spPr>
          <a:xfrm>
            <a:off x="2078019" y="2548849"/>
            <a:ext cx="2194560" cy="806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058A86-3E53-8EBD-2F2D-27F97B7B6EDE}"/>
              </a:ext>
            </a:extLst>
          </p:cNvPr>
          <p:cNvSpPr/>
          <p:nvPr/>
        </p:nvSpPr>
        <p:spPr>
          <a:xfrm>
            <a:off x="2230419" y="2701249"/>
            <a:ext cx="2194560" cy="806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909CC2-1232-A30E-7ADF-419BD315105C}"/>
              </a:ext>
            </a:extLst>
          </p:cNvPr>
          <p:cNvSpPr/>
          <p:nvPr/>
        </p:nvSpPr>
        <p:spPr>
          <a:xfrm>
            <a:off x="2382819" y="2853649"/>
            <a:ext cx="2194560" cy="8068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Targets</a:t>
            </a:r>
          </a:p>
        </p:txBody>
      </p:sp>
      <p:cxnSp>
        <p:nvCxnSpPr>
          <p:cNvPr id="13" name="Connector: Curved 12">
            <a:extLst>
              <a:ext uri="{FF2B5EF4-FFF2-40B4-BE49-F238E27FC236}">
                <a16:creationId xmlns:a16="http://schemas.microsoft.com/office/drawing/2014/main" id="{14BE75C2-F2CB-BB4B-650B-DBD93D044468}"/>
              </a:ext>
            </a:extLst>
          </p:cNvPr>
          <p:cNvCxnSpPr>
            <a:cxnSpLocks/>
          </p:cNvCxnSpPr>
          <p:nvPr/>
        </p:nvCxnSpPr>
        <p:spPr>
          <a:xfrm rot="10800000" flipV="1">
            <a:off x="3327700" y="1871117"/>
            <a:ext cx="2736028" cy="928743"/>
          </a:xfrm>
          <a:prstGeom prst="curvedConnector3">
            <a:avLst>
              <a:gd name="adj1" fmla="val 104653"/>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C84A3D0-5C44-22FB-7C4F-A6864ED10826}"/>
              </a:ext>
            </a:extLst>
          </p:cNvPr>
          <p:cNvCxnSpPr>
            <a:cxnSpLocks/>
            <a:endCxn id="12" idx="2"/>
          </p:cNvCxnSpPr>
          <p:nvPr/>
        </p:nvCxnSpPr>
        <p:spPr>
          <a:xfrm rot="10800000">
            <a:off x="3480100" y="3660473"/>
            <a:ext cx="2583629" cy="748884"/>
          </a:xfrm>
          <a:prstGeom prst="curvedConnector2">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5392B0-73D1-0A91-14AF-6A4B99125B4A}"/>
              </a:ext>
            </a:extLst>
          </p:cNvPr>
          <p:cNvCxnSpPr>
            <a:stCxn id="7" idx="2"/>
            <a:endCxn id="8" idx="0"/>
          </p:cNvCxnSpPr>
          <p:nvPr/>
        </p:nvCxnSpPr>
        <p:spPr>
          <a:xfrm>
            <a:off x="7161008" y="2274530"/>
            <a:ext cx="0" cy="1731415"/>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76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CFFA3DE2-75E4-1501-A343-4AB869974B45}"/>
              </a:ext>
            </a:extLst>
          </p:cNvPr>
          <p:cNvSpPr txBox="1"/>
          <p:nvPr/>
        </p:nvSpPr>
        <p:spPr>
          <a:xfrm>
            <a:off x="939452" y="3247165"/>
            <a:ext cx="4183693" cy="584775"/>
          </a:xfrm>
          <a:prstGeom prst="rect">
            <a:avLst/>
          </a:prstGeom>
          <a:solidFill>
            <a:schemeClr val="accent5">
              <a:lumMod val="60000"/>
              <a:lumOff val="40000"/>
            </a:schemeClr>
          </a:solidFill>
        </p:spPr>
        <p:txBody>
          <a:bodyPr wrap="square">
            <a:spAutoFit/>
          </a:bodyPr>
          <a:lstStyle/>
          <a:p>
            <a:r>
              <a:rPr lang="en-US" sz="3200" dirty="0">
                <a:solidFill>
                  <a:schemeClr val="bg1"/>
                </a:solidFill>
              </a:rPr>
              <a:t>Hierarchical federation</a:t>
            </a:r>
          </a:p>
        </p:txBody>
      </p:sp>
      <p:sp>
        <p:nvSpPr>
          <p:cNvPr id="2" name="TextBox 1">
            <a:extLst>
              <a:ext uri="{FF2B5EF4-FFF2-40B4-BE49-F238E27FC236}">
                <a16:creationId xmlns:a16="http://schemas.microsoft.com/office/drawing/2014/main" id="{B6D52E97-75F9-F49F-D504-03D98E61F994}"/>
              </a:ext>
            </a:extLst>
          </p:cNvPr>
          <p:cNvSpPr txBox="1"/>
          <p:nvPr/>
        </p:nvSpPr>
        <p:spPr>
          <a:xfrm>
            <a:off x="7630439" y="3267990"/>
            <a:ext cx="4183693" cy="584775"/>
          </a:xfrm>
          <a:prstGeom prst="rect">
            <a:avLst/>
          </a:prstGeom>
          <a:solidFill>
            <a:schemeClr val="accent6">
              <a:lumMod val="75000"/>
            </a:schemeClr>
          </a:solidFill>
        </p:spPr>
        <p:txBody>
          <a:bodyPr wrap="square">
            <a:spAutoFit/>
          </a:bodyPr>
          <a:lstStyle/>
          <a:p>
            <a:r>
              <a:rPr lang="en-US" sz="3200" dirty="0">
                <a:solidFill>
                  <a:schemeClr val="bg1"/>
                </a:solidFill>
              </a:rPr>
              <a:t>Cross-service federation</a:t>
            </a:r>
          </a:p>
        </p:txBody>
      </p:sp>
      <p:sp>
        <p:nvSpPr>
          <p:cNvPr id="3" name="TextBox 2">
            <a:extLst>
              <a:ext uri="{FF2B5EF4-FFF2-40B4-BE49-F238E27FC236}">
                <a16:creationId xmlns:a16="http://schemas.microsoft.com/office/drawing/2014/main" id="{3E0CA03B-2C93-103B-8F57-8E44C80E8B9F}"/>
              </a:ext>
            </a:extLst>
          </p:cNvPr>
          <p:cNvSpPr txBox="1"/>
          <p:nvPr/>
        </p:nvSpPr>
        <p:spPr>
          <a:xfrm>
            <a:off x="5275546" y="895570"/>
            <a:ext cx="2177440" cy="584775"/>
          </a:xfrm>
          <a:prstGeom prst="rect">
            <a:avLst/>
          </a:prstGeom>
          <a:solidFill>
            <a:schemeClr val="accent2"/>
          </a:solidFill>
        </p:spPr>
        <p:txBody>
          <a:bodyPr wrap="square">
            <a:spAutoFit/>
          </a:bodyPr>
          <a:lstStyle/>
          <a:p>
            <a:pPr algn="ctr"/>
            <a:r>
              <a:rPr lang="en-US" sz="3200" dirty="0">
                <a:solidFill>
                  <a:schemeClr val="bg1"/>
                </a:solidFill>
              </a:rPr>
              <a:t>Federation</a:t>
            </a:r>
            <a:endParaRPr lang="en-US" sz="2800" dirty="0">
              <a:solidFill>
                <a:schemeClr val="bg1"/>
              </a:solidFill>
            </a:endParaRPr>
          </a:p>
        </p:txBody>
      </p:sp>
      <p:cxnSp>
        <p:nvCxnSpPr>
          <p:cNvPr id="5" name="Straight Arrow Connector 4">
            <a:extLst>
              <a:ext uri="{FF2B5EF4-FFF2-40B4-BE49-F238E27FC236}">
                <a16:creationId xmlns:a16="http://schemas.microsoft.com/office/drawing/2014/main" id="{5B2251F2-BA74-0D5F-754E-4969DEBF4EC3}"/>
              </a:ext>
            </a:extLst>
          </p:cNvPr>
          <p:cNvCxnSpPr>
            <a:cxnSpLocks/>
            <a:stCxn id="3" idx="2"/>
            <a:endCxn id="62" idx="0"/>
          </p:cNvCxnSpPr>
          <p:nvPr/>
        </p:nvCxnSpPr>
        <p:spPr>
          <a:xfrm flipH="1">
            <a:off x="3031299" y="1480345"/>
            <a:ext cx="3332967" cy="17668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9391FA7-BAC0-A641-7290-A3D9C84B6727}"/>
              </a:ext>
            </a:extLst>
          </p:cNvPr>
          <p:cNvCxnSpPr>
            <a:cxnSpLocks/>
            <a:stCxn id="3" idx="2"/>
            <a:endCxn id="2" idx="0"/>
          </p:cNvCxnSpPr>
          <p:nvPr/>
        </p:nvCxnSpPr>
        <p:spPr>
          <a:xfrm>
            <a:off x="6364266" y="1480345"/>
            <a:ext cx="3358020" cy="17876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541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B9937E-472D-A507-5578-E45FE209BFFF}"/>
              </a:ext>
            </a:extLst>
          </p:cNvPr>
          <p:cNvSpPr txBox="1"/>
          <p:nvPr/>
        </p:nvSpPr>
        <p:spPr>
          <a:xfrm>
            <a:off x="4802166" y="5777112"/>
            <a:ext cx="4108537" cy="584775"/>
          </a:xfrm>
          <a:prstGeom prst="rect">
            <a:avLst/>
          </a:prstGeom>
          <a:solidFill>
            <a:schemeClr val="accent4"/>
          </a:solidFill>
        </p:spPr>
        <p:txBody>
          <a:bodyPr wrap="square">
            <a:spAutoFit/>
          </a:bodyPr>
          <a:lstStyle/>
          <a:p>
            <a:r>
              <a:rPr lang="en-US" sz="3200" b="1" dirty="0"/>
              <a:t>Hierarchical federation</a:t>
            </a:r>
          </a:p>
        </p:txBody>
      </p:sp>
      <p:sp>
        <p:nvSpPr>
          <p:cNvPr id="4" name="Rectangle 3">
            <a:extLst>
              <a:ext uri="{FF2B5EF4-FFF2-40B4-BE49-F238E27FC236}">
                <a16:creationId xmlns:a16="http://schemas.microsoft.com/office/drawing/2014/main" id="{CA0EE64A-5DBA-3076-D2E9-5601F223DD31}"/>
              </a:ext>
            </a:extLst>
          </p:cNvPr>
          <p:cNvSpPr/>
          <p:nvPr/>
        </p:nvSpPr>
        <p:spPr>
          <a:xfrm>
            <a:off x="8868428" y="155955"/>
            <a:ext cx="4187869" cy="63399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2800" b="1" dirty="0"/>
              <a:t>Higher-level Prometheus </a:t>
            </a:r>
          </a:p>
        </p:txBody>
      </p:sp>
      <p:sp>
        <p:nvSpPr>
          <p:cNvPr id="5" name="Rectangle 4">
            <a:extLst>
              <a:ext uri="{FF2B5EF4-FFF2-40B4-BE49-F238E27FC236}">
                <a16:creationId xmlns:a16="http://schemas.microsoft.com/office/drawing/2014/main" id="{549F196A-F868-8CC0-5B30-94FC8F5A9BBC}"/>
              </a:ext>
            </a:extLst>
          </p:cNvPr>
          <p:cNvSpPr/>
          <p:nvPr/>
        </p:nvSpPr>
        <p:spPr>
          <a:xfrm>
            <a:off x="7690981" y="2242028"/>
            <a:ext cx="1177447" cy="6339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Prometheus</a:t>
            </a:r>
            <a:r>
              <a:rPr lang="en-US" sz="1200" dirty="0"/>
              <a:t> 1</a:t>
            </a:r>
          </a:p>
        </p:txBody>
      </p:sp>
      <p:sp>
        <p:nvSpPr>
          <p:cNvPr id="6" name="Rectangle 5">
            <a:extLst>
              <a:ext uri="{FF2B5EF4-FFF2-40B4-BE49-F238E27FC236}">
                <a16:creationId xmlns:a16="http://schemas.microsoft.com/office/drawing/2014/main" id="{A4F7DBBC-946D-7354-B972-08412BB2482B}"/>
              </a:ext>
            </a:extLst>
          </p:cNvPr>
          <p:cNvSpPr/>
          <p:nvPr/>
        </p:nvSpPr>
        <p:spPr>
          <a:xfrm>
            <a:off x="9058406" y="2242028"/>
            <a:ext cx="1289137" cy="6339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Prometheus</a:t>
            </a:r>
            <a:r>
              <a:rPr lang="en-US" sz="1400" dirty="0"/>
              <a:t> 2</a:t>
            </a:r>
          </a:p>
        </p:txBody>
      </p:sp>
      <p:sp>
        <p:nvSpPr>
          <p:cNvPr id="7" name="Rectangle 6">
            <a:extLst>
              <a:ext uri="{FF2B5EF4-FFF2-40B4-BE49-F238E27FC236}">
                <a16:creationId xmlns:a16="http://schemas.microsoft.com/office/drawing/2014/main" id="{A9DFCBA9-CF09-F9CA-90EC-471DD6492A3F}"/>
              </a:ext>
            </a:extLst>
          </p:cNvPr>
          <p:cNvSpPr/>
          <p:nvPr/>
        </p:nvSpPr>
        <p:spPr>
          <a:xfrm>
            <a:off x="10537521" y="2242028"/>
            <a:ext cx="1139870" cy="6339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Prometheus</a:t>
            </a:r>
            <a:r>
              <a:rPr lang="en-US" sz="1200" dirty="0"/>
              <a:t> 3</a:t>
            </a:r>
          </a:p>
        </p:txBody>
      </p:sp>
      <p:sp>
        <p:nvSpPr>
          <p:cNvPr id="8" name="Rectangle 7">
            <a:extLst>
              <a:ext uri="{FF2B5EF4-FFF2-40B4-BE49-F238E27FC236}">
                <a16:creationId xmlns:a16="http://schemas.microsoft.com/office/drawing/2014/main" id="{9D7CE3A0-5736-4338-77F5-901CA6AB5EC2}"/>
              </a:ext>
            </a:extLst>
          </p:cNvPr>
          <p:cNvSpPr/>
          <p:nvPr/>
        </p:nvSpPr>
        <p:spPr>
          <a:xfrm>
            <a:off x="11867368" y="2242028"/>
            <a:ext cx="1177447" cy="6339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Prometheus</a:t>
            </a:r>
            <a:r>
              <a:rPr lang="en-US" sz="1200" dirty="0"/>
              <a:t> 4</a:t>
            </a:r>
          </a:p>
        </p:txBody>
      </p:sp>
      <p:sp>
        <p:nvSpPr>
          <p:cNvPr id="9" name="Rectangle 8">
            <a:extLst>
              <a:ext uri="{FF2B5EF4-FFF2-40B4-BE49-F238E27FC236}">
                <a16:creationId xmlns:a16="http://schemas.microsoft.com/office/drawing/2014/main" id="{47A97966-E8A0-65BB-61D1-18F1B57451CE}"/>
              </a:ext>
            </a:extLst>
          </p:cNvPr>
          <p:cNvSpPr/>
          <p:nvPr/>
        </p:nvSpPr>
        <p:spPr>
          <a:xfrm>
            <a:off x="13234792" y="2242028"/>
            <a:ext cx="1395608" cy="6339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t>Prometheus</a:t>
            </a:r>
            <a:r>
              <a:rPr lang="en-US" sz="1600" dirty="0"/>
              <a:t> 5</a:t>
            </a:r>
          </a:p>
        </p:txBody>
      </p:sp>
      <p:cxnSp>
        <p:nvCxnSpPr>
          <p:cNvPr id="11" name="Straight Arrow Connector 10">
            <a:extLst>
              <a:ext uri="{FF2B5EF4-FFF2-40B4-BE49-F238E27FC236}">
                <a16:creationId xmlns:a16="http://schemas.microsoft.com/office/drawing/2014/main" id="{4C674BF7-817C-79DC-BDC3-C42E07D335F5}"/>
              </a:ext>
            </a:extLst>
          </p:cNvPr>
          <p:cNvCxnSpPr>
            <a:cxnSpLocks/>
            <a:stCxn id="4" idx="2"/>
            <a:endCxn id="5" idx="0"/>
          </p:cNvCxnSpPr>
          <p:nvPr/>
        </p:nvCxnSpPr>
        <p:spPr>
          <a:xfrm flipH="1">
            <a:off x="8279705" y="789945"/>
            <a:ext cx="2682658" cy="1452083"/>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cxnSp>
        <p:nvCxnSpPr>
          <p:cNvPr id="14" name="Straight Arrow Connector 13">
            <a:extLst>
              <a:ext uri="{FF2B5EF4-FFF2-40B4-BE49-F238E27FC236}">
                <a16:creationId xmlns:a16="http://schemas.microsoft.com/office/drawing/2014/main" id="{5A1AFA88-C29E-045B-2C6E-7F7F2788E39F}"/>
              </a:ext>
            </a:extLst>
          </p:cNvPr>
          <p:cNvCxnSpPr>
            <a:cxnSpLocks/>
            <a:stCxn id="4" idx="2"/>
            <a:endCxn id="6" idx="0"/>
          </p:cNvCxnSpPr>
          <p:nvPr/>
        </p:nvCxnSpPr>
        <p:spPr>
          <a:xfrm flipH="1">
            <a:off x="9702975" y="789945"/>
            <a:ext cx="1259388" cy="1452083"/>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832907F0-335F-1F2B-2509-D924F37ED8D9}"/>
              </a:ext>
            </a:extLst>
          </p:cNvPr>
          <p:cNvCxnSpPr>
            <a:cxnSpLocks/>
            <a:stCxn id="4" idx="2"/>
            <a:endCxn id="7" idx="0"/>
          </p:cNvCxnSpPr>
          <p:nvPr/>
        </p:nvCxnSpPr>
        <p:spPr>
          <a:xfrm>
            <a:off x="10962363" y="789945"/>
            <a:ext cx="145093" cy="1452083"/>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cxnSp>
        <p:nvCxnSpPr>
          <p:cNvPr id="20" name="Straight Arrow Connector 19">
            <a:extLst>
              <a:ext uri="{FF2B5EF4-FFF2-40B4-BE49-F238E27FC236}">
                <a16:creationId xmlns:a16="http://schemas.microsoft.com/office/drawing/2014/main" id="{054CC33B-1E48-2BD4-B859-FCCB1E7B3525}"/>
              </a:ext>
            </a:extLst>
          </p:cNvPr>
          <p:cNvCxnSpPr>
            <a:cxnSpLocks/>
            <a:stCxn id="4" idx="2"/>
            <a:endCxn id="8" idx="0"/>
          </p:cNvCxnSpPr>
          <p:nvPr/>
        </p:nvCxnSpPr>
        <p:spPr>
          <a:xfrm>
            <a:off x="10962363" y="789945"/>
            <a:ext cx="1493729" cy="1452083"/>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cxnSp>
        <p:nvCxnSpPr>
          <p:cNvPr id="28" name="Straight Arrow Connector 27">
            <a:extLst>
              <a:ext uri="{FF2B5EF4-FFF2-40B4-BE49-F238E27FC236}">
                <a16:creationId xmlns:a16="http://schemas.microsoft.com/office/drawing/2014/main" id="{5E1235C2-038E-D712-E427-E53B6AD6F1D9}"/>
              </a:ext>
            </a:extLst>
          </p:cNvPr>
          <p:cNvCxnSpPr>
            <a:cxnSpLocks/>
            <a:stCxn id="4" idx="2"/>
            <a:endCxn id="9" idx="0"/>
          </p:cNvCxnSpPr>
          <p:nvPr/>
        </p:nvCxnSpPr>
        <p:spPr>
          <a:xfrm>
            <a:off x="10962363" y="789945"/>
            <a:ext cx="2970233" cy="1452083"/>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sp>
        <p:nvSpPr>
          <p:cNvPr id="31" name="Thought Bubble: Cloud 30">
            <a:extLst>
              <a:ext uri="{FF2B5EF4-FFF2-40B4-BE49-F238E27FC236}">
                <a16:creationId xmlns:a16="http://schemas.microsoft.com/office/drawing/2014/main" id="{511820B4-F498-134D-248E-EAD7AE1E5D59}"/>
              </a:ext>
            </a:extLst>
          </p:cNvPr>
          <p:cNvSpPr/>
          <p:nvPr/>
        </p:nvSpPr>
        <p:spPr>
          <a:xfrm>
            <a:off x="6957164" y="3553706"/>
            <a:ext cx="1467634" cy="438410"/>
          </a:xfrm>
          <a:prstGeom prst="cloudCallout">
            <a:avLst>
              <a:gd name="adj1" fmla="val -12231"/>
              <a:gd name="adj2" fmla="val 309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Datacenter1</a:t>
            </a:r>
          </a:p>
        </p:txBody>
      </p:sp>
      <p:sp>
        <p:nvSpPr>
          <p:cNvPr id="43" name="Thought Bubble: Cloud 42">
            <a:extLst>
              <a:ext uri="{FF2B5EF4-FFF2-40B4-BE49-F238E27FC236}">
                <a16:creationId xmlns:a16="http://schemas.microsoft.com/office/drawing/2014/main" id="{AA5183F7-67CB-3B8E-4E79-2AE2C449BC1A}"/>
              </a:ext>
            </a:extLst>
          </p:cNvPr>
          <p:cNvSpPr/>
          <p:nvPr/>
        </p:nvSpPr>
        <p:spPr>
          <a:xfrm>
            <a:off x="8580850" y="4127011"/>
            <a:ext cx="1467634" cy="438410"/>
          </a:xfrm>
          <a:prstGeom prst="cloudCallout">
            <a:avLst>
              <a:gd name="adj1" fmla="val -12231"/>
              <a:gd name="adj2" fmla="val 309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Datacenter2</a:t>
            </a:r>
          </a:p>
        </p:txBody>
      </p:sp>
      <p:sp>
        <p:nvSpPr>
          <p:cNvPr id="44" name="Thought Bubble: Cloud 43">
            <a:extLst>
              <a:ext uri="{FF2B5EF4-FFF2-40B4-BE49-F238E27FC236}">
                <a16:creationId xmlns:a16="http://schemas.microsoft.com/office/drawing/2014/main" id="{64271682-9508-0C4D-457E-48A60BD981A3}"/>
              </a:ext>
            </a:extLst>
          </p:cNvPr>
          <p:cNvSpPr/>
          <p:nvPr/>
        </p:nvSpPr>
        <p:spPr>
          <a:xfrm>
            <a:off x="10004120" y="3359567"/>
            <a:ext cx="1467634" cy="438410"/>
          </a:xfrm>
          <a:prstGeom prst="cloudCallout">
            <a:avLst>
              <a:gd name="adj1" fmla="val -12231"/>
              <a:gd name="adj2" fmla="val 309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Datacenter3</a:t>
            </a:r>
          </a:p>
        </p:txBody>
      </p:sp>
      <p:sp>
        <p:nvSpPr>
          <p:cNvPr id="45" name="Thought Bubble: Cloud 44">
            <a:extLst>
              <a:ext uri="{FF2B5EF4-FFF2-40B4-BE49-F238E27FC236}">
                <a16:creationId xmlns:a16="http://schemas.microsoft.com/office/drawing/2014/main" id="{AC8789F6-0F0F-1BBA-FA8C-FD9AE89D1A76}"/>
              </a:ext>
            </a:extLst>
          </p:cNvPr>
          <p:cNvSpPr/>
          <p:nvPr/>
        </p:nvSpPr>
        <p:spPr>
          <a:xfrm>
            <a:off x="11516639" y="3553706"/>
            <a:ext cx="1467634" cy="438410"/>
          </a:xfrm>
          <a:prstGeom prst="cloudCallout">
            <a:avLst>
              <a:gd name="adj1" fmla="val -12231"/>
              <a:gd name="adj2" fmla="val 309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Datacenter4</a:t>
            </a:r>
          </a:p>
        </p:txBody>
      </p:sp>
      <p:sp>
        <p:nvSpPr>
          <p:cNvPr id="46" name="Thought Bubble: Cloud 45">
            <a:extLst>
              <a:ext uri="{FF2B5EF4-FFF2-40B4-BE49-F238E27FC236}">
                <a16:creationId xmlns:a16="http://schemas.microsoft.com/office/drawing/2014/main" id="{F1EB50DF-6FF5-116E-2195-99A2457327B2}"/>
              </a:ext>
            </a:extLst>
          </p:cNvPr>
          <p:cNvSpPr/>
          <p:nvPr/>
        </p:nvSpPr>
        <p:spPr>
          <a:xfrm>
            <a:off x="13029157" y="3515058"/>
            <a:ext cx="1467634" cy="438410"/>
          </a:xfrm>
          <a:prstGeom prst="cloudCallout">
            <a:avLst>
              <a:gd name="adj1" fmla="val -12231"/>
              <a:gd name="adj2" fmla="val 3092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Datacenter5</a:t>
            </a:r>
          </a:p>
        </p:txBody>
      </p:sp>
      <p:cxnSp>
        <p:nvCxnSpPr>
          <p:cNvPr id="47" name="Straight Arrow Connector 46">
            <a:extLst>
              <a:ext uri="{FF2B5EF4-FFF2-40B4-BE49-F238E27FC236}">
                <a16:creationId xmlns:a16="http://schemas.microsoft.com/office/drawing/2014/main" id="{6322EFFE-4C0F-704B-DC24-8EACFB733DF1}"/>
              </a:ext>
            </a:extLst>
          </p:cNvPr>
          <p:cNvCxnSpPr>
            <a:cxnSpLocks/>
            <a:stCxn id="5" idx="2"/>
            <a:endCxn id="31" idx="3"/>
          </p:cNvCxnSpPr>
          <p:nvPr/>
        </p:nvCxnSpPr>
        <p:spPr>
          <a:xfrm flipH="1">
            <a:off x="7690981" y="2876018"/>
            <a:ext cx="588724" cy="702754"/>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cxnSp>
        <p:nvCxnSpPr>
          <p:cNvPr id="50" name="Straight Arrow Connector 49">
            <a:extLst>
              <a:ext uri="{FF2B5EF4-FFF2-40B4-BE49-F238E27FC236}">
                <a16:creationId xmlns:a16="http://schemas.microsoft.com/office/drawing/2014/main" id="{506DD23A-78DB-E52C-5B42-38ECC4011879}"/>
              </a:ext>
            </a:extLst>
          </p:cNvPr>
          <p:cNvCxnSpPr>
            <a:cxnSpLocks/>
            <a:stCxn id="7" idx="2"/>
            <a:endCxn id="44" idx="3"/>
          </p:cNvCxnSpPr>
          <p:nvPr/>
        </p:nvCxnSpPr>
        <p:spPr>
          <a:xfrm flipH="1">
            <a:off x="10737937" y="2876018"/>
            <a:ext cx="369519" cy="508615"/>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cxnSp>
        <p:nvCxnSpPr>
          <p:cNvPr id="53" name="Straight Arrow Connector 52">
            <a:extLst>
              <a:ext uri="{FF2B5EF4-FFF2-40B4-BE49-F238E27FC236}">
                <a16:creationId xmlns:a16="http://schemas.microsoft.com/office/drawing/2014/main" id="{BDA65373-E4D7-29AC-07E3-9AEEABDBA182}"/>
              </a:ext>
            </a:extLst>
          </p:cNvPr>
          <p:cNvCxnSpPr>
            <a:cxnSpLocks/>
            <a:stCxn id="9" idx="2"/>
            <a:endCxn id="46" idx="3"/>
          </p:cNvCxnSpPr>
          <p:nvPr/>
        </p:nvCxnSpPr>
        <p:spPr>
          <a:xfrm flipH="1">
            <a:off x="13762974" y="2876018"/>
            <a:ext cx="169622" cy="664106"/>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cxnSp>
        <p:nvCxnSpPr>
          <p:cNvPr id="56" name="Straight Arrow Connector 55">
            <a:extLst>
              <a:ext uri="{FF2B5EF4-FFF2-40B4-BE49-F238E27FC236}">
                <a16:creationId xmlns:a16="http://schemas.microsoft.com/office/drawing/2014/main" id="{418709D4-C9F0-E78C-FDE9-09D8704C2A8D}"/>
              </a:ext>
            </a:extLst>
          </p:cNvPr>
          <p:cNvCxnSpPr>
            <a:cxnSpLocks/>
            <a:stCxn id="6" idx="2"/>
            <a:endCxn id="43" idx="3"/>
          </p:cNvCxnSpPr>
          <p:nvPr/>
        </p:nvCxnSpPr>
        <p:spPr>
          <a:xfrm flipH="1">
            <a:off x="9314667" y="2876018"/>
            <a:ext cx="388308" cy="1276059"/>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7F9D8351-3E7E-592A-DDC4-0CFE5C9B22C4}"/>
              </a:ext>
            </a:extLst>
          </p:cNvPr>
          <p:cNvCxnSpPr>
            <a:cxnSpLocks/>
            <a:stCxn id="8" idx="2"/>
            <a:endCxn id="45" idx="3"/>
          </p:cNvCxnSpPr>
          <p:nvPr/>
        </p:nvCxnSpPr>
        <p:spPr>
          <a:xfrm flipH="1">
            <a:off x="12250456" y="2876018"/>
            <a:ext cx="205636" cy="702754"/>
          </a:xfrm>
          <a:prstGeom prst="straightConnector1">
            <a:avLst/>
          </a:prstGeom>
          <a:ln w="76200">
            <a:tailEnd type="triangle"/>
          </a:ln>
        </p:spPr>
        <p:style>
          <a:lnRef idx="2">
            <a:schemeClr val="accent4"/>
          </a:lnRef>
          <a:fillRef idx="0">
            <a:schemeClr val="accent4"/>
          </a:fillRef>
          <a:effectRef idx="1">
            <a:schemeClr val="accent4"/>
          </a:effectRef>
          <a:fontRef idx="minor">
            <a:schemeClr val="tx1"/>
          </a:fontRef>
        </p:style>
      </p:cxnSp>
      <p:sp>
        <p:nvSpPr>
          <p:cNvPr id="66" name="TextBox 65">
            <a:extLst>
              <a:ext uri="{FF2B5EF4-FFF2-40B4-BE49-F238E27FC236}">
                <a16:creationId xmlns:a16="http://schemas.microsoft.com/office/drawing/2014/main" id="{473121F6-545D-E3BE-2394-49BAE0D4C586}"/>
              </a:ext>
            </a:extLst>
          </p:cNvPr>
          <p:cNvSpPr txBox="1"/>
          <p:nvPr/>
        </p:nvSpPr>
        <p:spPr>
          <a:xfrm>
            <a:off x="-13696" y="4127778"/>
            <a:ext cx="6780882" cy="830997"/>
          </a:xfrm>
          <a:prstGeom prst="rect">
            <a:avLst/>
          </a:prstGeom>
          <a:noFill/>
        </p:spPr>
        <p:txBody>
          <a:bodyPr wrap="square">
            <a:spAutoFit/>
          </a:bodyPr>
          <a:lstStyle/>
          <a:p>
            <a:r>
              <a:rPr lang="en-US" sz="2400" dirty="0">
                <a:solidFill>
                  <a:schemeClr val="bg1"/>
                </a:solidFill>
              </a:rPr>
              <a:t>Example: We have 5 datacenters, and each datacenter has its own Prometheus server running. </a:t>
            </a:r>
          </a:p>
        </p:txBody>
      </p:sp>
      <p:sp>
        <p:nvSpPr>
          <p:cNvPr id="73" name="TextBox 72">
            <a:extLst>
              <a:ext uri="{FF2B5EF4-FFF2-40B4-BE49-F238E27FC236}">
                <a16:creationId xmlns:a16="http://schemas.microsoft.com/office/drawing/2014/main" id="{357881B5-5AEF-8981-2E2B-5013AC7A87DF}"/>
              </a:ext>
            </a:extLst>
          </p:cNvPr>
          <p:cNvSpPr txBox="1"/>
          <p:nvPr/>
        </p:nvSpPr>
        <p:spPr>
          <a:xfrm>
            <a:off x="52652" y="2193201"/>
            <a:ext cx="6155366" cy="830997"/>
          </a:xfrm>
          <a:prstGeom prst="rect">
            <a:avLst/>
          </a:prstGeom>
          <a:noFill/>
          <a:ln>
            <a:solidFill>
              <a:srgbClr val="5B9BD5"/>
            </a:solidFill>
          </a:ln>
        </p:spPr>
        <p:txBody>
          <a:bodyPr wrap="square">
            <a:spAutoFit/>
          </a:bodyPr>
          <a:lstStyle/>
          <a:p>
            <a:r>
              <a:rPr lang="en-US" sz="2400" dirty="0">
                <a:solidFill>
                  <a:schemeClr val="bg1"/>
                </a:solidFill>
              </a:rPr>
              <a:t>These Prometheus server called as lower-level Prometheus server (local servers). </a:t>
            </a:r>
          </a:p>
        </p:txBody>
      </p:sp>
      <p:sp>
        <p:nvSpPr>
          <p:cNvPr id="75" name="TextBox 74">
            <a:extLst>
              <a:ext uri="{FF2B5EF4-FFF2-40B4-BE49-F238E27FC236}">
                <a16:creationId xmlns:a16="http://schemas.microsoft.com/office/drawing/2014/main" id="{2DC12DA3-0583-9088-052C-DF89F2FAEFE0}"/>
              </a:ext>
            </a:extLst>
          </p:cNvPr>
          <p:cNvSpPr txBox="1"/>
          <p:nvPr/>
        </p:nvSpPr>
        <p:spPr>
          <a:xfrm>
            <a:off x="0" y="3069544"/>
            <a:ext cx="6856435" cy="830997"/>
          </a:xfrm>
          <a:prstGeom prst="rect">
            <a:avLst/>
          </a:prstGeom>
          <a:noFill/>
        </p:spPr>
        <p:txBody>
          <a:bodyPr wrap="square">
            <a:spAutoFit/>
          </a:bodyPr>
          <a:lstStyle/>
          <a:p>
            <a:r>
              <a:rPr lang="en-US" sz="2400" dirty="0">
                <a:solidFill>
                  <a:schemeClr val="bg1"/>
                </a:solidFill>
              </a:rPr>
              <a:t>Each Prometheus servers collect data in high detail, such as using recording rules. </a:t>
            </a:r>
          </a:p>
        </p:txBody>
      </p:sp>
      <p:sp>
        <p:nvSpPr>
          <p:cNvPr id="77" name="TextBox 76">
            <a:extLst>
              <a:ext uri="{FF2B5EF4-FFF2-40B4-BE49-F238E27FC236}">
                <a16:creationId xmlns:a16="http://schemas.microsoft.com/office/drawing/2014/main" id="{1555EF84-C0D3-6C1A-7891-67A4CD56C7A1}"/>
              </a:ext>
            </a:extLst>
          </p:cNvPr>
          <p:cNvSpPr txBox="1"/>
          <p:nvPr/>
        </p:nvSpPr>
        <p:spPr>
          <a:xfrm>
            <a:off x="0" y="102131"/>
            <a:ext cx="7391924" cy="1200329"/>
          </a:xfrm>
          <a:prstGeom prst="rect">
            <a:avLst/>
          </a:prstGeom>
          <a:noFill/>
          <a:ln>
            <a:solidFill>
              <a:srgbClr val="92D050"/>
            </a:solidFill>
          </a:ln>
        </p:spPr>
        <p:txBody>
          <a:bodyPr wrap="square">
            <a:spAutoFit/>
          </a:bodyPr>
          <a:lstStyle/>
          <a:p>
            <a:r>
              <a:rPr lang="en-US" sz="2400" dirty="0">
                <a:solidFill>
                  <a:schemeClr val="bg1"/>
                </a:solidFill>
              </a:rPr>
              <a:t>A higher-level Prometheus server (global Prometheus servers) which collect and store only aggregated time series data from those lower-level servers</a:t>
            </a:r>
            <a:r>
              <a:rPr lang="en-US" sz="1800" dirty="0">
                <a:solidFill>
                  <a:schemeClr val="bg1"/>
                </a:solidFill>
              </a:rPr>
              <a:t>. </a:t>
            </a:r>
            <a:endParaRPr lang="en-US" dirty="0"/>
          </a:p>
        </p:txBody>
      </p:sp>
      <p:sp>
        <p:nvSpPr>
          <p:cNvPr id="79" name="TextBox 78">
            <a:extLst>
              <a:ext uri="{FF2B5EF4-FFF2-40B4-BE49-F238E27FC236}">
                <a16:creationId xmlns:a16="http://schemas.microsoft.com/office/drawing/2014/main" id="{206391DE-AD47-1D03-C5DF-4150A5E774A2}"/>
              </a:ext>
            </a:extLst>
          </p:cNvPr>
          <p:cNvSpPr txBox="1"/>
          <p:nvPr/>
        </p:nvSpPr>
        <p:spPr>
          <a:xfrm>
            <a:off x="-33529" y="1340069"/>
            <a:ext cx="8100813" cy="830997"/>
          </a:xfrm>
          <a:prstGeom prst="rect">
            <a:avLst/>
          </a:prstGeom>
          <a:noFill/>
        </p:spPr>
        <p:txBody>
          <a:bodyPr wrap="square">
            <a:spAutoFit/>
          </a:bodyPr>
          <a:lstStyle/>
          <a:p>
            <a:r>
              <a:rPr lang="en-US" sz="2400" dirty="0">
                <a:solidFill>
                  <a:schemeClr val="bg1"/>
                </a:solidFill>
              </a:rPr>
              <a:t>This provides an </a:t>
            </a:r>
            <a:r>
              <a:rPr lang="en-US" sz="2400" b="1" dirty="0">
                <a:solidFill>
                  <a:schemeClr val="accent2"/>
                </a:solidFill>
              </a:rPr>
              <a:t>aggregate global view </a:t>
            </a:r>
            <a:r>
              <a:rPr lang="en-US" sz="2400" dirty="0">
                <a:solidFill>
                  <a:schemeClr val="bg1"/>
                </a:solidFill>
              </a:rPr>
              <a:t>and </a:t>
            </a:r>
            <a:r>
              <a:rPr lang="en-US" sz="2400" b="1" dirty="0">
                <a:solidFill>
                  <a:schemeClr val="accent2"/>
                </a:solidFill>
              </a:rPr>
              <a:t>detailed local views</a:t>
            </a:r>
            <a:r>
              <a:rPr lang="en-US" sz="2400" dirty="0">
                <a:solidFill>
                  <a:schemeClr val="bg1"/>
                </a:solidFill>
              </a:rPr>
              <a:t>.</a:t>
            </a:r>
          </a:p>
        </p:txBody>
      </p:sp>
      <p:sp>
        <p:nvSpPr>
          <p:cNvPr id="2" name="Arrow: Right 1">
            <a:extLst>
              <a:ext uri="{FF2B5EF4-FFF2-40B4-BE49-F238E27FC236}">
                <a16:creationId xmlns:a16="http://schemas.microsoft.com/office/drawing/2014/main" id="{1EACB9D9-AF20-BE36-3D84-DFE9DF56A0C1}"/>
              </a:ext>
            </a:extLst>
          </p:cNvPr>
          <p:cNvSpPr/>
          <p:nvPr/>
        </p:nvSpPr>
        <p:spPr>
          <a:xfrm>
            <a:off x="6214478" y="2426891"/>
            <a:ext cx="1286525" cy="363618"/>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4C00FF4-B02B-6C8B-EA1A-15D058DEDE5E}"/>
              </a:ext>
            </a:extLst>
          </p:cNvPr>
          <p:cNvSpPr/>
          <p:nvPr/>
        </p:nvSpPr>
        <p:spPr>
          <a:xfrm>
            <a:off x="7391924" y="316543"/>
            <a:ext cx="1286525" cy="363618"/>
          </a:xfrm>
          <a:prstGeom prst="rightArrow">
            <a:avLst/>
          </a:prstGeom>
          <a:ln>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10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up)">
                                      <p:cBhvr>
                                        <p:cTn id="17" dur="500"/>
                                        <p:tgtEl>
                                          <p:spTgt spid="44"/>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up)">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up)">
                                      <p:cBhvr>
                                        <p:cTn id="54" dur="500"/>
                                        <p:tgtEl>
                                          <p:spTgt spid="47"/>
                                        </p:tgtEl>
                                      </p:cBhvr>
                                    </p:animEffect>
                                  </p:childTnLst>
                                </p:cTn>
                              </p:par>
                              <p:par>
                                <p:cTn id="55" presetID="22" presetClass="entr" presetSubtype="1"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up)">
                                      <p:cBhvr>
                                        <p:cTn id="57" dur="500"/>
                                        <p:tgtEl>
                                          <p:spTgt spid="56"/>
                                        </p:tgtEl>
                                      </p:cBhvr>
                                    </p:animEffect>
                                  </p:childTnLst>
                                </p:cTn>
                              </p:par>
                              <p:par>
                                <p:cTn id="58" presetID="22" presetClass="entr" presetSubtype="1"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up)">
                                      <p:cBhvr>
                                        <p:cTn id="60" dur="500"/>
                                        <p:tgtEl>
                                          <p:spTgt spid="50"/>
                                        </p:tgtEl>
                                      </p:cBhvr>
                                    </p:animEffect>
                                  </p:childTnLst>
                                </p:cTn>
                              </p:par>
                              <p:par>
                                <p:cTn id="61" presetID="22" presetClass="entr" presetSubtype="1"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wipe(up)">
                                      <p:cBhvr>
                                        <p:cTn id="63" dur="500"/>
                                        <p:tgtEl>
                                          <p:spTgt spid="59"/>
                                        </p:tgtEl>
                                      </p:cBhvr>
                                    </p:animEffect>
                                  </p:childTnLst>
                                </p:cTn>
                              </p:par>
                              <p:par>
                                <p:cTn id="64" presetID="22" presetClass="entr" presetSubtype="1"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up)">
                                      <p:cBhvr>
                                        <p:cTn id="66" dur="500"/>
                                        <p:tgtEl>
                                          <p:spTgt spid="53"/>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p:cTn id="71" dur="500" fill="hold"/>
                                        <p:tgtEl>
                                          <p:spTgt spid="4"/>
                                        </p:tgtEl>
                                        <p:attrNameLst>
                                          <p:attrName>ppt_w</p:attrName>
                                        </p:attrNameLst>
                                      </p:cBhvr>
                                      <p:tavLst>
                                        <p:tav tm="0">
                                          <p:val>
                                            <p:fltVal val="0"/>
                                          </p:val>
                                        </p:tav>
                                        <p:tav tm="100000">
                                          <p:val>
                                            <p:strVal val="#ppt_w"/>
                                          </p:val>
                                        </p:tav>
                                      </p:tavLst>
                                    </p:anim>
                                    <p:anim calcmode="lin" valueType="num">
                                      <p:cBhvr>
                                        <p:cTn id="72" dur="500" fill="hold"/>
                                        <p:tgtEl>
                                          <p:spTgt spid="4"/>
                                        </p:tgtEl>
                                        <p:attrNameLst>
                                          <p:attrName>ppt_h</p:attrName>
                                        </p:attrNameLst>
                                      </p:cBhvr>
                                      <p:tavLst>
                                        <p:tav tm="0">
                                          <p:val>
                                            <p:fltVal val="0"/>
                                          </p:val>
                                        </p:tav>
                                        <p:tav tm="100000">
                                          <p:val>
                                            <p:strVal val="#ppt_h"/>
                                          </p:val>
                                        </p:tav>
                                      </p:tavLst>
                                    </p:anim>
                                    <p:animEffect transition="in" filter="fade">
                                      <p:cBhvr>
                                        <p:cTn id="73" dur="500"/>
                                        <p:tgtEl>
                                          <p:spTgt spid="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up)">
                                      <p:cBhvr>
                                        <p:cTn id="78" dur="500"/>
                                        <p:tgtEl>
                                          <p:spTgt spid="11"/>
                                        </p:tgtEl>
                                      </p:cBhvr>
                                    </p:animEffect>
                                  </p:childTnLst>
                                </p:cTn>
                              </p:par>
                              <p:par>
                                <p:cTn id="79" presetID="22" presetClass="entr" presetSubtype="1"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up)">
                                      <p:cBhvr>
                                        <p:cTn id="81" dur="500"/>
                                        <p:tgtEl>
                                          <p:spTgt spid="14"/>
                                        </p:tgtEl>
                                      </p:cBhvr>
                                    </p:animEffect>
                                  </p:childTnLst>
                                </p:cTn>
                              </p:par>
                              <p:par>
                                <p:cTn id="82" presetID="22" presetClass="entr" presetSubtype="1" fill="hold"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up)">
                                      <p:cBhvr>
                                        <p:cTn id="84" dur="500"/>
                                        <p:tgtEl>
                                          <p:spTgt spid="17"/>
                                        </p:tgtEl>
                                      </p:cBhvr>
                                    </p:animEffect>
                                  </p:childTnLst>
                                </p:cTn>
                              </p:par>
                              <p:par>
                                <p:cTn id="85" presetID="22" presetClass="entr" presetSubtype="1"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up)">
                                      <p:cBhvr>
                                        <p:cTn id="87" dur="500"/>
                                        <p:tgtEl>
                                          <p:spTgt spid="20"/>
                                        </p:tgtEl>
                                      </p:cBhvr>
                                    </p:animEffect>
                                  </p:childTnLst>
                                </p:cTn>
                              </p:par>
                              <p:par>
                                <p:cTn id="88" presetID="22" presetClass="entr" presetSubtype="1"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up)">
                                      <p:cBhvr>
                                        <p:cTn id="90" dur="500"/>
                                        <p:tgtEl>
                                          <p:spTgt spid="2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iterate type="lt">
                                    <p:tmAbs val="50"/>
                                  </p:iterate>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3501"/>
                            </p:stCondLst>
                            <p:childTnLst>
                              <p:par>
                                <p:cTn id="96" presetID="22" presetClass="entr" presetSubtype="8" fill="hold" grpId="0" nodeType="after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wipe(left)">
                                      <p:cBhvr>
                                        <p:cTn id="98" dur="500"/>
                                        <p:tgtEl>
                                          <p:spTgt spid="2"/>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iterate type="lt">
                                    <p:tmAbs val="50"/>
                                  </p:iterate>
                                  <p:childTnLst>
                                    <p:set>
                                      <p:cBhvr>
                                        <p:cTn id="102" dur="1" fill="hold">
                                          <p:stCondLst>
                                            <p:cond delay="0"/>
                                          </p:stCondLst>
                                        </p:cTn>
                                        <p:tgtEl>
                                          <p:spTgt spid="7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iterate type="lt">
                                    <p:tmAbs val="50"/>
                                  </p:iterate>
                                  <p:childTnLst>
                                    <p:set>
                                      <p:cBhvr>
                                        <p:cTn id="106" dur="1" fill="hold">
                                          <p:stCondLst>
                                            <p:cond delay="0"/>
                                          </p:stCondLst>
                                        </p:cTn>
                                        <p:tgtEl>
                                          <p:spTgt spid="77"/>
                                        </p:tgtEl>
                                        <p:attrNameLst>
                                          <p:attrName>style.visibility</p:attrName>
                                        </p:attrNameLst>
                                      </p:cBhvr>
                                      <p:to>
                                        <p:strVal val="visible"/>
                                      </p:to>
                                    </p:set>
                                  </p:childTnLst>
                                </p:cTn>
                              </p:par>
                            </p:childTnLst>
                          </p:cTn>
                        </p:par>
                        <p:par>
                          <p:cTn id="107" fill="hold">
                            <p:stCondLst>
                              <p:cond delay="6451"/>
                            </p:stCondLst>
                            <p:childTnLst>
                              <p:par>
                                <p:cTn id="108" presetID="22" presetClass="entr" presetSubtype="8" fill="hold" grpId="0" nodeType="after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wipe(left)">
                                      <p:cBhvr>
                                        <p:cTn id="110" dur="500"/>
                                        <p:tgtEl>
                                          <p:spTgt spid="10"/>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iterate type="lt">
                                    <p:tmAbs val="50"/>
                                  </p:iterate>
                                  <p:childTnLst>
                                    <p:set>
                                      <p:cBhvr>
                                        <p:cTn id="11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31" grpId="0" animBg="1"/>
      <p:bldP spid="43" grpId="0" animBg="1"/>
      <p:bldP spid="44" grpId="0" animBg="1"/>
      <p:bldP spid="45" grpId="0" animBg="1"/>
      <p:bldP spid="46" grpId="0" animBg="1"/>
      <p:bldP spid="66" grpId="0"/>
      <p:bldP spid="73" grpId="0" animBg="1"/>
      <p:bldP spid="75" grpId="0"/>
      <p:bldP spid="77" grpId="0" animBg="1"/>
      <p:bldP spid="79" grpId="0"/>
      <p:bldP spid="2"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909F3E-745F-B21A-2261-ED41CFA9DDB0}"/>
              </a:ext>
            </a:extLst>
          </p:cNvPr>
          <p:cNvSpPr txBox="1"/>
          <p:nvPr/>
        </p:nvSpPr>
        <p:spPr>
          <a:xfrm>
            <a:off x="0" y="1991142"/>
            <a:ext cx="14630400" cy="3970318"/>
          </a:xfrm>
          <a:prstGeom prst="rect">
            <a:avLst/>
          </a:prstGeom>
          <a:noFill/>
        </p:spPr>
        <p:txBody>
          <a:bodyPr wrap="square">
            <a:spAutoFit/>
          </a:bodyPr>
          <a:lstStyle/>
          <a:p>
            <a:r>
              <a:rPr lang="en-US" sz="2800" dirty="0">
                <a:solidFill>
                  <a:schemeClr val="bg1"/>
                </a:solidFill>
              </a:rPr>
              <a:t>One Prometheus server is configured to scrape one service or set of services from another Prometheus server to enable alerting and queries against both datasets within a single server.</a:t>
            </a:r>
          </a:p>
          <a:p>
            <a:endParaRPr lang="en-US" sz="2800" dirty="0">
              <a:solidFill>
                <a:schemeClr val="bg1"/>
              </a:solidFill>
            </a:endParaRPr>
          </a:p>
          <a:p>
            <a:r>
              <a:rPr lang="en-US" sz="2800" dirty="0">
                <a:solidFill>
                  <a:schemeClr val="bg1"/>
                </a:solidFill>
              </a:rPr>
              <a:t>Example: </a:t>
            </a:r>
          </a:p>
          <a:p>
            <a:r>
              <a:rPr lang="en-US" sz="2800" dirty="0">
                <a:solidFill>
                  <a:schemeClr val="bg1"/>
                </a:solidFill>
              </a:rPr>
              <a:t>One Prometheus server is configured to scrape the time series data of </a:t>
            </a:r>
            <a:r>
              <a:rPr lang="en-US" sz="2800" b="1" dirty="0">
                <a:solidFill>
                  <a:schemeClr val="bg1"/>
                </a:solidFill>
              </a:rPr>
              <a:t>Infra part </a:t>
            </a:r>
            <a:r>
              <a:rPr lang="en-US" sz="2800" dirty="0">
                <a:solidFill>
                  <a:schemeClr val="bg1"/>
                </a:solidFill>
              </a:rPr>
              <a:t>and another Prometheus server is configured to scrape the data of application only. </a:t>
            </a:r>
          </a:p>
          <a:p>
            <a:endParaRPr lang="en-US" sz="2800" dirty="0">
              <a:solidFill>
                <a:schemeClr val="bg1"/>
              </a:solidFill>
            </a:endParaRPr>
          </a:p>
          <a:p>
            <a:r>
              <a:rPr lang="en-US" sz="2800" dirty="0">
                <a:solidFill>
                  <a:schemeClr val="bg1"/>
                </a:solidFill>
              </a:rPr>
              <a:t>The application-monitoring Prometheus server </a:t>
            </a:r>
            <a:r>
              <a:rPr lang="en-US" sz="2800" b="1" dirty="0">
                <a:solidFill>
                  <a:schemeClr val="accent2"/>
                </a:solidFill>
              </a:rPr>
              <a:t>scrapes CPU usage of Infra-monitoring Prometheus </a:t>
            </a:r>
            <a:r>
              <a:rPr lang="en-US" sz="2800" dirty="0">
                <a:solidFill>
                  <a:schemeClr val="bg1"/>
                </a:solidFill>
              </a:rPr>
              <a:t>server. Which helps to run the queries for Infra CPU usage and application CPU usage.</a:t>
            </a:r>
          </a:p>
        </p:txBody>
      </p:sp>
      <p:sp>
        <p:nvSpPr>
          <p:cNvPr id="4" name="TextBox 3">
            <a:extLst>
              <a:ext uri="{FF2B5EF4-FFF2-40B4-BE49-F238E27FC236}">
                <a16:creationId xmlns:a16="http://schemas.microsoft.com/office/drawing/2014/main" id="{99516AF7-AC34-6945-1FBF-526A97AE292A}"/>
              </a:ext>
            </a:extLst>
          </p:cNvPr>
          <p:cNvSpPr txBox="1"/>
          <p:nvPr/>
        </p:nvSpPr>
        <p:spPr>
          <a:xfrm>
            <a:off x="440500" y="662576"/>
            <a:ext cx="4183693" cy="584775"/>
          </a:xfrm>
          <a:prstGeom prst="rect">
            <a:avLst/>
          </a:prstGeom>
          <a:solidFill>
            <a:schemeClr val="accent6">
              <a:lumMod val="75000"/>
            </a:schemeClr>
          </a:solidFill>
        </p:spPr>
        <p:txBody>
          <a:bodyPr wrap="square">
            <a:spAutoFit/>
          </a:bodyPr>
          <a:lstStyle/>
          <a:p>
            <a:r>
              <a:rPr lang="en-US" sz="3200" dirty="0">
                <a:solidFill>
                  <a:schemeClr val="bg1"/>
                </a:solidFill>
              </a:rPr>
              <a:t>Cross-service federation</a:t>
            </a:r>
          </a:p>
        </p:txBody>
      </p:sp>
    </p:spTree>
    <p:extLst>
      <p:ext uri="{BB962C8B-B14F-4D97-AF65-F5344CB8AC3E}">
        <p14:creationId xmlns:p14="http://schemas.microsoft.com/office/powerpoint/2010/main" val="24685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50"/>
                                  </p:iterate>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50"/>
                                  </p:iterate>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50"/>
                                  </p:iterate>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245C7F-84D8-673E-9C76-D90A7C5507D1}"/>
              </a:ext>
            </a:extLst>
          </p:cNvPr>
          <p:cNvSpPr txBox="1"/>
          <p:nvPr/>
        </p:nvSpPr>
        <p:spPr>
          <a:xfrm>
            <a:off x="0" y="0"/>
            <a:ext cx="14630400" cy="1446550"/>
          </a:xfrm>
          <a:prstGeom prst="rect">
            <a:avLst/>
          </a:prstGeom>
          <a:solidFill>
            <a:schemeClr val="accent4"/>
          </a:solidFill>
        </p:spPr>
        <p:txBody>
          <a:bodyPr wrap="square">
            <a:spAutoFit/>
          </a:bodyPr>
          <a:lstStyle/>
          <a:p>
            <a:pPr algn="ctr"/>
            <a:r>
              <a:rPr lang="en-US" sz="4400" dirty="0">
                <a:solidFill>
                  <a:schemeClr val="bg1"/>
                </a:solidFill>
              </a:rPr>
              <a:t>Configuring federation</a:t>
            </a:r>
          </a:p>
          <a:p>
            <a:pPr algn="ctr"/>
            <a:endParaRPr lang="en-US" sz="4400" dirty="0">
              <a:solidFill>
                <a:schemeClr val="bg1"/>
              </a:solidFill>
            </a:endParaRPr>
          </a:p>
        </p:txBody>
      </p:sp>
      <p:sp>
        <p:nvSpPr>
          <p:cNvPr id="4" name="TextBox 3">
            <a:extLst>
              <a:ext uri="{FF2B5EF4-FFF2-40B4-BE49-F238E27FC236}">
                <a16:creationId xmlns:a16="http://schemas.microsoft.com/office/drawing/2014/main" id="{01FAF6A8-2B9C-D42A-0D9A-11C6D5A70115}"/>
              </a:ext>
            </a:extLst>
          </p:cNvPr>
          <p:cNvSpPr txBox="1"/>
          <p:nvPr/>
        </p:nvSpPr>
        <p:spPr>
          <a:xfrm>
            <a:off x="0" y="1962121"/>
            <a:ext cx="14630400" cy="830997"/>
          </a:xfrm>
          <a:prstGeom prst="rect">
            <a:avLst/>
          </a:prstGeom>
          <a:noFill/>
        </p:spPr>
        <p:txBody>
          <a:bodyPr wrap="square">
            <a:spAutoFit/>
          </a:bodyPr>
          <a:lstStyle/>
          <a:p>
            <a:r>
              <a:rPr lang="en-US" sz="2400" dirty="0">
                <a:solidFill>
                  <a:schemeClr val="bg1"/>
                </a:solidFill>
              </a:rPr>
              <a:t>The Prometheus server also expose all data on </a:t>
            </a:r>
            <a:r>
              <a:rPr lang="en-US" sz="2400" b="1" dirty="0">
                <a:solidFill>
                  <a:schemeClr val="accent2"/>
                </a:solidFill>
              </a:rPr>
              <a:t>/federate </a:t>
            </a:r>
            <a:r>
              <a:rPr lang="en-US" sz="2400" dirty="0">
                <a:solidFill>
                  <a:schemeClr val="bg1"/>
                </a:solidFill>
              </a:rPr>
              <a:t>endpoint. Which allows us to retrieving the current value for a selected set of time series in that server.</a:t>
            </a:r>
          </a:p>
        </p:txBody>
      </p:sp>
      <p:sp>
        <p:nvSpPr>
          <p:cNvPr id="5" name="TextBox 4">
            <a:extLst>
              <a:ext uri="{FF2B5EF4-FFF2-40B4-BE49-F238E27FC236}">
                <a16:creationId xmlns:a16="http://schemas.microsoft.com/office/drawing/2014/main" id="{DAA6797A-6FDB-2EB0-1571-6F664E3AC99D}"/>
              </a:ext>
            </a:extLst>
          </p:cNvPr>
          <p:cNvSpPr txBox="1"/>
          <p:nvPr/>
        </p:nvSpPr>
        <p:spPr>
          <a:xfrm>
            <a:off x="0" y="2893190"/>
            <a:ext cx="9055100" cy="461665"/>
          </a:xfrm>
          <a:prstGeom prst="rect">
            <a:avLst/>
          </a:prstGeom>
          <a:noFill/>
        </p:spPr>
        <p:txBody>
          <a:bodyPr wrap="square">
            <a:spAutoFit/>
          </a:bodyPr>
          <a:lstStyle/>
          <a:p>
            <a:r>
              <a:rPr lang="en-US" sz="2400" dirty="0">
                <a:solidFill>
                  <a:schemeClr val="bg1"/>
                </a:solidFill>
              </a:rPr>
              <a:t>Retrieving the specific time-series data, we can use match[] parameter.</a:t>
            </a:r>
          </a:p>
        </p:txBody>
      </p:sp>
      <p:sp>
        <p:nvSpPr>
          <p:cNvPr id="6" name="TextBox 5">
            <a:extLst>
              <a:ext uri="{FF2B5EF4-FFF2-40B4-BE49-F238E27FC236}">
                <a16:creationId xmlns:a16="http://schemas.microsoft.com/office/drawing/2014/main" id="{E22C9B33-B883-98A9-6CC8-4CD99BDB1160}"/>
              </a:ext>
            </a:extLst>
          </p:cNvPr>
          <p:cNvSpPr txBox="1"/>
          <p:nvPr/>
        </p:nvSpPr>
        <p:spPr>
          <a:xfrm>
            <a:off x="0" y="3471274"/>
            <a:ext cx="14630400" cy="461665"/>
          </a:xfrm>
          <a:prstGeom prst="rect">
            <a:avLst/>
          </a:prstGeom>
          <a:noFill/>
        </p:spPr>
        <p:txBody>
          <a:bodyPr wrap="square">
            <a:spAutoFit/>
          </a:bodyPr>
          <a:lstStyle/>
          <a:p>
            <a:r>
              <a:rPr lang="en-US" sz="2400" dirty="0">
                <a:solidFill>
                  <a:schemeClr val="bg1"/>
                </a:solidFill>
              </a:rPr>
              <a:t>We can use metrics name or labels on match [ ] syntax.</a:t>
            </a:r>
          </a:p>
        </p:txBody>
      </p:sp>
    </p:spTree>
    <p:extLst>
      <p:ext uri="{BB962C8B-B14F-4D97-AF65-F5344CB8AC3E}">
        <p14:creationId xmlns:p14="http://schemas.microsoft.com/office/powerpoint/2010/main" val="22551619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418435" y="1244476"/>
            <a:ext cx="12203894" cy="5754030"/>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160"/>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109710" tIns="54840" rIns="109710" bIns="54840" anchor="ctr" anchorCtr="0">
              <a:noAutofit/>
            </a:bodyPr>
            <a:lstStyle/>
            <a:p>
              <a:pPr algn="ctr"/>
              <a:endParaRPr sz="2160"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109710" tIns="54840" rIns="109710" bIns="54840" anchor="ctr" anchorCtr="0">
              <a:noAutofit/>
            </a:bodyPr>
            <a:lstStyle/>
            <a:p>
              <a:pPr algn="ctr"/>
              <a:endParaRPr sz="2160">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6480" dirty="0"/>
                <a:t> 11   NOW WE WILL TALK ABOUT</a:t>
              </a:r>
              <a:endParaRPr lang="en-US" sz="648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3160928"/>
              <a:ext cx="9890048" cy="1315844"/>
            </a:xfrm>
            <a:prstGeom prst="rect">
              <a:avLst/>
            </a:prstGeom>
            <a:solidFill>
              <a:schemeClr val="accent4"/>
            </a:solidFill>
          </p:spPr>
          <p:txBody>
            <a:bodyPr spcFirstLastPara="1" vert="horz" wrap="square" lIns="146280" tIns="146280" rIns="146280" bIns="14628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520"/>
                </a:spcAft>
                <a:buNone/>
              </a:pPr>
              <a:r>
                <a:rPr lang="en-US" sz="7200" dirty="0"/>
                <a:t>Lab for Prometheus Federation</a:t>
              </a:r>
              <a:endParaRPr lang="en-US" sz="6600" dirty="0"/>
            </a:p>
          </p:txBody>
        </p:sp>
      </p:grpSp>
    </p:spTree>
    <p:extLst>
      <p:ext uri="{BB962C8B-B14F-4D97-AF65-F5344CB8AC3E}">
        <p14:creationId xmlns:p14="http://schemas.microsoft.com/office/powerpoint/2010/main" val="3350494686"/>
      </p:ext>
    </p:extLst>
  </p:cSld>
  <p:clrMapOvr>
    <a:masterClrMapping/>
  </p:clrMapOvr>
  <p:transition spd="slow">
    <p:push dir="u"/>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276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7222825-62ea-40f3-96b5-5375c07996e2}" enabled="1" method="Privileged" siteId="{90c7a20a-f34b-40bf-bc48-b9253b6f5d20}" contentBits="0" removed="0"/>
</clbl:labelList>
</file>

<file path=docProps/app.xml><?xml version="1.0" encoding="utf-8"?>
<Properties xmlns="http://schemas.openxmlformats.org/officeDocument/2006/extended-properties" xmlns:vt="http://schemas.openxmlformats.org/officeDocument/2006/docPropsVTypes">
  <TotalTime>13346</TotalTime>
  <Words>7510</Words>
  <Application>Microsoft Office PowerPoint</Application>
  <PresentationFormat>Custom</PresentationFormat>
  <Paragraphs>1202</Paragraphs>
  <Slides>98</Slides>
  <Notes>89</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98</vt:i4>
      </vt:variant>
    </vt:vector>
  </HeadingPairs>
  <TitlesOfParts>
    <vt:vector size="111" baseType="lpstr">
      <vt:lpstr>-apple-system</vt:lpstr>
      <vt:lpstr>Arial</vt:lpstr>
      <vt:lpstr>Arial Unicode MS</vt:lpstr>
      <vt:lpstr>Calibri</vt:lpstr>
      <vt:lpstr>Consolas</vt:lpstr>
      <vt:lpstr>Courier New</vt:lpstr>
      <vt:lpstr>D</vt:lpstr>
      <vt:lpstr>Lucida Console</vt:lpstr>
      <vt:lpstr>Overpass</vt:lpstr>
      <vt:lpstr>Trispace</vt:lpstr>
      <vt:lpstr>Trispace SemiBold</vt:lpstr>
      <vt:lpstr>Wingdings</vt:lpstr>
      <vt:lpstr>Office Theme</vt:lpstr>
      <vt:lpstr>PowerPoint Presentation</vt:lpstr>
      <vt:lpstr>Agenda </vt:lpstr>
      <vt:lpstr>Agenda </vt:lpstr>
      <vt:lpstr>Agenda </vt:lpstr>
      <vt:lpstr>Agenda </vt:lpstr>
      <vt:lpstr>PowerPoint Presentation</vt:lpstr>
      <vt:lpstr>Basic of Prometheus</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Alert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Prometheus HA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RANA Anish OBS/OINIS</cp:lastModifiedBy>
  <cp:revision>346</cp:revision>
  <dcterms:created xsi:type="dcterms:W3CDTF">2024-06-22T16:54:37Z</dcterms:created>
  <dcterms:modified xsi:type="dcterms:W3CDTF">2024-11-22T05:00:40Z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Orange Restricted</vt:lpwstr>
  </property>
</Properties>
</file>